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</p:sldIdLst>
  <p:sldSz cx="12192000" cy="6858000"/>
  <p:notesSz cx="9926638" cy="6797675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2A65"/>
    <a:srgbClr val="FFDD00"/>
    <a:srgbClr val="DCDDDD"/>
    <a:srgbClr val="173B64"/>
    <a:srgbClr val="727273"/>
    <a:srgbClr val="CD1041"/>
    <a:srgbClr val="898B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312" autoAdjust="0"/>
  </p:normalViewPr>
  <p:slideViewPr>
    <p:cSldViewPr showGuides="1">
      <p:cViewPr>
        <p:scale>
          <a:sx n="100" d="100"/>
          <a:sy n="100" d="100"/>
        </p:scale>
        <p:origin x="-19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582"/>
    </p:cViewPr>
  </p:sorterViewPr>
  <p:notesViewPr>
    <p:cSldViewPr>
      <p:cViewPr varScale="1">
        <p:scale>
          <a:sx n="75" d="100"/>
          <a:sy n="75" d="100"/>
        </p:scale>
        <p:origin x="-1704" y="-102"/>
      </p:cViewPr>
      <p:guideLst>
        <p:guide orient="horz" pos="2141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C9E4A-0DEF-47C9-85BE-48450B0EFE4C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2262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88A648-8EFD-41A3-B8C7-401673C773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36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8A648-8EFD-41A3-B8C7-401673C773ED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635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60A0B-4071-4EC6-9332-DB665B8DB01B}" type="datetimeFigureOut">
              <a:rPr lang="en-US"/>
              <a:pPr>
                <a:defRPr/>
              </a:pPr>
              <a:t>3/31/2021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82C6A-F9FB-48CD-9C4B-EC3490F4F605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48818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950" b="1" i="0">
                <a:solidFill>
                  <a:schemeClr val="bg1"/>
                </a:solidFill>
                <a:latin typeface="Avenir Next Cyr"/>
                <a:cs typeface="Avenir Next Cy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7EBDB-9893-44AA-85E9-84171540055C}" type="datetimeFigureOut">
              <a:rPr lang="en-US"/>
              <a:pPr>
                <a:defRPr/>
              </a:pPr>
              <a:t>3/31/2021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3746E-AD0D-4BE5-9902-97CF9D9E83C8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36442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950" b="1" i="0">
                <a:solidFill>
                  <a:schemeClr val="bg1"/>
                </a:solidFill>
                <a:latin typeface="Avenir Next Cyr"/>
                <a:cs typeface="Avenir Next Cy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FF4B1-0704-4143-8EDE-B5EE9ADCCDB2}" type="datetimeFigureOut">
              <a:rPr lang="en-US"/>
              <a:pPr>
                <a:defRPr/>
              </a:pPr>
              <a:t>3/31/2021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9A493-B36B-4D4A-B1D6-674CAEED996A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3481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bg>
      <p:bgPr>
        <a:solidFill>
          <a:srgbClr val="152A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k object 16"/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152A65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950" b="1" i="0">
                <a:solidFill>
                  <a:schemeClr val="bg1"/>
                </a:solidFill>
                <a:latin typeface="Avenir Next Cyr"/>
                <a:cs typeface="Avenir Next Cyr"/>
              </a:defRPr>
            </a:lvl1pPr>
          </a:lstStyle>
          <a:p>
            <a:endParaRPr/>
          </a:p>
        </p:txBody>
      </p:sp>
      <p:sp>
        <p:nvSpPr>
          <p:cNvPr id="4" name="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051320-25F7-4415-A4A0-409F8E5FADDA}" type="datetimeFigureOut">
              <a:rPr lang="en-US"/>
              <a:pPr>
                <a:defRPr/>
              </a:pPr>
              <a:t>3/31/2021</a:t>
            </a:fld>
            <a:endParaRPr lang="en-US"/>
          </a:p>
        </p:txBody>
      </p:sp>
      <p:sp>
        <p:nvSpPr>
          <p:cNvPr id="6" name="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E324A0-5FC0-49EF-83FC-BB9493BF9D5B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0711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04A4E-E92F-4083-B8BD-FEB977B740AF}" type="datetimeFigureOut">
              <a:rPr lang="en-US"/>
              <a:pPr>
                <a:defRPr/>
              </a:pPr>
              <a:t>3/31/2021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8B080-96D0-4CAD-AEBA-CEF13385E803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7234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7638" y="2619375"/>
            <a:ext cx="9356725" cy="1390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1" i="0">
                <a:solidFill>
                  <a:schemeClr val="bg1"/>
                </a:solidFill>
                <a:latin typeface="Avenir Next Cyr"/>
                <a:cs typeface="Avenir Next Cyr"/>
              </a:defRPr>
            </a:lvl1pPr>
          </a:lstStyle>
          <a:p>
            <a:endParaRPr/>
          </a:p>
        </p:txBody>
      </p:sp>
      <p:sp>
        <p:nvSpPr>
          <p:cNvPr id="1027" name="Holder 3"/>
          <p:cNvSpPr>
            <a:spLocks noGrp="1"/>
          </p:cNvSpPr>
          <p:nvPr>
            <p:ph type="body" idx="1"/>
          </p:nvPr>
        </p:nvSpPr>
        <p:spPr bwMode="auto">
          <a:xfrm>
            <a:off x="609600" y="1577975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963" y="6378575"/>
            <a:ext cx="3902075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8575"/>
            <a:ext cx="2803525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27B48C9-3266-431B-B45E-ABA5FDD06512}" type="datetimeFigureOut">
              <a:rPr lang="en-US"/>
              <a:pPr>
                <a:defRPr/>
              </a:pPr>
              <a:t>3/31/2021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875" y="6378575"/>
            <a:ext cx="2803525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2E4BED-C2BA-4E83-988E-DD8AB44257AA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3" r:id="rId4"/>
    <p:sldLayoutId id="2147483682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emf"/><Relationship Id="rId3" Type="http://schemas.openxmlformats.org/officeDocument/2006/relationships/image" Target="../media/image26.png"/><Relationship Id="rId7" Type="http://schemas.openxmlformats.org/officeDocument/2006/relationships/image" Target="../media/image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40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39.png"/><Relationship Id="rId4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1.png"/><Relationship Id="rId18" Type="http://schemas.openxmlformats.org/officeDocument/2006/relationships/image" Target="../media/image56.png"/><Relationship Id="rId3" Type="http://schemas.openxmlformats.org/officeDocument/2006/relationships/image" Target="../media/image42.png"/><Relationship Id="rId21" Type="http://schemas.openxmlformats.org/officeDocument/2006/relationships/image" Target="../media/image59.png"/><Relationship Id="rId7" Type="http://schemas.openxmlformats.org/officeDocument/2006/relationships/image" Target="../media/image46.png"/><Relationship Id="rId12" Type="http://schemas.openxmlformats.org/officeDocument/2006/relationships/image" Target="../media/image50.png"/><Relationship Id="rId17" Type="http://schemas.openxmlformats.org/officeDocument/2006/relationships/image" Target="../media/image55.png"/><Relationship Id="rId2" Type="http://schemas.openxmlformats.org/officeDocument/2006/relationships/image" Target="../media/image41.png"/><Relationship Id="rId16" Type="http://schemas.openxmlformats.org/officeDocument/2006/relationships/image" Target="../media/image54.png"/><Relationship Id="rId20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11" Type="http://schemas.openxmlformats.org/officeDocument/2006/relationships/image" Target="../media/image6.png"/><Relationship Id="rId5" Type="http://schemas.openxmlformats.org/officeDocument/2006/relationships/image" Target="../media/image44.png"/><Relationship Id="rId15" Type="http://schemas.openxmlformats.org/officeDocument/2006/relationships/image" Target="../media/image53.png"/><Relationship Id="rId23" Type="http://schemas.openxmlformats.org/officeDocument/2006/relationships/image" Target="../media/image61.png"/><Relationship Id="rId10" Type="http://schemas.openxmlformats.org/officeDocument/2006/relationships/image" Target="../media/image49.png"/><Relationship Id="rId19" Type="http://schemas.openxmlformats.org/officeDocument/2006/relationships/image" Target="../media/image57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2.png"/><Relationship Id="rId22" Type="http://schemas.openxmlformats.org/officeDocument/2006/relationships/image" Target="../media/image6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7" Type="http://schemas.openxmlformats.org/officeDocument/2006/relationships/image" Target="../media/image6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6.png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0.png"/><Relationship Id="rId5" Type="http://schemas.openxmlformats.org/officeDocument/2006/relationships/image" Target="../media/image6.png"/><Relationship Id="rId4" Type="http://schemas.openxmlformats.org/officeDocument/2006/relationships/image" Target="../media/image6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6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10" Type="http://schemas.openxmlformats.org/officeDocument/2006/relationships/image" Target="../media/image24.png"/><Relationship Id="rId4" Type="http://schemas.openxmlformats.org/officeDocument/2006/relationships/image" Target="../media/image19.png"/><Relationship Id="rId9" Type="http://schemas.openxmlformats.org/officeDocument/2006/relationships/image" Target="../media/image2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0 w 12192000"/>
              <a:gd name="T1" fmla="*/ 0 h 6858000"/>
              <a:gd name="T2" fmla="*/ 12192000 w 12192000"/>
              <a:gd name="T3" fmla="*/ 6858000 h 6858000"/>
            </a:gdLst>
            <a:ahLst/>
            <a:cxnLst/>
            <a:rect l="T0" t="T1" r="T2" b="T3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152A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solidFill>
                <a:srgbClr val="152A65"/>
              </a:solidFill>
              <a:latin typeface="Calibri" pitchFamily="34" charset="0"/>
            </a:endParaRPr>
          </a:p>
        </p:txBody>
      </p:sp>
      <p:sp>
        <p:nvSpPr>
          <p:cNvPr id="3075" name="object 3"/>
          <p:cNvSpPr>
            <a:spLocks noGrp="1"/>
          </p:cNvSpPr>
          <p:nvPr>
            <p:ph type="title"/>
          </p:nvPr>
        </p:nvSpPr>
        <p:spPr bwMode="auto">
          <a:xfrm>
            <a:off x="1417638" y="1295400"/>
            <a:ext cx="9356725" cy="6368731"/>
          </a:xfrm>
        </p:spPr>
        <p:txBody>
          <a:bodyPr vert="horz" tIns="11430" numCol="1" anchor="t" anchorCtr="0" compatLnSpc="1">
            <a:prstTxWarp prst="textNoShape">
              <a:avLst/>
            </a:prstTxWarp>
          </a:bodyPr>
          <a:lstStyle/>
          <a:p>
            <a:pPr marL="4911725" eaLnBrk="1" hangingPunct="1">
              <a:lnSpc>
                <a:spcPct val="101000"/>
              </a:lnSpc>
              <a:spcBef>
                <a:spcPts val="88"/>
              </a:spcBef>
            </a:pPr>
            <a:r>
              <a:rPr lang="ru-RU" sz="2900" dirty="0" smtClean="0">
                <a:latin typeface="Avenir Next Cyr" charset="-52"/>
                <a:ea typeface="Avenir Next Cyr" charset="-52"/>
                <a:cs typeface="Avenir Next Cyr" charset="-52"/>
              </a:rPr>
              <a:t>ЗВІТ </a:t>
            </a:r>
            <a:br>
              <a:rPr lang="ru-RU" sz="2900" dirty="0" smtClean="0">
                <a:latin typeface="Avenir Next Cyr" charset="-52"/>
                <a:ea typeface="Avenir Next Cyr" charset="-52"/>
                <a:cs typeface="Avenir Next Cyr" charset="-52"/>
              </a:rPr>
            </a:br>
            <a:r>
              <a:rPr lang="ru-RU" sz="2900" dirty="0" smtClean="0">
                <a:latin typeface="Avenir Next Cyr" charset="-52"/>
                <a:ea typeface="Avenir Next Cyr" charset="-52"/>
                <a:cs typeface="Avenir Next Cyr" charset="-52"/>
              </a:rPr>
              <a:t>НАЧАЛЬНИКА</a:t>
            </a:r>
            <a:r>
              <a:rPr lang="en-US" sz="2900" dirty="0" smtClean="0">
                <a:latin typeface="Avenir Next Cyr" charset="-52"/>
                <a:ea typeface="Avenir Next Cyr" charset="-52"/>
                <a:cs typeface="Avenir Next Cyr" charset="-52"/>
              </a:rPr>
              <a:t/>
            </a:r>
            <a:br>
              <a:rPr lang="en-US" sz="2900" dirty="0" smtClean="0">
                <a:latin typeface="Avenir Next Cyr" charset="-52"/>
                <a:ea typeface="Avenir Next Cyr" charset="-52"/>
                <a:cs typeface="Avenir Next Cyr" charset="-52"/>
              </a:rPr>
            </a:br>
            <a:r>
              <a:rPr lang="uk-UA" sz="2900" dirty="0" smtClean="0">
                <a:latin typeface="Avenir Next Cyr" charset="-52"/>
                <a:ea typeface="Avenir Next Cyr" charset="-52"/>
                <a:cs typeface="Avenir Next Cyr" charset="-52"/>
              </a:rPr>
              <a:t>ВІДДІЛЕННЯ ПОЛІЦІЇ №</a:t>
            </a:r>
            <a:r>
              <a:rPr lang="uk-UA" sz="2900" dirty="0" smtClean="0">
                <a:latin typeface="Avenir Next Cyr" charset="-52"/>
                <a:ea typeface="Avenir Next Cyr" charset="-52"/>
                <a:cs typeface="Avenir Next Cyr" charset="-52"/>
              </a:rPr>
              <a:t>3 (Михайлівка) </a:t>
            </a:r>
            <a:r>
              <a:rPr lang="uk-UA" sz="2900" dirty="0" smtClean="0">
                <a:latin typeface="Avenir Next Cyr" charset="-52"/>
                <a:ea typeface="Avenir Next Cyr" charset="-52"/>
                <a:cs typeface="Avenir Next Cyr" charset="-52"/>
              </a:rPr>
              <a:t>ВАСИЛІВСЬКОГО РАЙОННОГО УПРАВЛІННЯ ПОЛІЦІЇ ГУНП В ЗАПОРІЗЬКІЙ ОБЛАСТІ</a:t>
            </a:r>
            <a:r>
              <a:rPr lang="ru-RU" sz="2900" dirty="0" smtClean="0">
                <a:latin typeface="Avenir Next Cyr" charset="-52"/>
                <a:ea typeface="Avenir Next Cyr" charset="-52"/>
                <a:cs typeface="Avenir Next Cyr" charset="-52"/>
              </a:rPr>
              <a:t/>
            </a:r>
            <a:br>
              <a:rPr lang="ru-RU" sz="2900" dirty="0" smtClean="0">
                <a:latin typeface="Avenir Next Cyr" charset="-52"/>
                <a:ea typeface="Avenir Next Cyr" charset="-52"/>
                <a:cs typeface="Avenir Next Cyr" charset="-52"/>
              </a:rPr>
            </a:br>
            <a:r>
              <a:rPr lang="ru-RU" sz="2900" dirty="0" smtClean="0">
                <a:latin typeface="Avenir Next Cyr" charset="-52"/>
                <a:ea typeface="Avenir Next Cyr" charset="-52"/>
                <a:cs typeface="Avenir Next Cyr" charset="-52"/>
              </a:rPr>
              <a:t>ПЕРЕД НАСЕЛЕННЯМ</a:t>
            </a:r>
            <a:r>
              <a:rPr lang="uk-UA" sz="2900" dirty="0" smtClean="0">
                <a:latin typeface="Avenir Next Cyr" charset="-52"/>
                <a:ea typeface="Avenir Next Cyr" charset="-52"/>
                <a:cs typeface="Avenir Next Cyr" charset="-52"/>
              </a:rPr>
              <a:t/>
            </a:r>
            <a:br>
              <a:rPr lang="uk-UA" sz="2900" dirty="0" smtClean="0">
                <a:latin typeface="Avenir Next Cyr" charset="-52"/>
                <a:ea typeface="Avenir Next Cyr" charset="-52"/>
                <a:cs typeface="Avenir Next Cyr" charset="-52"/>
              </a:rPr>
            </a:br>
            <a:r>
              <a:rPr lang="uk-UA" sz="2900" dirty="0" smtClean="0">
                <a:latin typeface="Avenir Next Cyr" charset="-52"/>
                <a:ea typeface="Avenir Next Cyr" charset="-52"/>
                <a:cs typeface="Avenir Next Cyr" charset="-52"/>
              </a:rPr>
              <a:t/>
            </a:r>
            <a:br>
              <a:rPr lang="uk-UA" sz="2900" dirty="0" smtClean="0">
                <a:latin typeface="Avenir Next Cyr" charset="-52"/>
                <a:ea typeface="Avenir Next Cyr" charset="-52"/>
                <a:cs typeface="Avenir Next Cyr" charset="-52"/>
              </a:rPr>
            </a:br>
            <a:r>
              <a:rPr lang="uk-UA" sz="1800" dirty="0" smtClean="0">
                <a:latin typeface="Avenir Next Cyr" charset="-52"/>
                <a:ea typeface="Avenir Next Cyr" charset="-52"/>
                <a:cs typeface="Avenir Next Cyr" charset="-52"/>
              </a:rPr>
              <a:t/>
            </a:r>
            <a:br>
              <a:rPr lang="uk-UA" sz="1800" dirty="0" smtClean="0">
                <a:latin typeface="Avenir Next Cyr" charset="-52"/>
                <a:ea typeface="Avenir Next Cyr" charset="-52"/>
                <a:cs typeface="Avenir Next Cyr" charset="-52"/>
              </a:rPr>
            </a:br>
            <a:r>
              <a:rPr lang="uk-UA" sz="1800" dirty="0" smtClean="0">
                <a:latin typeface="Avenir Next Cyr" charset="-52"/>
                <a:ea typeface="Avenir Next Cyr" charset="-52"/>
                <a:cs typeface="Avenir Next Cyr" charset="-52"/>
              </a:rPr>
              <a:t/>
            </a:r>
            <a:br>
              <a:rPr lang="uk-UA" sz="1800" dirty="0" smtClean="0">
                <a:latin typeface="Avenir Next Cyr" charset="-52"/>
                <a:ea typeface="Avenir Next Cyr" charset="-52"/>
                <a:cs typeface="Avenir Next Cyr" charset="-52"/>
              </a:rPr>
            </a:br>
            <a:r>
              <a:rPr lang="uk-UA" sz="1800" dirty="0" smtClean="0">
                <a:latin typeface="Avenir Next Cyr" charset="-52"/>
                <a:ea typeface="Avenir Next Cyr" charset="-52"/>
                <a:cs typeface="Avenir Next Cyr" charset="-52"/>
              </a:rPr>
              <a:t/>
            </a:r>
            <a:br>
              <a:rPr lang="uk-UA" sz="1800" dirty="0" smtClean="0">
                <a:latin typeface="Avenir Next Cyr" charset="-52"/>
                <a:ea typeface="Avenir Next Cyr" charset="-52"/>
                <a:cs typeface="Avenir Next Cyr" charset="-52"/>
              </a:rPr>
            </a:br>
            <a:r>
              <a:rPr lang="uk-UA" sz="1800" dirty="0" smtClean="0">
                <a:latin typeface="Avenir Next Cyr" charset="-52"/>
                <a:ea typeface="Avenir Next Cyr" charset="-52"/>
                <a:cs typeface="Avenir Next Cyr" charset="-52"/>
              </a:rPr>
              <a:t/>
            </a:r>
            <a:br>
              <a:rPr lang="uk-UA" sz="1800" dirty="0" smtClean="0">
                <a:latin typeface="Avenir Next Cyr" charset="-52"/>
                <a:ea typeface="Avenir Next Cyr" charset="-52"/>
                <a:cs typeface="Avenir Next Cyr" charset="-52"/>
              </a:rPr>
            </a:br>
            <a:endParaRPr lang="ru-RU" sz="1800" dirty="0" smtClean="0">
              <a:latin typeface="Avenir Next Cyr" charset="-52"/>
              <a:ea typeface="Avenir Next Cyr" charset="-52"/>
              <a:cs typeface="Avenir Next Cyr" charset="-52"/>
            </a:endParaRPr>
          </a:p>
        </p:txBody>
      </p:sp>
      <p:sp>
        <p:nvSpPr>
          <p:cNvPr id="3076" name="object 4"/>
          <p:cNvSpPr>
            <a:spLocks noChangeArrowheads="1"/>
          </p:cNvSpPr>
          <p:nvPr/>
        </p:nvSpPr>
        <p:spPr bwMode="auto">
          <a:xfrm>
            <a:off x="1703388" y="4714875"/>
            <a:ext cx="465137" cy="520700"/>
          </a:xfrm>
          <a:custGeom>
            <a:avLst/>
            <a:gdLst>
              <a:gd name="T0" fmla="*/ 0 w 464185"/>
              <a:gd name="T1" fmla="*/ 0 h 521335"/>
              <a:gd name="T2" fmla="*/ 464185 w 464185"/>
              <a:gd name="T3" fmla="*/ 521335 h 521335"/>
            </a:gdLst>
            <a:ahLst/>
            <a:cxnLst/>
            <a:rect l="T0" t="T1" r="T2" b="T3"/>
            <a:pathLst>
              <a:path w="464185" h="521335">
                <a:moveTo>
                  <a:pt x="386537" y="0"/>
                </a:moveTo>
                <a:lnTo>
                  <a:pt x="78193" y="0"/>
                </a:lnTo>
                <a:lnTo>
                  <a:pt x="61567" y="396"/>
                </a:lnTo>
                <a:lnTo>
                  <a:pt x="19367" y="18618"/>
                </a:lnTo>
                <a:lnTo>
                  <a:pt x="618" y="57056"/>
                </a:lnTo>
                <a:lnTo>
                  <a:pt x="0" y="70751"/>
                </a:lnTo>
                <a:lnTo>
                  <a:pt x="0" y="521335"/>
                </a:lnTo>
                <a:lnTo>
                  <a:pt x="98310" y="521335"/>
                </a:lnTo>
                <a:lnTo>
                  <a:pt x="98310" y="109486"/>
                </a:lnTo>
                <a:lnTo>
                  <a:pt x="98627" y="102599"/>
                </a:lnTo>
                <a:lnTo>
                  <a:pt x="99714" y="95786"/>
                </a:lnTo>
                <a:lnTo>
                  <a:pt x="101771" y="89673"/>
                </a:lnTo>
                <a:lnTo>
                  <a:pt x="105003" y="84886"/>
                </a:lnTo>
                <a:lnTo>
                  <a:pt x="111721" y="77457"/>
                </a:lnTo>
                <a:lnTo>
                  <a:pt x="464007" y="77457"/>
                </a:lnTo>
                <a:lnTo>
                  <a:pt x="464007" y="70751"/>
                </a:lnTo>
                <a:lnTo>
                  <a:pt x="454882" y="30850"/>
                </a:lnTo>
                <a:lnTo>
                  <a:pt x="417074" y="2608"/>
                </a:lnTo>
                <a:lnTo>
                  <a:pt x="402015" y="396"/>
                </a:lnTo>
                <a:lnTo>
                  <a:pt x="386537" y="0"/>
                </a:lnTo>
                <a:close/>
              </a:path>
              <a:path w="464185" h="521335">
                <a:moveTo>
                  <a:pt x="464007" y="77457"/>
                </a:moveTo>
                <a:lnTo>
                  <a:pt x="353021" y="77457"/>
                </a:lnTo>
                <a:lnTo>
                  <a:pt x="359727" y="84886"/>
                </a:lnTo>
                <a:lnTo>
                  <a:pt x="363483" y="90514"/>
                </a:lnTo>
                <a:lnTo>
                  <a:pt x="365221" y="96905"/>
                </a:lnTo>
                <a:lnTo>
                  <a:pt x="365643" y="102599"/>
                </a:lnTo>
                <a:lnTo>
                  <a:pt x="365696" y="521335"/>
                </a:lnTo>
                <a:lnTo>
                  <a:pt x="464007" y="521335"/>
                </a:lnTo>
                <a:lnTo>
                  <a:pt x="464007" y="77457"/>
                </a:lnTo>
                <a:close/>
              </a:path>
              <a:path w="464185" h="521335">
                <a:moveTo>
                  <a:pt x="353021" y="77457"/>
                </a:moveTo>
                <a:lnTo>
                  <a:pt x="111721" y="77457"/>
                </a:lnTo>
                <a:lnTo>
                  <a:pt x="120675" y="78193"/>
                </a:lnTo>
                <a:lnTo>
                  <a:pt x="342595" y="78193"/>
                </a:lnTo>
                <a:lnTo>
                  <a:pt x="353021" y="7745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3077" name="object 5"/>
          <p:cNvSpPr>
            <a:spLocks noChangeArrowheads="1"/>
          </p:cNvSpPr>
          <p:nvPr/>
        </p:nvSpPr>
        <p:spPr bwMode="auto">
          <a:xfrm>
            <a:off x="1703388" y="4714875"/>
            <a:ext cx="465137" cy="520700"/>
          </a:xfrm>
          <a:custGeom>
            <a:avLst/>
            <a:gdLst>
              <a:gd name="T0" fmla="*/ 0 w 464185"/>
              <a:gd name="T1" fmla="*/ 0 h 521335"/>
              <a:gd name="T2" fmla="*/ 464185 w 464185"/>
              <a:gd name="T3" fmla="*/ 521335 h 521335"/>
            </a:gdLst>
            <a:ahLst/>
            <a:cxnLst/>
            <a:rect l="T0" t="T1" r="T2" b="T3"/>
            <a:pathLst>
              <a:path w="464185" h="521335">
                <a:moveTo>
                  <a:pt x="335889" y="78193"/>
                </a:moveTo>
                <a:lnTo>
                  <a:pt x="342595" y="78193"/>
                </a:lnTo>
                <a:lnTo>
                  <a:pt x="353021" y="77457"/>
                </a:lnTo>
                <a:lnTo>
                  <a:pt x="359727" y="84886"/>
                </a:lnTo>
                <a:lnTo>
                  <a:pt x="363483" y="90514"/>
                </a:lnTo>
                <a:lnTo>
                  <a:pt x="365221" y="96905"/>
                </a:lnTo>
                <a:lnTo>
                  <a:pt x="365705" y="103437"/>
                </a:lnTo>
                <a:lnTo>
                  <a:pt x="365696" y="109486"/>
                </a:lnTo>
                <a:lnTo>
                  <a:pt x="365696" y="521335"/>
                </a:lnTo>
                <a:lnTo>
                  <a:pt x="464007" y="521335"/>
                </a:lnTo>
                <a:lnTo>
                  <a:pt x="464007" y="70751"/>
                </a:lnTo>
                <a:lnTo>
                  <a:pt x="454882" y="30850"/>
                </a:lnTo>
                <a:lnTo>
                  <a:pt x="417074" y="2608"/>
                </a:lnTo>
                <a:lnTo>
                  <a:pt x="386537" y="0"/>
                </a:lnTo>
                <a:lnTo>
                  <a:pt x="78193" y="0"/>
                </a:lnTo>
                <a:lnTo>
                  <a:pt x="33057" y="8170"/>
                </a:lnTo>
                <a:lnTo>
                  <a:pt x="3263" y="43851"/>
                </a:lnTo>
                <a:lnTo>
                  <a:pt x="0" y="70751"/>
                </a:lnTo>
                <a:lnTo>
                  <a:pt x="0" y="521335"/>
                </a:lnTo>
                <a:lnTo>
                  <a:pt x="98310" y="521335"/>
                </a:lnTo>
                <a:lnTo>
                  <a:pt x="98310" y="109486"/>
                </a:lnTo>
                <a:lnTo>
                  <a:pt x="98627" y="102599"/>
                </a:lnTo>
                <a:lnTo>
                  <a:pt x="99714" y="95786"/>
                </a:lnTo>
                <a:lnTo>
                  <a:pt x="101771" y="89673"/>
                </a:lnTo>
                <a:lnTo>
                  <a:pt x="105003" y="84886"/>
                </a:lnTo>
                <a:lnTo>
                  <a:pt x="111721" y="77457"/>
                </a:lnTo>
                <a:lnTo>
                  <a:pt x="120675" y="78193"/>
                </a:lnTo>
                <a:lnTo>
                  <a:pt x="128841" y="78193"/>
                </a:lnTo>
                <a:lnTo>
                  <a:pt x="335889" y="78193"/>
                </a:lnTo>
                <a:close/>
              </a:path>
            </a:pathLst>
          </a:custGeom>
          <a:noFill/>
          <a:ln w="1145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3078" name="object 6"/>
          <p:cNvSpPr>
            <a:spLocks noChangeArrowheads="1"/>
          </p:cNvSpPr>
          <p:nvPr/>
        </p:nvSpPr>
        <p:spPr bwMode="auto">
          <a:xfrm>
            <a:off x="2270125" y="4708525"/>
            <a:ext cx="534988" cy="533400"/>
          </a:xfrm>
          <a:custGeom>
            <a:avLst/>
            <a:gdLst>
              <a:gd name="T0" fmla="*/ 0 w 535305"/>
              <a:gd name="T1" fmla="*/ 0 h 533400"/>
              <a:gd name="T2" fmla="*/ 535305 w 535305"/>
              <a:gd name="T3" fmla="*/ 533400 h 533400"/>
            </a:gdLst>
            <a:ahLst/>
            <a:cxnLst/>
            <a:rect l="T0" t="T1" r="T2" b="T3"/>
            <a:pathLst>
              <a:path w="535305" h="533400">
                <a:moveTo>
                  <a:pt x="268147" y="0"/>
                </a:moveTo>
                <a:lnTo>
                  <a:pt x="227791" y="441"/>
                </a:lnTo>
                <a:lnTo>
                  <a:pt x="184366" y="3528"/>
                </a:lnTo>
                <a:lnTo>
                  <a:pt x="140335" y="11908"/>
                </a:lnTo>
                <a:lnTo>
                  <a:pt x="98163" y="28226"/>
                </a:lnTo>
                <a:lnTo>
                  <a:pt x="60312" y="55130"/>
                </a:lnTo>
                <a:lnTo>
                  <a:pt x="32318" y="90931"/>
                </a:lnTo>
                <a:lnTo>
                  <a:pt x="14645" y="132376"/>
                </a:lnTo>
                <a:lnTo>
                  <a:pt x="4938" y="177073"/>
                </a:lnTo>
                <a:lnTo>
                  <a:pt x="842" y="222624"/>
                </a:lnTo>
                <a:lnTo>
                  <a:pt x="0" y="266636"/>
                </a:lnTo>
                <a:lnTo>
                  <a:pt x="482" y="305652"/>
                </a:lnTo>
                <a:lnTo>
                  <a:pt x="3859" y="349779"/>
                </a:lnTo>
                <a:lnTo>
                  <a:pt x="13027" y="395551"/>
                </a:lnTo>
                <a:lnTo>
                  <a:pt x="30879" y="439499"/>
                </a:lnTo>
                <a:lnTo>
                  <a:pt x="60312" y="478155"/>
                </a:lnTo>
                <a:lnTo>
                  <a:pt x="98013" y="505046"/>
                </a:lnTo>
                <a:lnTo>
                  <a:pt x="140434" y="521357"/>
                </a:lnTo>
                <a:lnTo>
                  <a:pt x="184788" y="529733"/>
                </a:lnTo>
                <a:lnTo>
                  <a:pt x="228288" y="532819"/>
                </a:lnTo>
                <a:lnTo>
                  <a:pt x="268147" y="533260"/>
                </a:lnTo>
                <a:lnTo>
                  <a:pt x="306984" y="532819"/>
                </a:lnTo>
                <a:lnTo>
                  <a:pt x="350613" y="529733"/>
                </a:lnTo>
                <a:lnTo>
                  <a:pt x="395599" y="521357"/>
                </a:lnTo>
                <a:lnTo>
                  <a:pt x="438509" y="505046"/>
                </a:lnTo>
                <a:lnTo>
                  <a:pt x="475907" y="478155"/>
                </a:lnTo>
                <a:lnTo>
                  <a:pt x="492793" y="455079"/>
                </a:lnTo>
                <a:lnTo>
                  <a:pt x="267360" y="455079"/>
                </a:lnTo>
                <a:lnTo>
                  <a:pt x="226127" y="453648"/>
                </a:lnTo>
                <a:lnTo>
                  <a:pt x="160129" y="434022"/>
                </a:lnTo>
                <a:lnTo>
                  <a:pt x="120454" y="386771"/>
                </a:lnTo>
                <a:lnTo>
                  <a:pt x="103493" y="316650"/>
                </a:lnTo>
                <a:lnTo>
                  <a:pt x="101295" y="266636"/>
                </a:lnTo>
                <a:lnTo>
                  <a:pt x="103597" y="214108"/>
                </a:lnTo>
                <a:lnTo>
                  <a:pt x="110226" y="174290"/>
                </a:lnTo>
                <a:lnTo>
                  <a:pt x="134797" y="122148"/>
                </a:lnTo>
                <a:lnTo>
                  <a:pt x="196907" y="84262"/>
                </a:lnTo>
                <a:lnTo>
                  <a:pt x="267360" y="78219"/>
                </a:lnTo>
                <a:lnTo>
                  <a:pt x="493127" y="78219"/>
                </a:lnTo>
                <a:lnTo>
                  <a:pt x="475907" y="55130"/>
                </a:lnTo>
                <a:lnTo>
                  <a:pt x="438357" y="28226"/>
                </a:lnTo>
                <a:lnTo>
                  <a:pt x="395694" y="11908"/>
                </a:lnTo>
                <a:lnTo>
                  <a:pt x="351030" y="3528"/>
                </a:lnTo>
                <a:lnTo>
                  <a:pt x="307477" y="441"/>
                </a:lnTo>
                <a:lnTo>
                  <a:pt x="268147" y="0"/>
                </a:lnTo>
                <a:close/>
              </a:path>
              <a:path w="535305" h="533400">
                <a:moveTo>
                  <a:pt x="493127" y="78219"/>
                </a:moveTo>
                <a:lnTo>
                  <a:pt x="267360" y="78219"/>
                </a:lnTo>
                <a:lnTo>
                  <a:pt x="301711" y="79112"/>
                </a:lnTo>
                <a:lnTo>
                  <a:pt x="337661" y="84262"/>
                </a:lnTo>
                <a:lnTo>
                  <a:pt x="400685" y="122148"/>
                </a:lnTo>
                <a:lnTo>
                  <a:pt x="424611" y="174580"/>
                </a:lnTo>
                <a:lnTo>
                  <a:pt x="431160" y="214642"/>
                </a:lnTo>
                <a:lnTo>
                  <a:pt x="433450" y="266636"/>
                </a:lnTo>
                <a:lnTo>
                  <a:pt x="431058" y="318004"/>
                </a:lnTo>
                <a:lnTo>
                  <a:pt x="424340" y="358055"/>
                </a:lnTo>
                <a:lnTo>
                  <a:pt x="400685" y="410375"/>
                </a:lnTo>
                <a:lnTo>
                  <a:pt x="371893" y="435582"/>
                </a:lnTo>
                <a:lnTo>
                  <a:pt x="302017" y="454168"/>
                </a:lnTo>
                <a:lnTo>
                  <a:pt x="267360" y="455079"/>
                </a:lnTo>
                <a:lnTo>
                  <a:pt x="492793" y="455079"/>
                </a:lnTo>
                <a:lnTo>
                  <a:pt x="521081" y="395672"/>
                </a:lnTo>
                <a:lnTo>
                  <a:pt x="530348" y="349146"/>
                </a:lnTo>
                <a:lnTo>
                  <a:pt x="534073" y="304727"/>
                </a:lnTo>
                <a:lnTo>
                  <a:pt x="534758" y="266636"/>
                </a:lnTo>
                <a:lnTo>
                  <a:pt x="533713" y="223327"/>
                </a:lnTo>
                <a:lnTo>
                  <a:pt x="529269" y="177588"/>
                </a:lnTo>
                <a:lnTo>
                  <a:pt x="519462" y="132355"/>
                </a:lnTo>
                <a:lnTo>
                  <a:pt x="502329" y="90558"/>
                </a:lnTo>
                <a:lnTo>
                  <a:pt x="493127" y="7821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3079" name="object 7"/>
          <p:cNvSpPr>
            <a:spLocks noChangeArrowheads="1"/>
          </p:cNvSpPr>
          <p:nvPr/>
        </p:nvSpPr>
        <p:spPr bwMode="auto">
          <a:xfrm>
            <a:off x="2371725" y="4787900"/>
            <a:ext cx="333375" cy="376238"/>
          </a:xfrm>
          <a:custGeom>
            <a:avLst/>
            <a:gdLst>
              <a:gd name="T0" fmla="*/ 0 w 332739"/>
              <a:gd name="T1" fmla="*/ 0 h 377189"/>
              <a:gd name="T2" fmla="*/ 332739 w 332739"/>
              <a:gd name="T3" fmla="*/ 377189 h 377189"/>
            </a:gdLst>
            <a:ahLst/>
            <a:cxnLst/>
            <a:rect l="T0" t="T1" r="T2" b="T3"/>
            <a:pathLst>
              <a:path w="332739" h="377189">
                <a:moveTo>
                  <a:pt x="0" y="188417"/>
                </a:moveTo>
                <a:lnTo>
                  <a:pt x="2302" y="135889"/>
                </a:lnTo>
                <a:lnTo>
                  <a:pt x="8931" y="96070"/>
                </a:lnTo>
                <a:lnTo>
                  <a:pt x="33502" y="43929"/>
                </a:lnTo>
                <a:lnTo>
                  <a:pt x="95611" y="6043"/>
                </a:lnTo>
                <a:lnTo>
                  <a:pt x="166065" y="0"/>
                </a:lnTo>
                <a:lnTo>
                  <a:pt x="200416" y="893"/>
                </a:lnTo>
                <a:lnTo>
                  <a:pt x="270496" y="19154"/>
                </a:lnTo>
                <a:lnTo>
                  <a:pt x="312996" y="66205"/>
                </a:lnTo>
                <a:lnTo>
                  <a:pt x="329865" y="136423"/>
                </a:lnTo>
                <a:lnTo>
                  <a:pt x="332155" y="188417"/>
                </a:lnTo>
                <a:lnTo>
                  <a:pt x="329763" y="239785"/>
                </a:lnTo>
                <a:lnTo>
                  <a:pt x="323045" y="279836"/>
                </a:lnTo>
                <a:lnTo>
                  <a:pt x="299389" y="332155"/>
                </a:lnTo>
                <a:lnTo>
                  <a:pt x="270597" y="357362"/>
                </a:lnTo>
                <a:lnTo>
                  <a:pt x="200722" y="375948"/>
                </a:lnTo>
                <a:lnTo>
                  <a:pt x="166065" y="376859"/>
                </a:lnTo>
                <a:lnTo>
                  <a:pt x="124831" y="375429"/>
                </a:lnTo>
                <a:lnTo>
                  <a:pt x="58833" y="355803"/>
                </a:lnTo>
                <a:lnTo>
                  <a:pt x="19159" y="308551"/>
                </a:lnTo>
                <a:lnTo>
                  <a:pt x="2198" y="238431"/>
                </a:lnTo>
                <a:lnTo>
                  <a:pt x="0" y="188417"/>
                </a:lnTo>
                <a:close/>
              </a:path>
            </a:pathLst>
          </a:custGeom>
          <a:noFill/>
          <a:ln w="1145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3080" name="object 8"/>
          <p:cNvSpPr>
            <a:spLocks noChangeArrowheads="1"/>
          </p:cNvSpPr>
          <p:nvPr/>
        </p:nvSpPr>
        <p:spPr bwMode="auto">
          <a:xfrm>
            <a:off x="2270125" y="4708525"/>
            <a:ext cx="534988" cy="533400"/>
          </a:xfrm>
          <a:custGeom>
            <a:avLst/>
            <a:gdLst>
              <a:gd name="T0" fmla="*/ 0 w 535305"/>
              <a:gd name="T1" fmla="*/ 0 h 533400"/>
              <a:gd name="T2" fmla="*/ 535305 w 535305"/>
              <a:gd name="T3" fmla="*/ 533400 h 533400"/>
            </a:gdLst>
            <a:ahLst/>
            <a:cxnLst/>
            <a:rect l="T0" t="T1" r="T2" b="T3"/>
            <a:pathLst>
              <a:path w="535305" h="533400">
                <a:moveTo>
                  <a:pt x="268147" y="0"/>
                </a:moveTo>
                <a:lnTo>
                  <a:pt x="227791" y="441"/>
                </a:lnTo>
                <a:lnTo>
                  <a:pt x="184366" y="3528"/>
                </a:lnTo>
                <a:lnTo>
                  <a:pt x="140335" y="11908"/>
                </a:lnTo>
                <a:lnTo>
                  <a:pt x="98163" y="28226"/>
                </a:lnTo>
                <a:lnTo>
                  <a:pt x="60312" y="55130"/>
                </a:lnTo>
                <a:lnTo>
                  <a:pt x="32318" y="90931"/>
                </a:lnTo>
                <a:lnTo>
                  <a:pt x="14645" y="132376"/>
                </a:lnTo>
                <a:lnTo>
                  <a:pt x="4938" y="177073"/>
                </a:lnTo>
                <a:lnTo>
                  <a:pt x="842" y="222624"/>
                </a:lnTo>
                <a:lnTo>
                  <a:pt x="0" y="266636"/>
                </a:lnTo>
                <a:lnTo>
                  <a:pt x="482" y="305652"/>
                </a:lnTo>
                <a:lnTo>
                  <a:pt x="3859" y="349779"/>
                </a:lnTo>
                <a:lnTo>
                  <a:pt x="13027" y="395551"/>
                </a:lnTo>
                <a:lnTo>
                  <a:pt x="30879" y="439499"/>
                </a:lnTo>
                <a:lnTo>
                  <a:pt x="60312" y="478155"/>
                </a:lnTo>
                <a:lnTo>
                  <a:pt x="98013" y="505046"/>
                </a:lnTo>
                <a:lnTo>
                  <a:pt x="140434" y="521357"/>
                </a:lnTo>
                <a:lnTo>
                  <a:pt x="184788" y="529733"/>
                </a:lnTo>
                <a:lnTo>
                  <a:pt x="228288" y="532819"/>
                </a:lnTo>
                <a:lnTo>
                  <a:pt x="268147" y="533260"/>
                </a:lnTo>
                <a:lnTo>
                  <a:pt x="306984" y="532819"/>
                </a:lnTo>
                <a:lnTo>
                  <a:pt x="350613" y="529733"/>
                </a:lnTo>
                <a:lnTo>
                  <a:pt x="395599" y="521357"/>
                </a:lnTo>
                <a:lnTo>
                  <a:pt x="438509" y="505046"/>
                </a:lnTo>
                <a:lnTo>
                  <a:pt x="475907" y="478155"/>
                </a:lnTo>
                <a:lnTo>
                  <a:pt x="503768" y="440081"/>
                </a:lnTo>
                <a:lnTo>
                  <a:pt x="521081" y="395672"/>
                </a:lnTo>
                <a:lnTo>
                  <a:pt x="530348" y="349146"/>
                </a:lnTo>
                <a:lnTo>
                  <a:pt x="534073" y="304727"/>
                </a:lnTo>
                <a:lnTo>
                  <a:pt x="534758" y="266636"/>
                </a:lnTo>
                <a:lnTo>
                  <a:pt x="533713" y="223327"/>
                </a:lnTo>
                <a:lnTo>
                  <a:pt x="529269" y="177588"/>
                </a:lnTo>
                <a:lnTo>
                  <a:pt x="519462" y="132355"/>
                </a:lnTo>
                <a:lnTo>
                  <a:pt x="502329" y="90558"/>
                </a:lnTo>
                <a:lnTo>
                  <a:pt x="475907" y="55130"/>
                </a:lnTo>
                <a:lnTo>
                  <a:pt x="438357" y="28226"/>
                </a:lnTo>
                <a:lnTo>
                  <a:pt x="395694" y="11908"/>
                </a:lnTo>
                <a:lnTo>
                  <a:pt x="351030" y="3528"/>
                </a:lnTo>
                <a:lnTo>
                  <a:pt x="307477" y="441"/>
                </a:lnTo>
                <a:lnTo>
                  <a:pt x="268147" y="0"/>
                </a:lnTo>
                <a:close/>
              </a:path>
            </a:pathLst>
          </a:custGeom>
          <a:noFill/>
          <a:ln w="1145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3081" name="object 9"/>
          <p:cNvSpPr>
            <a:spLocks noChangeArrowheads="1"/>
          </p:cNvSpPr>
          <p:nvPr/>
        </p:nvSpPr>
        <p:spPr bwMode="auto">
          <a:xfrm>
            <a:off x="2841625" y="4708525"/>
            <a:ext cx="563563" cy="528638"/>
          </a:xfrm>
          <a:custGeom>
            <a:avLst/>
            <a:gdLst>
              <a:gd name="T0" fmla="*/ 0 w 562610"/>
              <a:gd name="T1" fmla="*/ 0 h 527685"/>
              <a:gd name="T2" fmla="*/ 562610 w 562610"/>
              <a:gd name="T3" fmla="*/ 527685 h 527685"/>
            </a:gdLst>
            <a:ahLst/>
            <a:cxnLst/>
            <a:rect l="T0" t="T1" r="T2" b="T3"/>
            <a:pathLst>
              <a:path w="562610" h="527685">
                <a:moveTo>
                  <a:pt x="281495" y="0"/>
                </a:moveTo>
                <a:lnTo>
                  <a:pt x="224891" y="15657"/>
                </a:lnTo>
                <a:lnTo>
                  <a:pt x="201815" y="49174"/>
                </a:lnTo>
                <a:lnTo>
                  <a:pt x="0" y="527316"/>
                </a:lnTo>
                <a:lnTo>
                  <a:pt x="104254" y="527316"/>
                </a:lnTo>
                <a:lnTo>
                  <a:pt x="268846" y="110998"/>
                </a:lnTo>
                <a:lnTo>
                  <a:pt x="271106" y="105054"/>
                </a:lnTo>
                <a:lnTo>
                  <a:pt x="273316" y="96100"/>
                </a:lnTo>
                <a:lnTo>
                  <a:pt x="380922" y="96100"/>
                </a:lnTo>
                <a:lnTo>
                  <a:pt x="361188" y="49174"/>
                </a:lnTo>
                <a:lnTo>
                  <a:pt x="352095" y="31445"/>
                </a:lnTo>
                <a:lnTo>
                  <a:pt x="338110" y="15657"/>
                </a:lnTo>
                <a:lnTo>
                  <a:pt x="315741" y="4334"/>
                </a:lnTo>
                <a:lnTo>
                  <a:pt x="281495" y="0"/>
                </a:lnTo>
                <a:close/>
              </a:path>
              <a:path w="562610" h="527685">
                <a:moveTo>
                  <a:pt x="380922" y="96100"/>
                </a:moveTo>
                <a:lnTo>
                  <a:pt x="288963" y="96100"/>
                </a:lnTo>
                <a:lnTo>
                  <a:pt x="291198" y="104292"/>
                </a:lnTo>
                <a:lnTo>
                  <a:pt x="293420" y="110998"/>
                </a:lnTo>
                <a:lnTo>
                  <a:pt x="458012" y="527316"/>
                </a:lnTo>
                <a:lnTo>
                  <a:pt x="562267" y="527316"/>
                </a:lnTo>
                <a:lnTo>
                  <a:pt x="380922" y="961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3082" name="object 10"/>
          <p:cNvSpPr>
            <a:spLocks noChangeArrowheads="1"/>
          </p:cNvSpPr>
          <p:nvPr/>
        </p:nvSpPr>
        <p:spPr bwMode="auto">
          <a:xfrm>
            <a:off x="2841625" y="4708525"/>
            <a:ext cx="563563" cy="528638"/>
          </a:xfrm>
          <a:custGeom>
            <a:avLst/>
            <a:gdLst>
              <a:gd name="T0" fmla="*/ 0 w 562610"/>
              <a:gd name="T1" fmla="*/ 0 h 527685"/>
              <a:gd name="T2" fmla="*/ 562610 w 562610"/>
              <a:gd name="T3" fmla="*/ 527685 h 527685"/>
            </a:gdLst>
            <a:ahLst/>
            <a:cxnLst/>
            <a:rect l="T0" t="T1" r="T2" b="T3"/>
            <a:pathLst>
              <a:path w="562610" h="527685">
                <a:moveTo>
                  <a:pt x="0" y="527316"/>
                </a:moveTo>
                <a:lnTo>
                  <a:pt x="104254" y="527316"/>
                </a:lnTo>
                <a:lnTo>
                  <a:pt x="268846" y="110998"/>
                </a:lnTo>
                <a:lnTo>
                  <a:pt x="271106" y="105054"/>
                </a:lnTo>
                <a:lnTo>
                  <a:pt x="273316" y="96100"/>
                </a:lnTo>
                <a:lnTo>
                  <a:pt x="281495" y="96100"/>
                </a:lnTo>
                <a:lnTo>
                  <a:pt x="288963" y="96100"/>
                </a:lnTo>
                <a:lnTo>
                  <a:pt x="291198" y="104292"/>
                </a:lnTo>
                <a:lnTo>
                  <a:pt x="293420" y="110998"/>
                </a:lnTo>
                <a:lnTo>
                  <a:pt x="458012" y="527316"/>
                </a:lnTo>
                <a:lnTo>
                  <a:pt x="562267" y="527316"/>
                </a:lnTo>
                <a:lnTo>
                  <a:pt x="361188" y="49174"/>
                </a:lnTo>
                <a:lnTo>
                  <a:pt x="338110" y="15657"/>
                </a:lnTo>
                <a:lnTo>
                  <a:pt x="281495" y="0"/>
                </a:lnTo>
                <a:lnTo>
                  <a:pt x="247257" y="4334"/>
                </a:lnTo>
                <a:lnTo>
                  <a:pt x="224891" y="15657"/>
                </a:lnTo>
                <a:lnTo>
                  <a:pt x="210908" y="31445"/>
                </a:lnTo>
                <a:lnTo>
                  <a:pt x="201815" y="49174"/>
                </a:lnTo>
                <a:lnTo>
                  <a:pt x="0" y="527316"/>
                </a:lnTo>
                <a:close/>
              </a:path>
            </a:pathLst>
          </a:custGeom>
          <a:noFill/>
          <a:ln w="1145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3083" name="object 11"/>
          <p:cNvSpPr>
            <a:spLocks noChangeArrowheads="1"/>
          </p:cNvSpPr>
          <p:nvPr/>
        </p:nvSpPr>
        <p:spPr bwMode="auto">
          <a:xfrm>
            <a:off x="3455988" y="4714875"/>
            <a:ext cx="98425" cy="520700"/>
          </a:xfrm>
          <a:custGeom>
            <a:avLst/>
            <a:gdLst>
              <a:gd name="T0" fmla="*/ 0 w 98425"/>
              <a:gd name="T1" fmla="*/ 0 h 521335"/>
              <a:gd name="T2" fmla="*/ 98425 w 98425"/>
              <a:gd name="T3" fmla="*/ 521335 h 521335"/>
            </a:gdLst>
            <a:ahLst/>
            <a:cxnLst/>
            <a:rect l="T0" t="T1" r="T2" b="T3"/>
            <a:pathLst>
              <a:path w="98425" h="521335">
                <a:moveTo>
                  <a:pt x="98310" y="0"/>
                </a:moveTo>
                <a:lnTo>
                  <a:pt x="0" y="0"/>
                </a:lnTo>
                <a:lnTo>
                  <a:pt x="0" y="521335"/>
                </a:lnTo>
                <a:lnTo>
                  <a:pt x="98310" y="521335"/>
                </a:lnTo>
                <a:lnTo>
                  <a:pt x="9831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3084" name="object 12"/>
          <p:cNvSpPr>
            <a:spLocks noChangeArrowheads="1"/>
          </p:cNvSpPr>
          <p:nvPr/>
        </p:nvSpPr>
        <p:spPr bwMode="auto">
          <a:xfrm>
            <a:off x="3671888" y="4714875"/>
            <a:ext cx="536575" cy="520700"/>
          </a:xfrm>
          <a:custGeom>
            <a:avLst/>
            <a:gdLst>
              <a:gd name="T0" fmla="*/ 0 w 535939"/>
              <a:gd name="T1" fmla="*/ 0 h 521335"/>
              <a:gd name="T2" fmla="*/ 535939 w 535939"/>
              <a:gd name="T3" fmla="*/ 521335 h 521335"/>
            </a:gdLst>
            <a:ahLst/>
            <a:cxnLst/>
            <a:rect l="T0" t="T1" r="T2" b="T3"/>
            <a:pathLst>
              <a:path w="535939" h="521335">
                <a:moveTo>
                  <a:pt x="98310" y="0"/>
                </a:moveTo>
                <a:lnTo>
                  <a:pt x="0" y="0"/>
                </a:lnTo>
                <a:lnTo>
                  <a:pt x="0" y="445376"/>
                </a:lnTo>
                <a:lnTo>
                  <a:pt x="10383" y="492398"/>
                </a:lnTo>
                <a:lnTo>
                  <a:pt x="51487" y="519472"/>
                </a:lnTo>
                <a:lnTo>
                  <a:pt x="83413" y="521335"/>
                </a:lnTo>
                <a:lnTo>
                  <a:pt x="535508" y="521335"/>
                </a:lnTo>
                <a:lnTo>
                  <a:pt x="535508" y="443141"/>
                </a:lnTo>
                <a:lnTo>
                  <a:pt x="131838" y="443141"/>
                </a:lnTo>
                <a:lnTo>
                  <a:pt x="125103" y="443012"/>
                </a:lnTo>
                <a:lnTo>
                  <a:pt x="98037" y="419392"/>
                </a:lnTo>
                <a:lnTo>
                  <a:pt x="98068" y="410326"/>
                </a:lnTo>
                <a:lnTo>
                  <a:pt x="98310" y="402170"/>
                </a:lnTo>
                <a:lnTo>
                  <a:pt x="98310" y="0"/>
                </a:lnTo>
                <a:close/>
              </a:path>
              <a:path w="535939" h="521335">
                <a:moveTo>
                  <a:pt x="464007" y="0"/>
                </a:moveTo>
                <a:lnTo>
                  <a:pt x="365709" y="0"/>
                </a:lnTo>
                <a:lnTo>
                  <a:pt x="365709" y="443141"/>
                </a:lnTo>
                <a:lnTo>
                  <a:pt x="464007" y="443141"/>
                </a:lnTo>
                <a:lnTo>
                  <a:pt x="46400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3085" name="object 13"/>
          <p:cNvSpPr>
            <a:spLocks noChangeArrowheads="1"/>
          </p:cNvSpPr>
          <p:nvPr/>
        </p:nvSpPr>
        <p:spPr bwMode="auto">
          <a:xfrm>
            <a:off x="3671888" y="4714875"/>
            <a:ext cx="536575" cy="520700"/>
          </a:xfrm>
          <a:custGeom>
            <a:avLst/>
            <a:gdLst>
              <a:gd name="T0" fmla="*/ 0 w 535939"/>
              <a:gd name="T1" fmla="*/ 0 h 521335"/>
              <a:gd name="T2" fmla="*/ 535939 w 535939"/>
              <a:gd name="T3" fmla="*/ 521335 h 521335"/>
            </a:gdLst>
            <a:ahLst/>
            <a:cxnLst/>
            <a:rect l="T0" t="T1" r="T2" b="T3"/>
            <a:pathLst>
              <a:path w="535939" h="521335">
                <a:moveTo>
                  <a:pt x="535508" y="521335"/>
                </a:moveTo>
                <a:lnTo>
                  <a:pt x="535508" y="443141"/>
                </a:lnTo>
                <a:lnTo>
                  <a:pt x="464007" y="443141"/>
                </a:lnTo>
                <a:lnTo>
                  <a:pt x="464007" y="0"/>
                </a:lnTo>
                <a:lnTo>
                  <a:pt x="365709" y="0"/>
                </a:lnTo>
                <a:lnTo>
                  <a:pt x="365709" y="443141"/>
                </a:lnTo>
                <a:lnTo>
                  <a:pt x="131838" y="443141"/>
                </a:lnTo>
                <a:lnTo>
                  <a:pt x="98037" y="419392"/>
                </a:lnTo>
                <a:lnTo>
                  <a:pt x="98068" y="410326"/>
                </a:lnTo>
                <a:lnTo>
                  <a:pt x="98310" y="402170"/>
                </a:lnTo>
                <a:lnTo>
                  <a:pt x="98310" y="0"/>
                </a:lnTo>
                <a:lnTo>
                  <a:pt x="0" y="0"/>
                </a:lnTo>
                <a:lnTo>
                  <a:pt x="0" y="445376"/>
                </a:lnTo>
                <a:lnTo>
                  <a:pt x="10383" y="492398"/>
                </a:lnTo>
                <a:lnTo>
                  <a:pt x="51487" y="519472"/>
                </a:lnTo>
                <a:lnTo>
                  <a:pt x="83413" y="521335"/>
                </a:lnTo>
                <a:lnTo>
                  <a:pt x="535508" y="521335"/>
                </a:lnTo>
                <a:close/>
              </a:path>
            </a:pathLst>
          </a:custGeom>
          <a:noFill/>
          <a:ln w="1145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3086" name="object 14"/>
          <p:cNvSpPr>
            <a:spLocks noChangeArrowheads="1"/>
          </p:cNvSpPr>
          <p:nvPr/>
        </p:nvSpPr>
        <p:spPr bwMode="auto">
          <a:xfrm>
            <a:off x="4273550" y="4714875"/>
            <a:ext cx="98425" cy="520700"/>
          </a:xfrm>
          <a:custGeom>
            <a:avLst/>
            <a:gdLst>
              <a:gd name="T0" fmla="*/ 0 w 98425"/>
              <a:gd name="T1" fmla="*/ 0 h 521335"/>
              <a:gd name="T2" fmla="*/ 98425 w 98425"/>
              <a:gd name="T3" fmla="*/ 521335 h 521335"/>
            </a:gdLst>
            <a:ahLst/>
            <a:cxnLst/>
            <a:rect l="T0" t="T1" r="T2" b="T3"/>
            <a:pathLst>
              <a:path w="98425" h="521335">
                <a:moveTo>
                  <a:pt x="98285" y="0"/>
                </a:moveTo>
                <a:lnTo>
                  <a:pt x="0" y="0"/>
                </a:lnTo>
                <a:lnTo>
                  <a:pt x="0" y="521335"/>
                </a:lnTo>
                <a:lnTo>
                  <a:pt x="98285" y="521335"/>
                </a:lnTo>
                <a:lnTo>
                  <a:pt x="9828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3087" name="object 15"/>
          <p:cNvSpPr>
            <a:spLocks noChangeArrowheads="1"/>
          </p:cNvSpPr>
          <p:nvPr/>
        </p:nvSpPr>
        <p:spPr bwMode="auto">
          <a:xfrm>
            <a:off x="4467225" y="4714875"/>
            <a:ext cx="484188" cy="520700"/>
          </a:xfrm>
          <a:custGeom>
            <a:avLst/>
            <a:gdLst>
              <a:gd name="T0" fmla="*/ 0 w 483870"/>
              <a:gd name="T1" fmla="*/ 0 h 521335"/>
              <a:gd name="T2" fmla="*/ 483870 w 483870"/>
              <a:gd name="T3" fmla="*/ 521335 h 521335"/>
            </a:gdLst>
            <a:ahLst/>
            <a:cxnLst/>
            <a:rect l="T0" t="T1" r="T2" b="T3"/>
            <a:pathLst>
              <a:path w="483870" h="521335">
                <a:moveTo>
                  <a:pt x="405168" y="0"/>
                </a:moveTo>
                <a:lnTo>
                  <a:pt x="149707" y="0"/>
                </a:lnTo>
                <a:lnTo>
                  <a:pt x="117399" y="1584"/>
                </a:lnTo>
                <a:lnTo>
                  <a:pt x="61732" y="22626"/>
                </a:lnTo>
                <a:lnTo>
                  <a:pt x="25275" y="77136"/>
                </a:lnTo>
                <a:lnTo>
                  <a:pt x="15281" y="137211"/>
                </a:lnTo>
                <a:lnTo>
                  <a:pt x="14897" y="164592"/>
                </a:lnTo>
                <a:lnTo>
                  <a:pt x="15572" y="197104"/>
                </a:lnTo>
                <a:lnTo>
                  <a:pt x="25580" y="259894"/>
                </a:lnTo>
                <a:lnTo>
                  <a:pt x="53860" y="309135"/>
                </a:lnTo>
                <a:lnTo>
                  <a:pt x="99559" y="335876"/>
                </a:lnTo>
                <a:lnTo>
                  <a:pt x="128828" y="339610"/>
                </a:lnTo>
                <a:lnTo>
                  <a:pt x="196634" y="339610"/>
                </a:lnTo>
                <a:lnTo>
                  <a:pt x="196634" y="342607"/>
                </a:lnTo>
                <a:lnTo>
                  <a:pt x="0" y="521335"/>
                </a:lnTo>
                <a:lnTo>
                  <a:pt x="126593" y="521335"/>
                </a:lnTo>
                <a:lnTo>
                  <a:pt x="300888" y="350774"/>
                </a:lnTo>
                <a:lnTo>
                  <a:pt x="322458" y="313810"/>
                </a:lnTo>
                <a:lnTo>
                  <a:pt x="323227" y="305358"/>
                </a:lnTo>
                <a:lnTo>
                  <a:pt x="323227" y="293420"/>
                </a:lnTo>
                <a:lnTo>
                  <a:pt x="317605" y="275239"/>
                </a:lnTo>
                <a:lnTo>
                  <a:pt x="304509" y="265703"/>
                </a:lnTo>
                <a:lnTo>
                  <a:pt x="289596" y="262024"/>
                </a:lnTo>
                <a:lnTo>
                  <a:pt x="278523" y="261416"/>
                </a:lnTo>
                <a:lnTo>
                  <a:pt x="175755" y="261416"/>
                </a:lnTo>
                <a:lnTo>
                  <a:pt x="159170" y="259334"/>
                </a:lnTo>
                <a:lnTo>
                  <a:pt x="126593" y="235343"/>
                </a:lnTo>
                <a:lnTo>
                  <a:pt x="116762" y="191897"/>
                </a:lnTo>
                <a:lnTo>
                  <a:pt x="116179" y="167589"/>
                </a:lnTo>
                <a:lnTo>
                  <a:pt x="116562" y="148120"/>
                </a:lnTo>
                <a:lnTo>
                  <a:pt x="124023" y="110587"/>
                </a:lnTo>
                <a:lnTo>
                  <a:pt x="159377" y="80611"/>
                </a:lnTo>
                <a:lnTo>
                  <a:pt x="184708" y="78193"/>
                </a:lnTo>
                <a:lnTo>
                  <a:pt x="483278" y="78193"/>
                </a:lnTo>
                <a:lnTo>
                  <a:pt x="482937" y="64949"/>
                </a:lnTo>
                <a:lnTo>
                  <a:pt x="462495" y="20840"/>
                </a:lnTo>
                <a:lnTo>
                  <a:pt x="418415" y="745"/>
                </a:lnTo>
                <a:lnTo>
                  <a:pt x="405168" y="0"/>
                </a:lnTo>
                <a:close/>
              </a:path>
              <a:path w="483870" h="521335">
                <a:moveTo>
                  <a:pt x="483278" y="78193"/>
                </a:moveTo>
                <a:lnTo>
                  <a:pt x="348551" y="78193"/>
                </a:lnTo>
                <a:lnTo>
                  <a:pt x="355552" y="78425"/>
                </a:lnTo>
                <a:lnTo>
                  <a:pt x="362134" y="79495"/>
                </a:lnTo>
                <a:lnTo>
                  <a:pt x="384929" y="110587"/>
                </a:lnTo>
                <a:lnTo>
                  <a:pt x="385038" y="521335"/>
                </a:lnTo>
                <a:lnTo>
                  <a:pt x="483374" y="521335"/>
                </a:lnTo>
                <a:lnTo>
                  <a:pt x="483278" y="7819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3088" name="object 16"/>
          <p:cNvSpPr>
            <a:spLocks noChangeArrowheads="1"/>
          </p:cNvSpPr>
          <p:nvPr/>
        </p:nvSpPr>
        <p:spPr bwMode="auto">
          <a:xfrm>
            <a:off x="4467225" y="4714875"/>
            <a:ext cx="484188" cy="520700"/>
          </a:xfrm>
          <a:custGeom>
            <a:avLst/>
            <a:gdLst>
              <a:gd name="T0" fmla="*/ 0 w 483870"/>
              <a:gd name="T1" fmla="*/ 0 h 521335"/>
              <a:gd name="T2" fmla="*/ 483870 w 483870"/>
              <a:gd name="T3" fmla="*/ 521335 h 521335"/>
            </a:gdLst>
            <a:ahLst/>
            <a:cxnLst/>
            <a:rect l="T0" t="T1" r="T2" b="T3"/>
            <a:pathLst>
              <a:path w="483870" h="521335">
                <a:moveTo>
                  <a:pt x="483374" y="521335"/>
                </a:moveTo>
                <a:lnTo>
                  <a:pt x="483374" y="81940"/>
                </a:lnTo>
                <a:lnTo>
                  <a:pt x="482937" y="64949"/>
                </a:lnTo>
                <a:lnTo>
                  <a:pt x="462495" y="20840"/>
                </a:lnTo>
                <a:lnTo>
                  <a:pt x="418415" y="745"/>
                </a:lnTo>
                <a:lnTo>
                  <a:pt x="405168" y="0"/>
                </a:lnTo>
                <a:lnTo>
                  <a:pt x="149707" y="0"/>
                </a:lnTo>
                <a:lnTo>
                  <a:pt x="87887" y="8196"/>
                </a:lnTo>
                <a:lnTo>
                  <a:pt x="39496" y="47663"/>
                </a:lnTo>
                <a:lnTo>
                  <a:pt x="17972" y="107522"/>
                </a:lnTo>
                <a:lnTo>
                  <a:pt x="14897" y="164592"/>
                </a:lnTo>
                <a:lnTo>
                  <a:pt x="15572" y="197104"/>
                </a:lnTo>
                <a:lnTo>
                  <a:pt x="25580" y="259894"/>
                </a:lnTo>
                <a:lnTo>
                  <a:pt x="53860" y="309135"/>
                </a:lnTo>
                <a:lnTo>
                  <a:pt x="99559" y="335876"/>
                </a:lnTo>
                <a:lnTo>
                  <a:pt x="196634" y="339610"/>
                </a:lnTo>
                <a:lnTo>
                  <a:pt x="196634" y="342607"/>
                </a:lnTo>
                <a:lnTo>
                  <a:pt x="0" y="521335"/>
                </a:lnTo>
                <a:lnTo>
                  <a:pt x="126593" y="521335"/>
                </a:lnTo>
                <a:lnTo>
                  <a:pt x="300888" y="350774"/>
                </a:lnTo>
                <a:lnTo>
                  <a:pt x="322458" y="313810"/>
                </a:lnTo>
                <a:lnTo>
                  <a:pt x="323227" y="305358"/>
                </a:lnTo>
                <a:lnTo>
                  <a:pt x="323227" y="293420"/>
                </a:lnTo>
                <a:lnTo>
                  <a:pt x="317605" y="275239"/>
                </a:lnTo>
                <a:lnTo>
                  <a:pt x="304509" y="265703"/>
                </a:lnTo>
                <a:lnTo>
                  <a:pt x="289596" y="262024"/>
                </a:lnTo>
                <a:lnTo>
                  <a:pt x="278523" y="261416"/>
                </a:lnTo>
                <a:lnTo>
                  <a:pt x="175755" y="261416"/>
                </a:lnTo>
                <a:lnTo>
                  <a:pt x="159170" y="259334"/>
                </a:lnTo>
                <a:lnTo>
                  <a:pt x="126593" y="235343"/>
                </a:lnTo>
                <a:lnTo>
                  <a:pt x="116762" y="191897"/>
                </a:lnTo>
                <a:lnTo>
                  <a:pt x="116179" y="167589"/>
                </a:lnTo>
                <a:lnTo>
                  <a:pt x="116562" y="148120"/>
                </a:lnTo>
                <a:lnTo>
                  <a:pt x="124023" y="110587"/>
                </a:lnTo>
                <a:lnTo>
                  <a:pt x="159377" y="80611"/>
                </a:lnTo>
                <a:lnTo>
                  <a:pt x="184708" y="78193"/>
                </a:lnTo>
                <a:lnTo>
                  <a:pt x="348551" y="78193"/>
                </a:lnTo>
                <a:lnTo>
                  <a:pt x="383178" y="99433"/>
                </a:lnTo>
                <a:lnTo>
                  <a:pt x="385038" y="112458"/>
                </a:lnTo>
                <a:lnTo>
                  <a:pt x="385038" y="521335"/>
                </a:lnTo>
                <a:lnTo>
                  <a:pt x="483374" y="521335"/>
                </a:lnTo>
                <a:close/>
              </a:path>
            </a:pathLst>
          </a:custGeom>
          <a:noFill/>
          <a:ln w="1145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pic>
        <p:nvPicPr>
          <p:cNvPr id="3089" name="Рисунок 1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76400" y="1295400"/>
            <a:ext cx="3263900" cy="326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Рисунок 1" descr="D:\СВЕТА\Прочее\Logo_XICD_Etalon (1)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8000" y="3786188"/>
            <a:ext cx="8572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1" name="AutoShape 19" descr="UNDP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092" name="AutoShape 21" descr="UNDP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093" name="AutoShape 23" descr="UNDP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dirty="0"/>
          </a:p>
        </p:txBody>
      </p:sp>
      <p:pic>
        <p:nvPicPr>
          <p:cNvPr id="3094" name="Picture 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10875" y="4714875"/>
            <a:ext cx="500063" cy="87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bject 2"/>
          <p:cNvSpPr>
            <a:spLocks noChangeArrowheads="1"/>
          </p:cNvSpPr>
          <p:nvPr/>
        </p:nvSpPr>
        <p:spPr bwMode="auto">
          <a:xfrm>
            <a:off x="7683500" y="0"/>
            <a:ext cx="4508500" cy="6858000"/>
          </a:xfrm>
          <a:custGeom>
            <a:avLst/>
            <a:gdLst>
              <a:gd name="T0" fmla="*/ 0 w 4508500"/>
              <a:gd name="T1" fmla="*/ 0 h 6857365"/>
              <a:gd name="T2" fmla="*/ 4508500 w 4508500"/>
              <a:gd name="T3" fmla="*/ 6857365 h 6857365"/>
            </a:gdLst>
            <a:ahLst/>
            <a:cxnLst/>
            <a:rect l="T0" t="T1" r="T2" b="T3"/>
            <a:pathLst>
              <a:path w="4508500" h="6857365">
                <a:moveTo>
                  <a:pt x="0" y="6857276"/>
                </a:moveTo>
                <a:lnTo>
                  <a:pt x="4507890" y="6857276"/>
                </a:lnTo>
                <a:lnTo>
                  <a:pt x="4507890" y="0"/>
                </a:lnTo>
                <a:lnTo>
                  <a:pt x="0" y="0"/>
                </a:lnTo>
                <a:lnTo>
                  <a:pt x="0" y="6857276"/>
                </a:lnTo>
                <a:close/>
              </a:path>
            </a:pathLst>
          </a:custGeom>
          <a:solidFill>
            <a:srgbClr val="152A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39" name="object 3"/>
          <p:cNvSpPr>
            <a:spLocks noChangeArrowheads="1"/>
          </p:cNvSpPr>
          <p:nvPr/>
        </p:nvSpPr>
        <p:spPr bwMode="auto">
          <a:xfrm>
            <a:off x="2495600" y="1628800"/>
            <a:ext cx="482600" cy="0"/>
          </a:xfrm>
          <a:custGeom>
            <a:avLst/>
            <a:gdLst>
              <a:gd name="T0" fmla="*/ 0 w 482600"/>
              <a:gd name="T1" fmla="*/ 482600 w 482600"/>
            </a:gdLst>
            <a:ahLst/>
            <a:cxnLst/>
            <a:rect l="T0" t="0" r="T1" b="0"/>
            <a:pathLst>
              <a:path w="482600">
                <a:moveTo>
                  <a:pt x="0" y="0"/>
                </a:moveTo>
                <a:lnTo>
                  <a:pt x="482600" y="0"/>
                </a:lnTo>
              </a:path>
            </a:pathLst>
          </a:custGeom>
          <a:noFill/>
          <a:ln w="76200">
            <a:solidFill>
              <a:srgbClr val="FFDD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40" name="object 4"/>
          <p:cNvSpPr txBox="1">
            <a:spLocks noChangeArrowheads="1"/>
          </p:cNvSpPr>
          <p:nvPr/>
        </p:nvSpPr>
        <p:spPr bwMode="auto">
          <a:xfrm>
            <a:off x="3071664" y="1450975"/>
            <a:ext cx="3354387" cy="3177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7145" rIns="0" bIns="0">
            <a:spAutoFit/>
          </a:bodyPr>
          <a:lstStyle>
            <a:lvl1pPr marL="444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38"/>
              </a:spcBef>
            </a:pPr>
            <a:r>
              <a:rPr lang="ru-RU" sz="1600" b="1" dirty="0" err="1">
                <a:solidFill>
                  <a:schemeClr val="tx2"/>
                </a:solidFill>
                <a:latin typeface="Avenir Next Cyr" charset="-52"/>
              </a:rPr>
              <a:t>Що</a:t>
            </a:r>
            <a:r>
              <a:rPr lang="ru-RU" sz="1600" b="1" dirty="0">
                <a:solidFill>
                  <a:schemeClr val="tx2"/>
                </a:solidFill>
                <a:latin typeface="Avenir Next Cyr" charset="-52"/>
              </a:rPr>
              <a:t> треба </a:t>
            </a:r>
            <a:r>
              <a:rPr lang="ru-RU" sz="1600" b="1" dirty="0" err="1">
                <a:solidFill>
                  <a:schemeClr val="tx2"/>
                </a:solidFill>
                <a:latin typeface="Avenir Next Cyr" charset="-52"/>
              </a:rPr>
              <a:t>зробити</a:t>
            </a:r>
            <a:r>
              <a:rPr lang="uk-UA" sz="1600" b="1" dirty="0">
                <a:solidFill>
                  <a:schemeClr val="tx2"/>
                </a:solidFill>
                <a:latin typeface="Avenir Next Cyr" charset="-52"/>
              </a:rPr>
              <a:t> </a:t>
            </a:r>
            <a:r>
              <a:rPr lang="uk-UA" sz="1600" b="1" dirty="0" smtClean="0">
                <a:solidFill>
                  <a:schemeClr val="tx2"/>
                </a:solidFill>
                <a:latin typeface="Avenir Next Cyr" charset="-52"/>
              </a:rPr>
              <a:t>за для </a:t>
            </a:r>
            <a:r>
              <a:rPr lang="uk-UA" sz="1600" b="1" dirty="0">
                <a:solidFill>
                  <a:schemeClr val="tx2"/>
                </a:solidFill>
                <a:latin typeface="Avenir Next Cyr" charset="-52"/>
              </a:rPr>
              <a:t>покращання безпеки руху у районі</a:t>
            </a:r>
          </a:p>
          <a:p>
            <a:pPr algn="just" eaLnBrk="1" hangingPunct="1">
              <a:spcBef>
                <a:spcPts val="138"/>
              </a:spcBef>
              <a:buFontTx/>
              <a:buChar char="-"/>
            </a:pPr>
            <a:r>
              <a:rPr lang="uk-UA" sz="1400" dirty="0" smtClean="0">
                <a:solidFill>
                  <a:schemeClr val="tx2"/>
                </a:solidFill>
                <a:latin typeface="Avenir Next Cyr" charset="-52"/>
              </a:rPr>
              <a:t>Провести </a:t>
            </a:r>
            <a:r>
              <a:rPr lang="uk-UA" sz="1400" dirty="0">
                <a:solidFill>
                  <a:schemeClr val="tx2"/>
                </a:solidFill>
                <a:latin typeface="Avenir Next Cyr" charset="-52"/>
              </a:rPr>
              <a:t>обговорення змін транспортної інфраструктури </a:t>
            </a:r>
            <a:r>
              <a:rPr lang="uk-UA" sz="1400" dirty="0" smtClean="0">
                <a:solidFill>
                  <a:schemeClr val="tx2"/>
                </a:solidFill>
                <a:latin typeface="Avenir Next Cyr" charset="-52"/>
              </a:rPr>
              <a:t>населених пунктів</a:t>
            </a:r>
            <a:endParaRPr lang="uk-UA" sz="1400" dirty="0">
              <a:solidFill>
                <a:schemeClr val="tx2"/>
              </a:solidFill>
              <a:latin typeface="Avenir Next Cyr" charset="-52"/>
            </a:endParaRPr>
          </a:p>
          <a:p>
            <a:pPr algn="just" eaLnBrk="1" hangingPunct="1">
              <a:spcBef>
                <a:spcPts val="138"/>
              </a:spcBef>
              <a:buFontTx/>
              <a:buChar char="-"/>
            </a:pPr>
            <a:r>
              <a:rPr lang="uk-UA" sz="1400" dirty="0">
                <a:solidFill>
                  <a:schemeClr val="tx2"/>
                </a:solidFill>
                <a:latin typeface="Avenir Next Cyr" charset="-52"/>
              </a:rPr>
              <a:t>Відновити, або нанести дорожню розмітку, в тому числі пішохідних переходів</a:t>
            </a:r>
          </a:p>
          <a:p>
            <a:pPr algn="just" eaLnBrk="1" hangingPunct="1">
              <a:spcBef>
                <a:spcPts val="138"/>
              </a:spcBef>
              <a:buFontTx/>
              <a:buChar char="-"/>
            </a:pPr>
            <a:r>
              <a:rPr lang="uk-UA" sz="1400" dirty="0">
                <a:solidFill>
                  <a:schemeClr val="tx2"/>
                </a:solidFill>
                <a:latin typeface="Avenir Next Cyr" charset="-52"/>
              </a:rPr>
              <a:t>Виділити додаткові зони паркування </a:t>
            </a:r>
            <a:r>
              <a:rPr lang="uk-UA" sz="1400" dirty="0" smtClean="0">
                <a:solidFill>
                  <a:schemeClr val="tx2"/>
                </a:solidFill>
                <a:latin typeface="Avenir Next Cyr" charset="-52"/>
              </a:rPr>
              <a:t>для осіб з обмеженими можливостями</a:t>
            </a:r>
            <a:endParaRPr lang="uk-UA" sz="1400" dirty="0">
              <a:solidFill>
                <a:schemeClr val="tx2"/>
              </a:solidFill>
              <a:latin typeface="Avenir Next Cyr" charset="-52"/>
            </a:endParaRPr>
          </a:p>
          <a:p>
            <a:pPr algn="just" eaLnBrk="1" hangingPunct="1">
              <a:spcBef>
                <a:spcPts val="138"/>
              </a:spcBef>
              <a:buFontTx/>
              <a:buChar char="-"/>
            </a:pPr>
            <a:r>
              <a:rPr lang="uk-UA" sz="1400" dirty="0" smtClean="0">
                <a:solidFill>
                  <a:schemeClr val="tx2"/>
                </a:solidFill>
                <a:latin typeface="Avenir Next Cyr" charset="-52"/>
              </a:rPr>
              <a:t>Проведення профілактичних заходів щодо керування у не тверезому стані</a:t>
            </a:r>
            <a:endParaRPr lang="ru-RU" sz="1400" dirty="0">
              <a:solidFill>
                <a:schemeClr val="tx2"/>
              </a:solidFill>
              <a:latin typeface="Avenir Next Cyr" charset="-52"/>
            </a:endParaRPr>
          </a:p>
        </p:txBody>
      </p:sp>
      <p:sp>
        <p:nvSpPr>
          <p:cNvPr id="14341" name="object 7"/>
          <p:cNvSpPr>
            <a:spLocks noGrp="1"/>
          </p:cNvSpPr>
          <p:nvPr>
            <p:ph type="title"/>
          </p:nvPr>
        </p:nvSpPr>
        <p:spPr bwMode="auto">
          <a:xfrm>
            <a:off x="2025650" y="673100"/>
            <a:ext cx="1111250" cy="599523"/>
          </a:xfrm>
        </p:spPr>
        <p:txBody>
          <a:bodyPr vert="horz" tIns="34925" numCol="1" anchor="t" anchorCtr="0" compatLnSpc="1">
            <a:prstTxWarp prst="textNoShape">
              <a:avLst/>
            </a:prstTxWarp>
          </a:bodyPr>
          <a:lstStyle/>
          <a:p>
            <a:pPr marL="12700" eaLnBrk="1" hangingPunct="1">
              <a:lnSpc>
                <a:spcPts val="2163"/>
              </a:lnSpc>
              <a:spcBef>
                <a:spcPts val="275"/>
              </a:spcBef>
            </a:pPr>
            <a:r>
              <a:rPr lang="ru-RU" sz="19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venir Next Cyr" charset="-52"/>
                <a:ea typeface="Avenir Next Cyr" charset="-52"/>
                <a:cs typeface="Avenir Next Cyr" charset="-52"/>
              </a:rPr>
              <a:t>Безпечні</a:t>
            </a:r>
            <a:r>
              <a:rPr lang="ru-RU" sz="19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venir Next Cyr" charset="-52"/>
                <a:ea typeface="Avenir Next Cyr" charset="-52"/>
                <a:cs typeface="Avenir Next Cyr" charset="-52"/>
              </a:rPr>
              <a:t>  дороги</a:t>
            </a:r>
          </a:p>
        </p:txBody>
      </p:sp>
      <p:sp>
        <p:nvSpPr>
          <p:cNvPr id="14342" name="object 8"/>
          <p:cNvSpPr>
            <a:spLocks noChangeArrowheads="1"/>
          </p:cNvSpPr>
          <p:nvPr/>
        </p:nvSpPr>
        <p:spPr bwMode="auto">
          <a:xfrm>
            <a:off x="292100" y="50800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43" name="object 9"/>
          <p:cNvSpPr>
            <a:spLocks noChangeArrowheads="1"/>
          </p:cNvSpPr>
          <p:nvPr/>
        </p:nvSpPr>
        <p:spPr bwMode="auto">
          <a:xfrm>
            <a:off x="420688" y="50800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44" name="object 10"/>
          <p:cNvSpPr>
            <a:spLocks noChangeArrowheads="1"/>
          </p:cNvSpPr>
          <p:nvPr/>
        </p:nvSpPr>
        <p:spPr bwMode="auto">
          <a:xfrm>
            <a:off x="547688" y="50800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45" name="object 11"/>
          <p:cNvSpPr>
            <a:spLocks noChangeArrowheads="1"/>
          </p:cNvSpPr>
          <p:nvPr/>
        </p:nvSpPr>
        <p:spPr bwMode="auto">
          <a:xfrm>
            <a:off x="292100" y="63817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46" name="object 12"/>
          <p:cNvSpPr>
            <a:spLocks noChangeArrowheads="1"/>
          </p:cNvSpPr>
          <p:nvPr/>
        </p:nvSpPr>
        <p:spPr bwMode="auto">
          <a:xfrm>
            <a:off x="420688" y="63817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47" name="object 13"/>
          <p:cNvSpPr>
            <a:spLocks noChangeArrowheads="1"/>
          </p:cNvSpPr>
          <p:nvPr/>
        </p:nvSpPr>
        <p:spPr bwMode="auto">
          <a:xfrm>
            <a:off x="547688" y="63817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48" name="object 14"/>
          <p:cNvSpPr>
            <a:spLocks noChangeArrowheads="1"/>
          </p:cNvSpPr>
          <p:nvPr/>
        </p:nvSpPr>
        <p:spPr bwMode="auto">
          <a:xfrm>
            <a:off x="292100" y="76835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49" name="object 15"/>
          <p:cNvSpPr>
            <a:spLocks noChangeArrowheads="1"/>
          </p:cNvSpPr>
          <p:nvPr/>
        </p:nvSpPr>
        <p:spPr bwMode="auto">
          <a:xfrm>
            <a:off x="420688" y="76835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50" name="object 16"/>
          <p:cNvSpPr>
            <a:spLocks noChangeArrowheads="1"/>
          </p:cNvSpPr>
          <p:nvPr/>
        </p:nvSpPr>
        <p:spPr bwMode="auto">
          <a:xfrm>
            <a:off x="547688" y="76835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51" name="object 17"/>
          <p:cNvSpPr>
            <a:spLocks noChangeArrowheads="1"/>
          </p:cNvSpPr>
          <p:nvPr/>
        </p:nvSpPr>
        <p:spPr bwMode="auto">
          <a:xfrm>
            <a:off x="292100" y="89852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52" name="object 18"/>
          <p:cNvSpPr>
            <a:spLocks noChangeArrowheads="1"/>
          </p:cNvSpPr>
          <p:nvPr/>
        </p:nvSpPr>
        <p:spPr bwMode="auto">
          <a:xfrm>
            <a:off x="420688" y="89852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53" name="object 19"/>
          <p:cNvSpPr>
            <a:spLocks noChangeArrowheads="1"/>
          </p:cNvSpPr>
          <p:nvPr/>
        </p:nvSpPr>
        <p:spPr bwMode="auto">
          <a:xfrm>
            <a:off x="547688" y="89852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54" name="object 20"/>
          <p:cNvSpPr>
            <a:spLocks noChangeArrowheads="1"/>
          </p:cNvSpPr>
          <p:nvPr/>
        </p:nvSpPr>
        <p:spPr bwMode="auto">
          <a:xfrm>
            <a:off x="292100" y="102870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55" name="object 21"/>
          <p:cNvSpPr>
            <a:spLocks noChangeArrowheads="1"/>
          </p:cNvSpPr>
          <p:nvPr/>
        </p:nvSpPr>
        <p:spPr bwMode="auto">
          <a:xfrm>
            <a:off x="420688" y="102870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56" name="object 22"/>
          <p:cNvSpPr>
            <a:spLocks noChangeArrowheads="1"/>
          </p:cNvSpPr>
          <p:nvPr/>
        </p:nvSpPr>
        <p:spPr bwMode="auto">
          <a:xfrm>
            <a:off x="547688" y="102870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57" name="object 23"/>
          <p:cNvSpPr>
            <a:spLocks noChangeArrowheads="1"/>
          </p:cNvSpPr>
          <p:nvPr/>
        </p:nvSpPr>
        <p:spPr bwMode="auto">
          <a:xfrm>
            <a:off x="292100" y="115887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58" name="object 24"/>
          <p:cNvSpPr>
            <a:spLocks noChangeArrowheads="1"/>
          </p:cNvSpPr>
          <p:nvPr/>
        </p:nvSpPr>
        <p:spPr bwMode="auto">
          <a:xfrm>
            <a:off x="420688" y="115887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59" name="object 25"/>
          <p:cNvSpPr>
            <a:spLocks noChangeArrowheads="1"/>
          </p:cNvSpPr>
          <p:nvPr/>
        </p:nvSpPr>
        <p:spPr bwMode="auto">
          <a:xfrm>
            <a:off x="547688" y="115887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60" name="object 26"/>
          <p:cNvSpPr>
            <a:spLocks noChangeArrowheads="1"/>
          </p:cNvSpPr>
          <p:nvPr/>
        </p:nvSpPr>
        <p:spPr bwMode="auto">
          <a:xfrm>
            <a:off x="292100" y="128905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61" name="object 27"/>
          <p:cNvSpPr>
            <a:spLocks noChangeArrowheads="1"/>
          </p:cNvSpPr>
          <p:nvPr/>
        </p:nvSpPr>
        <p:spPr bwMode="auto">
          <a:xfrm>
            <a:off x="420688" y="128905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62" name="object 28"/>
          <p:cNvSpPr>
            <a:spLocks noChangeArrowheads="1"/>
          </p:cNvSpPr>
          <p:nvPr/>
        </p:nvSpPr>
        <p:spPr bwMode="auto">
          <a:xfrm>
            <a:off x="547688" y="128905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63" name="object 29"/>
          <p:cNvSpPr>
            <a:spLocks noChangeArrowheads="1"/>
          </p:cNvSpPr>
          <p:nvPr/>
        </p:nvSpPr>
        <p:spPr bwMode="auto">
          <a:xfrm>
            <a:off x="292100" y="141922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64" name="object 30"/>
          <p:cNvSpPr>
            <a:spLocks noChangeArrowheads="1"/>
          </p:cNvSpPr>
          <p:nvPr/>
        </p:nvSpPr>
        <p:spPr bwMode="auto">
          <a:xfrm>
            <a:off x="420688" y="141922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65" name="object 31"/>
          <p:cNvSpPr>
            <a:spLocks noChangeArrowheads="1"/>
          </p:cNvSpPr>
          <p:nvPr/>
        </p:nvSpPr>
        <p:spPr bwMode="auto">
          <a:xfrm>
            <a:off x="547688" y="141922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66" name="object 33"/>
          <p:cNvSpPr txBox="1">
            <a:spLocks noChangeArrowheads="1"/>
          </p:cNvSpPr>
          <p:nvPr/>
        </p:nvSpPr>
        <p:spPr bwMode="auto">
          <a:xfrm>
            <a:off x="736600" y="2452971"/>
            <a:ext cx="6359525" cy="51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uk-UA" sz="1400" dirty="0">
              <a:latin typeface="Calibri" pitchFamily="34" charset="0"/>
            </a:endParaRPr>
          </a:p>
          <a:p>
            <a:pPr eaLnBrk="1" hangingPunct="1"/>
            <a:endParaRPr lang="uk-UA" sz="800" dirty="0">
              <a:latin typeface="Calibri" pitchFamily="34" charset="0"/>
            </a:endParaRPr>
          </a:p>
          <a:p>
            <a:pPr eaLnBrk="1" hangingPunct="1">
              <a:spcBef>
                <a:spcPts val="100"/>
              </a:spcBef>
            </a:pPr>
            <a:endParaRPr lang="ru-RU" sz="1000" dirty="0">
              <a:latin typeface="Calibri Light" pitchFamily="34" charset="0"/>
            </a:endParaRPr>
          </a:p>
        </p:txBody>
      </p:sp>
      <p:pic>
        <p:nvPicPr>
          <p:cNvPr id="14368" name="Рисунок 3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9138" y="474663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bject 3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0 w 4508500"/>
              <a:gd name="T1" fmla="*/ 0 h 6857365"/>
              <a:gd name="T2" fmla="*/ 4508500 w 4508500"/>
              <a:gd name="T3" fmla="*/ 6857365 h 6857365"/>
            </a:gdLst>
            <a:ahLst/>
            <a:cxnLst/>
            <a:rect l="T0" t="T1" r="T2" b="T3"/>
            <a:pathLst>
              <a:path w="4508500" h="6857365">
                <a:moveTo>
                  <a:pt x="0" y="6857276"/>
                </a:moveTo>
                <a:lnTo>
                  <a:pt x="4507890" y="6857276"/>
                </a:lnTo>
                <a:lnTo>
                  <a:pt x="4507890" y="0"/>
                </a:lnTo>
                <a:lnTo>
                  <a:pt x="0" y="0"/>
                </a:lnTo>
                <a:lnTo>
                  <a:pt x="0" y="6857276"/>
                </a:lnTo>
                <a:close/>
              </a:path>
            </a:pathLst>
          </a:custGeom>
          <a:solidFill>
            <a:srgbClr val="152A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63" name="object 2"/>
          <p:cNvSpPr txBox="1">
            <a:spLocks noChangeArrowheads="1"/>
          </p:cNvSpPr>
          <p:nvPr/>
        </p:nvSpPr>
        <p:spPr bwMode="auto">
          <a:xfrm>
            <a:off x="6138863" y="2424113"/>
            <a:ext cx="38989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6175"/>
              </a:lnSpc>
              <a:spcBef>
                <a:spcPts val="100"/>
              </a:spcBef>
            </a:pPr>
            <a:r>
              <a:rPr lang="uk-UA" sz="5300" b="1">
                <a:solidFill>
                  <a:srgbClr val="FFFFFF"/>
                </a:solidFill>
                <a:latin typeface="Avenir Next Cyr" charset="-52"/>
              </a:rPr>
              <a:t>Безпечні</a:t>
            </a:r>
          </a:p>
          <a:p>
            <a:pPr eaLnBrk="1" hangingPunct="1">
              <a:lnSpc>
                <a:spcPts val="6175"/>
              </a:lnSpc>
              <a:spcBef>
                <a:spcPts val="100"/>
              </a:spcBef>
            </a:pPr>
            <a:r>
              <a:rPr lang="uk-UA" sz="5300" b="1">
                <a:solidFill>
                  <a:srgbClr val="FFFFFF"/>
                </a:solidFill>
                <a:latin typeface="Avenir Next Cyr" charset="-52"/>
              </a:rPr>
              <a:t>вулиці</a:t>
            </a:r>
            <a:endParaRPr lang="ru-RU" sz="5300">
              <a:latin typeface="Avenir Next Cyr" charset="-52"/>
            </a:endParaRPr>
          </a:p>
        </p:txBody>
      </p:sp>
      <p:sp>
        <p:nvSpPr>
          <p:cNvPr id="4" name="object 3"/>
          <p:cNvSpPr txBox="1">
            <a:spLocks noGrp="1"/>
          </p:cNvSpPr>
          <p:nvPr>
            <p:ph type="title"/>
          </p:nvPr>
        </p:nvSpPr>
        <p:spPr>
          <a:xfrm>
            <a:off x="2540000" y="1844675"/>
            <a:ext cx="3214688" cy="2987675"/>
          </a:xfrm>
        </p:spPr>
        <p:txBody>
          <a:bodyPr vert="horz" tIns="16510" rtlCol="0"/>
          <a:lstStyle/>
          <a:p>
            <a:pPr marL="12700" eaLnBrk="1" fontAlgn="auto" hangingPunct="1">
              <a:spcBef>
                <a:spcPts val="130"/>
              </a:spcBef>
              <a:spcAft>
                <a:spcPts val="0"/>
              </a:spcAft>
              <a:defRPr/>
            </a:pPr>
            <a:r>
              <a:rPr lang="uk-UA" sz="19400" spc="15" dirty="0" smtClean="0">
                <a:solidFill>
                  <a:srgbClr val="FFDD00"/>
                </a:solidFill>
                <a:latin typeface="Avenir Next Cyr Medium"/>
                <a:cs typeface="Avenir Next Cyr Medium"/>
              </a:rPr>
              <a:t>05</a:t>
            </a:r>
            <a:endParaRPr sz="19400" dirty="0">
              <a:latin typeface="Avenir Next Cyr Medium"/>
              <a:cs typeface="Avenir Next Cyr Medium"/>
            </a:endParaRPr>
          </a:p>
        </p:txBody>
      </p:sp>
      <p:sp>
        <p:nvSpPr>
          <p:cNvPr id="15365" name="object 4"/>
          <p:cNvSpPr>
            <a:spLocks noChangeArrowheads="1"/>
          </p:cNvSpPr>
          <p:nvPr/>
        </p:nvSpPr>
        <p:spPr bwMode="auto">
          <a:xfrm>
            <a:off x="1293813" y="21018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66" name="object 5"/>
          <p:cNvSpPr>
            <a:spLocks noChangeArrowheads="1"/>
          </p:cNvSpPr>
          <p:nvPr/>
        </p:nvSpPr>
        <p:spPr bwMode="auto">
          <a:xfrm>
            <a:off x="1649413" y="21018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67" name="object 6"/>
          <p:cNvSpPr>
            <a:spLocks noChangeArrowheads="1"/>
          </p:cNvSpPr>
          <p:nvPr/>
        </p:nvSpPr>
        <p:spPr bwMode="auto">
          <a:xfrm>
            <a:off x="2005013" y="21018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68" name="object 7"/>
          <p:cNvSpPr>
            <a:spLocks noChangeArrowheads="1"/>
          </p:cNvSpPr>
          <p:nvPr/>
        </p:nvSpPr>
        <p:spPr bwMode="auto">
          <a:xfrm>
            <a:off x="1293813" y="24638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69" name="object 8"/>
          <p:cNvSpPr>
            <a:spLocks noChangeArrowheads="1"/>
          </p:cNvSpPr>
          <p:nvPr/>
        </p:nvSpPr>
        <p:spPr bwMode="auto">
          <a:xfrm>
            <a:off x="1649413" y="24638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70" name="object 9"/>
          <p:cNvSpPr>
            <a:spLocks noChangeArrowheads="1"/>
          </p:cNvSpPr>
          <p:nvPr/>
        </p:nvSpPr>
        <p:spPr bwMode="auto">
          <a:xfrm>
            <a:off x="2005013" y="24638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71" name="object 10"/>
          <p:cNvSpPr>
            <a:spLocks noChangeArrowheads="1"/>
          </p:cNvSpPr>
          <p:nvPr/>
        </p:nvSpPr>
        <p:spPr bwMode="auto">
          <a:xfrm>
            <a:off x="1293813" y="28257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72" name="object 11"/>
          <p:cNvSpPr>
            <a:spLocks noChangeArrowheads="1"/>
          </p:cNvSpPr>
          <p:nvPr/>
        </p:nvSpPr>
        <p:spPr bwMode="auto">
          <a:xfrm>
            <a:off x="1649413" y="28257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73" name="object 12"/>
          <p:cNvSpPr>
            <a:spLocks noChangeArrowheads="1"/>
          </p:cNvSpPr>
          <p:nvPr/>
        </p:nvSpPr>
        <p:spPr bwMode="auto">
          <a:xfrm>
            <a:off x="2005013" y="28257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74" name="object 13"/>
          <p:cNvSpPr>
            <a:spLocks noChangeArrowheads="1"/>
          </p:cNvSpPr>
          <p:nvPr/>
        </p:nvSpPr>
        <p:spPr bwMode="auto">
          <a:xfrm>
            <a:off x="1293813" y="31877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75" name="object 14"/>
          <p:cNvSpPr>
            <a:spLocks noChangeArrowheads="1"/>
          </p:cNvSpPr>
          <p:nvPr/>
        </p:nvSpPr>
        <p:spPr bwMode="auto">
          <a:xfrm>
            <a:off x="1649413" y="31877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76" name="object 15"/>
          <p:cNvSpPr>
            <a:spLocks noChangeArrowheads="1"/>
          </p:cNvSpPr>
          <p:nvPr/>
        </p:nvSpPr>
        <p:spPr bwMode="auto">
          <a:xfrm>
            <a:off x="2005013" y="31877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77" name="object 16"/>
          <p:cNvSpPr>
            <a:spLocks noChangeArrowheads="1"/>
          </p:cNvSpPr>
          <p:nvPr/>
        </p:nvSpPr>
        <p:spPr bwMode="auto">
          <a:xfrm>
            <a:off x="1293813" y="35496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78" name="object 17"/>
          <p:cNvSpPr>
            <a:spLocks noChangeArrowheads="1"/>
          </p:cNvSpPr>
          <p:nvPr/>
        </p:nvSpPr>
        <p:spPr bwMode="auto">
          <a:xfrm>
            <a:off x="1649413" y="35496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79" name="object 18"/>
          <p:cNvSpPr>
            <a:spLocks noChangeArrowheads="1"/>
          </p:cNvSpPr>
          <p:nvPr/>
        </p:nvSpPr>
        <p:spPr bwMode="auto">
          <a:xfrm>
            <a:off x="2005013" y="35496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80" name="object 19"/>
          <p:cNvSpPr>
            <a:spLocks noChangeArrowheads="1"/>
          </p:cNvSpPr>
          <p:nvPr/>
        </p:nvSpPr>
        <p:spPr bwMode="auto">
          <a:xfrm>
            <a:off x="1293813" y="39116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81" name="object 20"/>
          <p:cNvSpPr>
            <a:spLocks noChangeArrowheads="1"/>
          </p:cNvSpPr>
          <p:nvPr/>
        </p:nvSpPr>
        <p:spPr bwMode="auto">
          <a:xfrm>
            <a:off x="1649413" y="39116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82" name="object 21"/>
          <p:cNvSpPr>
            <a:spLocks noChangeArrowheads="1"/>
          </p:cNvSpPr>
          <p:nvPr/>
        </p:nvSpPr>
        <p:spPr bwMode="auto">
          <a:xfrm>
            <a:off x="2005013" y="39116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83" name="object 22"/>
          <p:cNvSpPr>
            <a:spLocks noChangeArrowheads="1"/>
          </p:cNvSpPr>
          <p:nvPr/>
        </p:nvSpPr>
        <p:spPr bwMode="auto">
          <a:xfrm>
            <a:off x="1293813" y="42735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84" name="object 23"/>
          <p:cNvSpPr>
            <a:spLocks noChangeArrowheads="1"/>
          </p:cNvSpPr>
          <p:nvPr/>
        </p:nvSpPr>
        <p:spPr bwMode="auto">
          <a:xfrm>
            <a:off x="1649413" y="42735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85" name="object 24"/>
          <p:cNvSpPr>
            <a:spLocks noChangeArrowheads="1"/>
          </p:cNvSpPr>
          <p:nvPr/>
        </p:nvSpPr>
        <p:spPr bwMode="auto">
          <a:xfrm>
            <a:off x="2005013" y="42735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86" name="object 25"/>
          <p:cNvSpPr>
            <a:spLocks noChangeArrowheads="1"/>
          </p:cNvSpPr>
          <p:nvPr/>
        </p:nvSpPr>
        <p:spPr bwMode="auto">
          <a:xfrm>
            <a:off x="1293813" y="46355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87" name="object 26"/>
          <p:cNvSpPr>
            <a:spLocks noChangeArrowheads="1"/>
          </p:cNvSpPr>
          <p:nvPr/>
        </p:nvSpPr>
        <p:spPr bwMode="auto">
          <a:xfrm>
            <a:off x="1649413" y="46355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88" name="object 27"/>
          <p:cNvSpPr>
            <a:spLocks noChangeArrowheads="1"/>
          </p:cNvSpPr>
          <p:nvPr/>
        </p:nvSpPr>
        <p:spPr bwMode="auto">
          <a:xfrm>
            <a:off x="2005013" y="46355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89" name="object 28"/>
          <p:cNvSpPr>
            <a:spLocks noChangeArrowheads="1"/>
          </p:cNvSpPr>
          <p:nvPr/>
        </p:nvSpPr>
        <p:spPr bwMode="auto">
          <a:xfrm>
            <a:off x="6061075" y="5537200"/>
            <a:ext cx="0" cy="822325"/>
          </a:xfrm>
          <a:custGeom>
            <a:avLst/>
            <a:gdLst>
              <a:gd name="T0" fmla="*/ 0 h 821689"/>
              <a:gd name="T1" fmla="*/ 821689 h 821689"/>
            </a:gdLst>
            <a:ahLst/>
            <a:cxnLst/>
            <a:rect l="0" t="T0" r="0" b="T1"/>
            <a:pathLst>
              <a:path h="821689">
                <a:moveTo>
                  <a:pt x="0" y="0"/>
                </a:moveTo>
                <a:lnTo>
                  <a:pt x="0" y="821258"/>
                </a:lnTo>
              </a:path>
            </a:pathLst>
          </a:custGeom>
          <a:noFill/>
          <a:ln w="76200">
            <a:solidFill>
              <a:srgbClr val="FFDD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bject 2"/>
          <p:cNvSpPr>
            <a:spLocks noChangeArrowheads="1"/>
          </p:cNvSpPr>
          <p:nvPr/>
        </p:nvSpPr>
        <p:spPr bwMode="auto">
          <a:xfrm>
            <a:off x="2670175" y="2209800"/>
            <a:ext cx="4130675" cy="622300"/>
          </a:xfrm>
          <a:custGeom>
            <a:avLst/>
            <a:gdLst>
              <a:gd name="T0" fmla="*/ 0 w 4130040"/>
              <a:gd name="T1" fmla="*/ 0 h 622300"/>
              <a:gd name="T2" fmla="*/ 4130040 w 4130040"/>
              <a:gd name="T3" fmla="*/ 622300 h 622300"/>
            </a:gdLst>
            <a:ahLst/>
            <a:cxnLst/>
            <a:rect l="T0" t="T1" r="T2" b="T3"/>
            <a:pathLst>
              <a:path w="4130040" h="622300">
                <a:moveTo>
                  <a:pt x="4129608" y="0"/>
                </a:moveTo>
                <a:lnTo>
                  <a:pt x="254000" y="0"/>
                </a:lnTo>
                <a:lnTo>
                  <a:pt x="0" y="317500"/>
                </a:lnTo>
                <a:lnTo>
                  <a:pt x="254000" y="622300"/>
                </a:lnTo>
                <a:lnTo>
                  <a:pt x="4129608" y="622300"/>
                </a:lnTo>
                <a:lnTo>
                  <a:pt x="4129608" y="0"/>
                </a:lnTo>
                <a:close/>
              </a:path>
            </a:pathLst>
          </a:custGeom>
          <a:solidFill>
            <a:srgbClr val="FFD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387" name="object 3"/>
          <p:cNvSpPr>
            <a:spLocks noChangeArrowheads="1"/>
          </p:cNvSpPr>
          <p:nvPr/>
        </p:nvSpPr>
        <p:spPr bwMode="auto">
          <a:xfrm>
            <a:off x="7683500" y="3086100"/>
            <a:ext cx="4508500" cy="3771900"/>
          </a:xfrm>
          <a:custGeom>
            <a:avLst/>
            <a:gdLst>
              <a:gd name="T0" fmla="*/ 0 w 4508500"/>
              <a:gd name="T1" fmla="*/ 0 h 3773170"/>
              <a:gd name="T2" fmla="*/ 4508500 w 4508500"/>
              <a:gd name="T3" fmla="*/ 3773170 h 3773170"/>
            </a:gdLst>
            <a:ahLst/>
            <a:cxnLst/>
            <a:rect l="T0" t="T1" r="T2" b="T3"/>
            <a:pathLst>
              <a:path w="4508500" h="3773170">
                <a:moveTo>
                  <a:pt x="0" y="3772623"/>
                </a:moveTo>
                <a:lnTo>
                  <a:pt x="4507890" y="3772623"/>
                </a:lnTo>
                <a:lnTo>
                  <a:pt x="4507890" y="0"/>
                </a:lnTo>
                <a:lnTo>
                  <a:pt x="0" y="0"/>
                </a:lnTo>
                <a:lnTo>
                  <a:pt x="0" y="3772623"/>
                </a:lnTo>
                <a:close/>
              </a:path>
            </a:pathLst>
          </a:custGeom>
          <a:solidFill>
            <a:srgbClr val="152A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388" name="object 4"/>
          <p:cNvSpPr>
            <a:spLocks noChangeArrowheads="1"/>
          </p:cNvSpPr>
          <p:nvPr/>
        </p:nvSpPr>
        <p:spPr bwMode="auto">
          <a:xfrm>
            <a:off x="7683500" y="0"/>
            <a:ext cx="4508500" cy="3086100"/>
          </a:xfrm>
          <a:custGeom>
            <a:avLst/>
            <a:gdLst>
              <a:gd name="T0" fmla="*/ 0 w 4508500"/>
              <a:gd name="T1" fmla="*/ 0 h 3085465"/>
              <a:gd name="T2" fmla="*/ 4508500 w 4508500"/>
              <a:gd name="T3" fmla="*/ 3085465 h 3085465"/>
            </a:gdLst>
            <a:ahLst/>
            <a:cxnLst/>
            <a:rect l="T0" t="T1" r="T2" b="T3"/>
            <a:pathLst>
              <a:path w="4508500" h="3085465">
                <a:moveTo>
                  <a:pt x="0" y="3085376"/>
                </a:moveTo>
                <a:lnTo>
                  <a:pt x="4507890" y="3085376"/>
                </a:lnTo>
                <a:lnTo>
                  <a:pt x="4507890" y="0"/>
                </a:lnTo>
                <a:lnTo>
                  <a:pt x="0" y="0"/>
                </a:lnTo>
                <a:lnTo>
                  <a:pt x="0" y="3085376"/>
                </a:lnTo>
                <a:close/>
              </a:path>
            </a:pathLst>
          </a:custGeom>
          <a:solidFill>
            <a:srgbClr val="FFD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389" name="object 5"/>
          <p:cNvSpPr txBox="1">
            <a:spLocks noChangeArrowheads="1"/>
          </p:cNvSpPr>
          <p:nvPr/>
        </p:nvSpPr>
        <p:spPr bwMode="auto">
          <a:xfrm>
            <a:off x="5062538" y="1738313"/>
            <a:ext cx="957262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3000"/>
              </a:lnSpc>
              <a:spcBef>
                <a:spcPts val="100"/>
              </a:spcBef>
            </a:pPr>
            <a:r>
              <a:rPr lang="ru-RU" sz="900" b="1">
                <a:solidFill>
                  <a:srgbClr val="152A65"/>
                </a:solidFill>
                <a:latin typeface="Avenir Next Cyr" charset="-52"/>
              </a:rPr>
              <a:t>ВСТАНОВЛЕНО  ПОРУШНИКІВ</a:t>
            </a:r>
            <a:endParaRPr lang="ru-RU" sz="90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16390" name="object 6"/>
          <p:cNvSpPr txBox="1">
            <a:spLocks noChangeArrowheads="1"/>
          </p:cNvSpPr>
          <p:nvPr/>
        </p:nvSpPr>
        <p:spPr bwMode="auto">
          <a:xfrm>
            <a:off x="774700" y="2257425"/>
            <a:ext cx="1582738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1684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925"/>
              </a:spcBef>
            </a:pPr>
            <a:r>
              <a:rPr lang="uk-UA" sz="5000" b="1" dirty="0" smtClean="0">
                <a:solidFill>
                  <a:srgbClr val="152A65"/>
                </a:solidFill>
                <a:latin typeface="Avenir Next Cyr" charset="-52"/>
              </a:rPr>
              <a:t>1</a:t>
            </a:r>
            <a:endParaRPr lang="ru-RU" sz="5000" dirty="0">
              <a:solidFill>
                <a:srgbClr val="152A65"/>
              </a:solidFill>
              <a:latin typeface="Avenir Next Cyr" charset="-52"/>
            </a:endParaRPr>
          </a:p>
          <a:p>
            <a:pPr algn="ctr" eaLnBrk="1" hangingPunct="1">
              <a:spcBef>
                <a:spcPts val="175"/>
              </a:spcBef>
            </a:pP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ХУЛІГАНСТВ</a:t>
            </a:r>
            <a:endParaRPr lang="ru-RU" sz="900" dirty="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16391" name="object 7"/>
          <p:cNvSpPr txBox="1">
            <a:spLocks noChangeArrowheads="1"/>
          </p:cNvSpPr>
          <p:nvPr/>
        </p:nvSpPr>
        <p:spPr bwMode="auto">
          <a:xfrm>
            <a:off x="2025650" y="673100"/>
            <a:ext cx="1111250" cy="599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492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2163"/>
              </a:lnSpc>
              <a:spcBef>
                <a:spcPts val="275"/>
              </a:spcBef>
            </a:pPr>
            <a:r>
              <a:rPr lang="ru-RU" sz="1900" b="1" dirty="0" err="1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Безпечні</a:t>
            </a:r>
            <a:r>
              <a:rPr lang="ru-RU" sz="1900" b="1" dirty="0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  </a:t>
            </a:r>
            <a:r>
              <a:rPr lang="ru-RU" sz="1900" b="1" dirty="0" err="1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вулиці</a:t>
            </a:r>
            <a:endParaRPr lang="ru-RU" sz="1900" dirty="0">
              <a:solidFill>
                <a:schemeClr val="accent1">
                  <a:lumMod val="50000"/>
                </a:schemeClr>
              </a:solidFill>
              <a:latin typeface="Avenir Next Cyr" charset="-52"/>
            </a:endParaRPr>
          </a:p>
        </p:txBody>
      </p:sp>
      <p:sp>
        <p:nvSpPr>
          <p:cNvPr id="16392" name="object 8"/>
          <p:cNvSpPr>
            <a:spLocks noChangeArrowheads="1"/>
          </p:cNvSpPr>
          <p:nvPr/>
        </p:nvSpPr>
        <p:spPr bwMode="auto">
          <a:xfrm>
            <a:off x="292100" y="50800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393" name="object 9"/>
          <p:cNvSpPr>
            <a:spLocks noChangeArrowheads="1"/>
          </p:cNvSpPr>
          <p:nvPr/>
        </p:nvSpPr>
        <p:spPr bwMode="auto">
          <a:xfrm>
            <a:off x="420688" y="50800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394" name="object 10"/>
          <p:cNvSpPr>
            <a:spLocks noChangeArrowheads="1"/>
          </p:cNvSpPr>
          <p:nvPr/>
        </p:nvSpPr>
        <p:spPr bwMode="auto">
          <a:xfrm>
            <a:off x="547688" y="50800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395" name="object 11"/>
          <p:cNvSpPr>
            <a:spLocks noChangeArrowheads="1"/>
          </p:cNvSpPr>
          <p:nvPr/>
        </p:nvSpPr>
        <p:spPr bwMode="auto">
          <a:xfrm>
            <a:off x="292100" y="63817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396" name="object 12"/>
          <p:cNvSpPr>
            <a:spLocks noChangeArrowheads="1"/>
          </p:cNvSpPr>
          <p:nvPr/>
        </p:nvSpPr>
        <p:spPr bwMode="auto">
          <a:xfrm>
            <a:off x="420688" y="63817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397" name="object 13"/>
          <p:cNvSpPr>
            <a:spLocks noChangeArrowheads="1"/>
          </p:cNvSpPr>
          <p:nvPr/>
        </p:nvSpPr>
        <p:spPr bwMode="auto">
          <a:xfrm>
            <a:off x="547688" y="63817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398" name="object 14"/>
          <p:cNvSpPr>
            <a:spLocks noChangeArrowheads="1"/>
          </p:cNvSpPr>
          <p:nvPr/>
        </p:nvSpPr>
        <p:spPr bwMode="auto">
          <a:xfrm>
            <a:off x="292100" y="76835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399" name="object 15"/>
          <p:cNvSpPr>
            <a:spLocks noChangeArrowheads="1"/>
          </p:cNvSpPr>
          <p:nvPr/>
        </p:nvSpPr>
        <p:spPr bwMode="auto">
          <a:xfrm>
            <a:off x="420688" y="76835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400" name="object 16"/>
          <p:cNvSpPr>
            <a:spLocks noChangeArrowheads="1"/>
          </p:cNvSpPr>
          <p:nvPr/>
        </p:nvSpPr>
        <p:spPr bwMode="auto">
          <a:xfrm>
            <a:off x="547688" y="76835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401" name="object 17"/>
          <p:cNvSpPr>
            <a:spLocks noChangeArrowheads="1"/>
          </p:cNvSpPr>
          <p:nvPr/>
        </p:nvSpPr>
        <p:spPr bwMode="auto">
          <a:xfrm>
            <a:off x="292100" y="89852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402" name="object 18"/>
          <p:cNvSpPr>
            <a:spLocks noChangeArrowheads="1"/>
          </p:cNvSpPr>
          <p:nvPr/>
        </p:nvSpPr>
        <p:spPr bwMode="auto">
          <a:xfrm>
            <a:off x="420688" y="89852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403" name="object 19"/>
          <p:cNvSpPr>
            <a:spLocks noChangeArrowheads="1"/>
          </p:cNvSpPr>
          <p:nvPr/>
        </p:nvSpPr>
        <p:spPr bwMode="auto">
          <a:xfrm>
            <a:off x="547688" y="89852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404" name="object 20"/>
          <p:cNvSpPr>
            <a:spLocks noChangeArrowheads="1"/>
          </p:cNvSpPr>
          <p:nvPr/>
        </p:nvSpPr>
        <p:spPr bwMode="auto">
          <a:xfrm>
            <a:off x="292100" y="102870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405" name="object 21"/>
          <p:cNvSpPr>
            <a:spLocks noChangeArrowheads="1"/>
          </p:cNvSpPr>
          <p:nvPr/>
        </p:nvSpPr>
        <p:spPr bwMode="auto">
          <a:xfrm>
            <a:off x="420688" y="102870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406" name="object 22"/>
          <p:cNvSpPr>
            <a:spLocks noChangeArrowheads="1"/>
          </p:cNvSpPr>
          <p:nvPr/>
        </p:nvSpPr>
        <p:spPr bwMode="auto">
          <a:xfrm>
            <a:off x="547688" y="102870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407" name="object 23"/>
          <p:cNvSpPr>
            <a:spLocks noChangeArrowheads="1"/>
          </p:cNvSpPr>
          <p:nvPr/>
        </p:nvSpPr>
        <p:spPr bwMode="auto">
          <a:xfrm>
            <a:off x="292100" y="115887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408" name="object 24"/>
          <p:cNvSpPr>
            <a:spLocks noChangeArrowheads="1"/>
          </p:cNvSpPr>
          <p:nvPr/>
        </p:nvSpPr>
        <p:spPr bwMode="auto">
          <a:xfrm>
            <a:off x="420688" y="115887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409" name="object 25"/>
          <p:cNvSpPr>
            <a:spLocks noChangeArrowheads="1"/>
          </p:cNvSpPr>
          <p:nvPr/>
        </p:nvSpPr>
        <p:spPr bwMode="auto">
          <a:xfrm>
            <a:off x="547688" y="115887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410" name="object 26"/>
          <p:cNvSpPr>
            <a:spLocks noChangeArrowheads="1"/>
          </p:cNvSpPr>
          <p:nvPr/>
        </p:nvSpPr>
        <p:spPr bwMode="auto">
          <a:xfrm>
            <a:off x="292100" y="128905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411" name="object 27"/>
          <p:cNvSpPr>
            <a:spLocks noChangeArrowheads="1"/>
          </p:cNvSpPr>
          <p:nvPr/>
        </p:nvSpPr>
        <p:spPr bwMode="auto">
          <a:xfrm>
            <a:off x="420688" y="128905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412" name="object 28"/>
          <p:cNvSpPr>
            <a:spLocks noChangeArrowheads="1"/>
          </p:cNvSpPr>
          <p:nvPr/>
        </p:nvSpPr>
        <p:spPr bwMode="auto">
          <a:xfrm>
            <a:off x="547688" y="128905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413" name="object 29"/>
          <p:cNvSpPr>
            <a:spLocks noChangeArrowheads="1"/>
          </p:cNvSpPr>
          <p:nvPr/>
        </p:nvSpPr>
        <p:spPr bwMode="auto">
          <a:xfrm>
            <a:off x="292100" y="141922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414" name="object 30"/>
          <p:cNvSpPr>
            <a:spLocks noChangeArrowheads="1"/>
          </p:cNvSpPr>
          <p:nvPr/>
        </p:nvSpPr>
        <p:spPr bwMode="auto">
          <a:xfrm>
            <a:off x="420688" y="141922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415" name="object 31"/>
          <p:cNvSpPr>
            <a:spLocks noChangeArrowheads="1"/>
          </p:cNvSpPr>
          <p:nvPr/>
        </p:nvSpPr>
        <p:spPr bwMode="auto">
          <a:xfrm>
            <a:off x="547688" y="141922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416" name="object 33"/>
          <p:cNvSpPr>
            <a:spLocks noChangeArrowheads="1"/>
          </p:cNvSpPr>
          <p:nvPr/>
        </p:nvSpPr>
        <p:spPr bwMode="auto">
          <a:xfrm>
            <a:off x="7440613" y="3536950"/>
            <a:ext cx="482600" cy="0"/>
          </a:xfrm>
          <a:custGeom>
            <a:avLst/>
            <a:gdLst>
              <a:gd name="T0" fmla="*/ 0 w 482600"/>
              <a:gd name="T1" fmla="*/ 482600 w 482600"/>
            </a:gdLst>
            <a:ahLst/>
            <a:cxnLst/>
            <a:rect l="T0" t="0" r="T1" b="0"/>
            <a:pathLst>
              <a:path w="482600">
                <a:moveTo>
                  <a:pt x="0" y="0"/>
                </a:moveTo>
                <a:lnTo>
                  <a:pt x="482600" y="0"/>
                </a:lnTo>
              </a:path>
            </a:pathLst>
          </a:custGeom>
          <a:noFill/>
          <a:ln w="76200">
            <a:solidFill>
              <a:srgbClr val="FFDD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417" name="object 34"/>
          <p:cNvSpPr>
            <a:spLocks noChangeArrowheads="1"/>
          </p:cNvSpPr>
          <p:nvPr/>
        </p:nvSpPr>
        <p:spPr bwMode="auto">
          <a:xfrm>
            <a:off x="7440613" y="1065213"/>
            <a:ext cx="482600" cy="0"/>
          </a:xfrm>
          <a:custGeom>
            <a:avLst/>
            <a:gdLst>
              <a:gd name="T0" fmla="*/ 0 w 482600"/>
              <a:gd name="T1" fmla="*/ 482600 w 482600"/>
            </a:gdLst>
            <a:ahLst/>
            <a:cxnLst/>
            <a:rect l="T0" t="0" r="T1" b="0"/>
            <a:pathLst>
              <a:path w="482600">
                <a:moveTo>
                  <a:pt x="0" y="0"/>
                </a:moveTo>
                <a:lnTo>
                  <a:pt x="482600" y="0"/>
                </a:lnTo>
              </a:path>
            </a:pathLst>
          </a:custGeom>
          <a:noFill/>
          <a:ln w="76200">
            <a:solidFill>
              <a:srgbClr val="173B6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418" name="object 35"/>
          <p:cNvSpPr txBox="1">
            <a:spLocks noChangeArrowheads="1"/>
          </p:cNvSpPr>
          <p:nvPr/>
        </p:nvSpPr>
        <p:spPr bwMode="auto">
          <a:xfrm>
            <a:off x="8047038" y="3370263"/>
            <a:ext cx="1560512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714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38"/>
              </a:spcBef>
            </a:pPr>
            <a:r>
              <a:rPr lang="ru-RU" sz="1600" b="1">
                <a:solidFill>
                  <a:srgbClr val="DCDDDD"/>
                </a:solidFill>
                <a:latin typeface="Avenir Next Cyr" charset="-52"/>
              </a:rPr>
              <a:t>Хто злочинці?</a:t>
            </a:r>
            <a:endParaRPr lang="ru-RU" sz="1600">
              <a:latin typeface="Avenir Next Cyr" charset="-52"/>
            </a:endParaRPr>
          </a:p>
        </p:txBody>
      </p:sp>
      <p:sp>
        <p:nvSpPr>
          <p:cNvPr id="16419" name="object 36"/>
          <p:cNvSpPr txBox="1">
            <a:spLocks noChangeArrowheads="1"/>
          </p:cNvSpPr>
          <p:nvPr/>
        </p:nvSpPr>
        <p:spPr bwMode="auto">
          <a:xfrm>
            <a:off x="8015288" y="4043363"/>
            <a:ext cx="3354387" cy="149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00"/>
              </a:spcBef>
            </a:pPr>
            <a:r>
              <a:rPr lang="ru-RU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Т</a:t>
            </a:r>
            <a:r>
              <a:rPr lang="uk-UA" sz="1300" dirty="0" err="1" smtClean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иповий</a:t>
            </a:r>
            <a:r>
              <a:rPr lang="uk-UA" sz="1300" dirty="0" smtClean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злочинець:</a:t>
            </a:r>
          </a:p>
          <a:p>
            <a:pPr eaLnBrk="1" hangingPunct="1">
              <a:spcBef>
                <a:spcPts val="100"/>
              </a:spcBef>
            </a:pPr>
            <a:endParaRPr lang="uk-UA" sz="1300" dirty="0">
              <a:solidFill>
                <a:srgbClr val="DCDDDD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spcBef>
                <a:spcPts val="100"/>
              </a:spcBef>
              <a:buFontTx/>
              <a:buChar char="-"/>
            </a:pPr>
            <a:r>
              <a:rPr lang="uk-UA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Не працює</a:t>
            </a:r>
          </a:p>
          <a:p>
            <a:pPr eaLnBrk="1" hangingPunct="1">
              <a:spcBef>
                <a:spcPts val="100"/>
              </a:spcBef>
              <a:buFontTx/>
              <a:buChar char="-"/>
            </a:pPr>
            <a:r>
              <a:rPr lang="uk-UA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Зловживає алкоголем , наркотиками</a:t>
            </a:r>
          </a:p>
          <a:p>
            <a:pPr eaLnBrk="1" hangingPunct="1">
              <a:spcBef>
                <a:spcPts val="100"/>
              </a:spcBef>
              <a:buFontTx/>
              <a:buChar char="-"/>
            </a:pPr>
            <a:r>
              <a:rPr lang="uk-UA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Раніше притягався до відповідальності</a:t>
            </a:r>
          </a:p>
          <a:p>
            <a:pPr eaLnBrk="1" hangingPunct="1">
              <a:spcBef>
                <a:spcPts val="100"/>
              </a:spcBef>
              <a:buFontTx/>
              <a:buChar char="-"/>
            </a:pPr>
            <a:r>
              <a:rPr lang="uk-UA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Вік 17 – 38 років</a:t>
            </a:r>
          </a:p>
          <a:p>
            <a:pPr eaLnBrk="1" hangingPunct="1">
              <a:spcBef>
                <a:spcPts val="100"/>
              </a:spcBef>
              <a:buFontTx/>
              <a:buChar char="-"/>
            </a:pPr>
            <a:endParaRPr lang="uk-UA" sz="1300" dirty="0">
              <a:solidFill>
                <a:srgbClr val="DCDDDD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420" name="object 37"/>
          <p:cNvSpPr txBox="1">
            <a:spLocks noChangeArrowheads="1"/>
          </p:cNvSpPr>
          <p:nvPr/>
        </p:nvSpPr>
        <p:spPr bwMode="auto">
          <a:xfrm>
            <a:off x="8047038" y="500063"/>
            <a:ext cx="3333750" cy="294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714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38"/>
              </a:spcBef>
            </a:pPr>
            <a:r>
              <a:rPr lang="ru-RU" sz="1600" b="1">
                <a:solidFill>
                  <a:srgbClr val="173B64"/>
                </a:solidFill>
                <a:latin typeface="Avenir Next Cyr" charset="-52"/>
              </a:rPr>
              <a:t>Хто жертви?</a:t>
            </a:r>
            <a:endParaRPr lang="ru-RU" sz="1600">
              <a:latin typeface="Avenir Next Cyr" charset="-52"/>
            </a:endParaRPr>
          </a:p>
          <a:p>
            <a:pPr eaLnBrk="1" hangingPunct="1">
              <a:spcBef>
                <a:spcPts val="1413"/>
              </a:spcBef>
            </a:pPr>
            <a:r>
              <a:rPr lang="uk-UA" sz="1300">
                <a:solidFill>
                  <a:srgbClr val="173B64"/>
                </a:solidFill>
                <a:latin typeface="Calibri" pitchFamily="34" charset="0"/>
                <a:cs typeface="Calibri" pitchFamily="34" charset="0"/>
              </a:rPr>
              <a:t>Фактори ризику для жертв:</a:t>
            </a:r>
          </a:p>
          <a:p>
            <a:pPr eaLnBrk="1" hangingPunct="1">
              <a:spcBef>
                <a:spcPts val="1413"/>
              </a:spcBef>
              <a:buFontTx/>
              <a:buChar char="-"/>
            </a:pPr>
            <a:r>
              <a:rPr lang="uk-UA" sz="1300">
                <a:solidFill>
                  <a:srgbClr val="173B64"/>
                </a:solidFill>
                <a:latin typeface="Calibri" pitchFamily="34" charset="0"/>
                <a:cs typeface="Calibri" pitchFamily="34" charset="0"/>
              </a:rPr>
              <a:t>Стан алкогольно сп</a:t>
            </a:r>
            <a:r>
              <a:rPr lang="en-US" sz="1300">
                <a:solidFill>
                  <a:srgbClr val="173B64"/>
                </a:solidFill>
                <a:latin typeface="Calibri" pitchFamily="34" charset="0"/>
                <a:cs typeface="Calibri" pitchFamily="34" charset="0"/>
              </a:rPr>
              <a:t>’</a:t>
            </a:r>
            <a:r>
              <a:rPr lang="uk-UA" sz="1300">
                <a:solidFill>
                  <a:srgbClr val="173B64"/>
                </a:solidFill>
                <a:latin typeface="Calibri" pitchFamily="34" charset="0"/>
                <a:cs typeface="Calibri" pitchFamily="34" charset="0"/>
              </a:rPr>
              <a:t>яніння;</a:t>
            </a:r>
          </a:p>
          <a:p>
            <a:pPr eaLnBrk="1" hangingPunct="1">
              <a:spcBef>
                <a:spcPts val="1413"/>
              </a:spcBef>
              <a:buFontTx/>
              <a:buChar char="-"/>
            </a:pPr>
            <a:r>
              <a:rPr lang="uk-UA" sz="1300">
                <a:solidFill>
                  <a:srgbClr val="173B64"/>
                </a:solidFill>
                <a:latin typeface="Calibri" pitchFamily="34" charset="0"/>
                <a:cs typeface="Calibri" pitchFamily="34" charset="0"/>
              </a:rPr>
              <a:t>Рухався сам в темний час доби в слабо освітленому місці</a:t>
            </a:r>
          </a:p>
          <a:p>
            <a:pPr eaLnBrk="1" hangingPunct="1">
              <a:spcBef>
                <a:spcPts val="1413"/>
              </a:spcBef>
              <a:buFontTx/>
              <a:buChar char="-"/>
            </a:pPr>
            <a:r>
              <a:rPr lang="uk-UA" sz="1300">
                <a:solidFill>
                  <a:srgbClr val="173B64"/>
                </a:solidFill>
                <a:latin typeface="Calibri" pitchFamily="34" charset="0"/>
                <a:cs typeface="Calibri" pitchFamily="34" charset="0"/>
              </a:rPr>
              <a:t>Мав при собі, або випадково демонстрував гроші, або коштовні речі</a:t>
            </a:r>
          </a:p>
          <a:p>
            <a:pPr eaLnBrk="1" hangingPunct="1">
              <a:spcBef>
                <a:spcPts val="1413"/>
              </a:spcBef>
              <a:buFontTx/>
              <a:buChar char="-"/>
            </a:pPr>
            <a:endParaRPr lang="uk-UA" sz="1300">
              <a:solidFill>
                <a:srgbClr val="173B64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spcBef>
                <a:spcPts val="1413"/>
              </a:spcBef>
              <a:buFontTx/>
              <a:buChar char="-"/>
            </a:pPr>
            <a:endParaRPr lang="ru-RU" sz="13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421" name="object 38"/>
          <p:cNvSpPr txBox="1">
            <a:spLocks noChangeArrowheads="1"/>
          </p:cNvSpPr>
          <p:nvPr/>
        </p:nvSpPr>
        <p:spPr bwMode="auto">
          <a:xfrm>
            <a:off x="5062538" y="2419350"/>
            <a:ext cx="80010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"/>
              </a:spcBef>
            </a:pPr>
            <a:r>
              <a:rPr lang="ru-RU" sz="900" b="1">
                <a:solidFill>
                  <a:srgbClr val="152A65"/>
                </a:solidFill>
                <a:latin typeface="Avenir Next Cyr" charset="-52"/>
              </a:rPr>
              <a:t>ЗАТРИМАНО</a:t>
            </a:r>
            <a:endParaRPr lang="ru-RU" sz="90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16422" name="object 39"/>
          <p:cNvSpPr>
            <a:spLocks noChangeArrowheads="1"/>
          </p:cNvSpPr>
          <p:nvPr/>
        </p:nvSpPr>
        <p:spPr bwMode="auto">
          <a:xfrm>
            <a:off x="701675" y="3865563"/>
            <a:ext cx="6088063" cy="0"/>
          </a:xfrm>
          <a:custGeom>
            <a:avLst/>
            <a:gdLst>
              <a:gd name="T0" fmla="*/ 0 w 6087745"/>
              <a:gd name="T1" fmla="*/ 6087745 w 6087745"/>
            </a:gdLst>
            <a:ahLst/>
            <a:cxnLst/>
            <a:rect l="T0" t="0" r="T1" b="0"/>
            <a:pathLst>
              <a:path w="6087745">
                <a:moveTo>
                  <a:pt x="0" y="0"/>
                </a:moveTo>
                <a:lnTo>
                  <a:pt x="6087541" y="0"/>
                </a:lnTo>
              </a:path>
            </a:pathLst>
          </a:custGeom>
          <a:noFill/>
          <a:ln w="12700">
            <a:solidFill>
              <a:srgbClr val="00499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423" name="object 41"/>
          <p:cNvSpPr txBox="1">
            <a:spLocks noChangeArrowheads="1"/>
          </p:cNvSpPr>
          <p:nvPr/>
        </p:nvSpPr>
        <p:spPr bwMode="auto">
          <a:xfrm>
            <a:off x="728663" y="5229225"/>
            <a:ext cx="1671637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571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125"/>
              </a:spcBef>
            </a:pPr>
            <a:r>
              <a:rPr lang="uk-UA" sz="5000" b="1" dirty="0" smtClean="0">
                <a:solidFill>
                  <a:srgbClr val="152A65"/>
                </a:solidFill>
                <a:latin typeface="Avenir Next Cyr" charset="-52"/>
              </a:rPr>
              <a:t>7</a:t>
            </a:r>
            <a:endParaRPr lang="ru-RU" sz="5000" dirty="0">
              <a:solidFill>
                <a:srgbClr val="152A65"/>
              </a:solidFill>
              <a:latin typeface="Avenir Next Cyr" charset="-52"/>
            </a:endParaRPr>
          </a:p>
          <a:p>
            <a:pPr eaLnBrk="1" hangingPunct="1">
              <a:spcBef>
                <a:spcPts val="775"/>
              </a:spcBef>
            </a:pP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ПОГРАБУВАННЯ ТА РОЗБІЙ</a:t>
            </a:r>
            <a:endParaRPr lang="ru-RU" sz="900" dirty="0">
              <a:solidFill>
                <a:srgbClr val="152A65"/>
              </a:solidFill>
              <a:latin typeface="Avenir Next Cyr" charset="-52"/>
            </a:endParaRPr>
          </a:p>
        </p:txBody>
      </p:sp>
      <p:grpSp>
        <p:nvGrpSpPr>
          <p:cNvPr id="16424" name="Группа 100"/>
          <p:cNvGrpSpPr>
            <a:grpSpLocks/>
          </p:cNvGrpSpPr>
          <p:nvPr/>
        </p:nvGrpSpPr>
        <p:grpSpPr bwMode="auto">
          <a:xfrm>
            <a:off x="3405188" y="2311400"/>
            <a:ext cx="381000" cy="377825"/>
            <a:chOff x="3405135" y="2311727"/>
            <a:chExt cx="381000" cy="377190"/>
          </a:xfrm>
        </p:grpSpPr>
        <p:sp>
          <p:nvSpPr>
            <p:cNvPr id="16477" name="object 42"/>
            <p:cNvSpPr>
              <a:spLocks noChangeArrowheads="1"/>
            </p:cNvSpPr>
            <p:nvPr/>
          </p:nvSpPr>
          <p:spPr bwMode="auto">
            <a:xfrm>
              <a:off x="3512273" y="2406447"/>
              <a:ext cx="27940" cy="27940"/>
            </a:xfrm>
            <a:custGeom>
              <a:avLst/>
              <a:gdLst>
                <a:gd name="T0" fmla="*/ 0 w 27939"/>
                <a:gd name="T1" fmla="*/ 0 h 27939"/>
                <a:gd name="T2" fmla="*/ 27939 w 27939"/>
                <a:gd name="T3" fmla="*/ 27939 h 27939"/>
              </a:gdLst>
              <a:ahLst/>
              <a:cxnLst/>
              <a:rect l="T0" t="T1" r="T2" b="T3"/>
              <a:pathLst>
                <a:path w="27939" h="27939">
                  <a:moveTo>
                    <a:pt x="0" y="0"/>
                  </a:moveTo>
                  <a:lnTo>
                    <a:pt x="27343" y="0"/>
                  </a:lnTo>
                  <a:lnTo>
                    <a:pt x="27343" y="27343"/>
                  </a:lnTo>
                  <a:lnTo>
                    <a:pt x="0" y="273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3B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78" name="object 43"/>
            <p:cNvSpPr>
              <a:spLocks noChangeArrowheads="1"/>
            </p:cNvSpPr>
            <p:nvPr/>
          </p:nvSpPr>
          <p:spPr bwMode="auto">
            <a:xfrm>
              <a:off x="3679601" y="2437110"/>
              <a:ext cx="34925" cy="34925"/>
            </a:xfrm>
            <a:custGeom>
              <a:avLst/>
              <a:gdLst>
                <a:gd name="T0" fmla="*/ 0 w 34925"/>
                <a:gd name="T1" fmla="*/ 0 h 34925"/>
                <a:gd name="T2" fmla="*/ 34925 w 34925"/>
                <a:gd name="T3" fmla="*/ 34925 h 34925"/>
              </a:gdLst>
              <a:ahLst/>
              <a:cxnLst/>
              <a:rect l="T0" t="T1" r="T2" b="T3"/>
              <a:pathLst>
                <a:path w="34925" h="34925">
                  <a:moveTo>
                    <a:pt x="8356" y="0"/>
                  </a:moveTo>
                  <a:lnTo>
                    <a:pt x="0" y="26022"/>
                  </a:lnTo>
                  <a:lnTo>
                    <a:pt x="26047" y="34366"/>
                  </a:lnTo>
                  <a:lnTo>
                    <a:pt x="34391" y="8331"/>
                  </a:lnTo>
                  <a:lnTo>
                    <a:pt x="8356" y="0"/>
                  </a:lnTo>
                  <a:close/>
                </a:path>
              </a:pathLst>
            </a:custGeom>
            <a:solidFill>
              <a:srgbClr val="173B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79" name="object 44"/>
            <p:cNvSpPr>
              <a:spLocks noChangeArrowheads="1"/>
            </p:cNvSpPr>
            <p:nvPr/>
          </p:nvSpPr>
          <p:spPr bwMode="auto">
            <a:xfrm>
              <a:off x="3405135" y="2311727"/>
              <a:ext cx="381000" cy="377190"/>
            </a:xfrm>
            <a:custGeom>
              <a:avLst/>
              <a:gdLst>
                <a:gd name="T0" fmla="*/ 0 w 381000"/>
                <a:gd name="T1" fmla="*/ 0 h 377189"/>
                <a:gd name="T2" fmla="*/ 381000 w 381000"/>
                <a:gd name="T3" fmla="*/ 377189 h 377189"/>
              </a:gdLst>
              <a:ahLst/>
              <a:cxnLst/>
              <a:rect l="T0" t="T1" r="T2" b="T3"/>
              <a:pathLst>
                <a:path w="381000" h="377189">
                  <a:moveTo>
                    <a:pt x="191204" y="342900"/>
                  </a:moveTo>
                  <a:lnTo>
                    <a:pt x="168645" y="342900"/>
                  </a:lnTo>
                  <a:lnTo>
                    <a:pt x="210235" y="369570"/>
                  </a:lnTo>
                  <a:lnTo>
                    <a:pt x="257268" y="377190"/>
                  </a:lnTo>
                  <a:lnTo>
                    <a:pt x="304064" y="368300"/>
                  </a:lnTo>
                  <a:lnTo>
                    <a:pt x="311497" y="363220"/>
                  </a:lnTo>
                  <a:lnTo>
                    <a:pt x="265510" y="363220"/>
                  </a:lnTo>
                  <a:lnTo>
                    <a:pt x="221706" y="359410"/>
                  </a:lnTo>
                  <a:lnTo>
                    <a:pt x="208863" y="354330"/>
                  </a:lnTo>
                  <a:lnTo>
                    <a:pt x="196789" y="346710"/>
                  </a:lnTo>
                  <a:lnTo>
                    <a:pt x="191204" y="342900"/>
                  </a:lnTo>
                  <a:close/>
                </a:path>
                <a:path w="381000" h="377189">
                  <a:moveTo>
                    <a:pt x="300692" y="104140"/>
                  </a:moveTo>
                  <a:lnTo>
                    <a:pt x="256136" y="104140"/>
                  </a:lnTo>
                  <a:lnTo>
                    <a:pt x="342331" y="132080"/>
                  </a:lnTo>
                  <a:lnTo>
                    <a:pt x="330012" y="170180"/>
                  </a:lnTo>
                  <a:lnTo>
                    <a:pt x="333098" y="173990"/>
                  </a:lnTo>
                  <a:lnTo>
                    <a:pt x="352248" y="198120"/>
                  </a:lnTo>
                  <a:lnTo>
                    <a:pt x="363687" y="226060"/>
                  </a:lnTo>
                  <a:lnTo>
                    <a:pt x="366975" y="256540"/>
                  </a:lnTo>
                  <a:lnTo>
                    <a:pt x="361673" y="287020"/>
                  </a:lnTo>
                  <a:lnTo>
                    <a:pt x="361406" y="287020"/>
                  </a:lnTo>
                  <a:lnTo>
                    <a:pt x="339855" y="325120"/>
                  </a:lnTo>
                  <a:lnTo>
                    <a:pt x="306391" y="351790"/>
                  </a:lnTo>
                  <a:lnTo>
                    <a:pt x="265510" y="363220"/>
                  </a:lnTo>
                  <a:lnTo>
                    <a:pt x="311497" y="363220"/>
                  </a:lnTo>
                  <a:lnTo>
                    <a:pt x="344947" y="340360"/>
                  </a:lnTo>
                  <a:lnTo>
                    <a:pt x="369189" y="304800"/>
                  </a:lnTo>
                  <a:lnTo>
                    <a:pt x="380412" y="257810"/>
                  </a:lnTo>
                  <a:lnTo>
                    <a:pt x="377354" y="224790"/>
                  </a:lnTo>
                  <a:lnTo>
                    <a:pt x="365614" y="194310"/>
                  </a:lnTo>
                  <a:lnTo>
                    <a:pt x="345607" y="166370"/>
                  </a:lnTo>
                  <a:lnTo>
                    <a:pt x="359552" y="123190"/>
                  </a:lnTo>
                  <a:lnTo>
                    <a:pt x="339511" y="116840"/>
                  </a:lnTo>
                  <a:lnTo>
                    <a:pt x="340768" y="113030"/>
                  </a:lnTo>
                  <a:lnTo>
                    <a:pt x="326798" y="113030"/>
                  </a:lnTo>
                  <a:lnTo>
                    <a:pt x="300692" y="104140"/>
                  </a:lnTo>
                  <a:close/>
                </a:path>
                <a:path w="381000" h="377189">
                  <a:moveTo>
                    <a:pt x="182323" y="71120"/>
                  </a:moveTo>
                  <a:lnTo>
                    <a:pt x="64416" y="71120"/>
                  </a:lnTo>
                  <a:lnTo>
                    <a:pt x="64416" y="116840"/>
                  </a:lnTo>
                  <a:lnTo>
                    <a:pt x="26494" y="148590"/>
                  </a:lnTo>
                  <a:lnTo>
                    <a:pt x="4490" y="190500"/>
                  </a:lnTo>
                  <a:lnTo>
                    <a:pt x="0" y="238760"/>
                  </a:lnTo>
                  <a:lnTo>
                    <a:pt x="14620" y="285750"/>
                  </a:lnTo>
                  <a:lnTo>
                    <a:pt x="43099" y="321310"/>
                  </a:lnTo>
                  <a:lnTo>
                    <a:pt x="80979" y="342900"/>
                  </a:lnTo>
                  <a:lnTo>
                    <a:pt x="124185" y="350520"/>
                  </a:lnTo>
                  <a:lnTo>
                    <a:pt x="168645" y="342900"/>
                  </a:lnTo>
                  <a:lnTo>
                    <a:pt x="191204" y="342900"/>
                  </a:lnTo>
                  <a:lnTo>
                    <a:pt x="185619" y="339090"/>
                  </a:lnTo>
                  <a:lnTo>
                    <a:pt x="184172" y="337820"/>
                  </a:lnTo>
                  <a:lnTo>
                    <a:pt x="123408" y="337820"/>
                  </a:lnTo>
                  <a:lnTo>
                    <a:pt x="80179" y="328930"/>
                  </a:lnTo>
                  <a:lnTo>
                    <a:pt x="44884" y="304800"/>
                  </a:lnTo>
                  <a:lnTo>
                    <a:pt x="21095" y="269240"/>
                  </a:lnTo>
                  <a:lnTo>
                    <a:pt x="12385" y="226060"/>
                  </a:lnTo>
                  <a:lnTo>
                    <a:pt x="16730" y="195580"/>
                  </a:lnTo>
                  <a:lnTo>
                    <a:pt x="29120" y="167640"/>
                  </a:lnTo>
                  <a:lnTo>
                    <a:pt x="48611" y="144780"/>
                  </a:lnTo>
                  <a:lnTo>
                    <a:pt x="74259" y="127000"/>
                  </a:lnTo>
                  <a:lnTo>
                    <a:pt x="78082" y="124460"/>
                  </a:lnTo>
                  <a:lnTo>
                    <a:pt x="78082" y="85090"/>
                  </a:lnTo>
                  <a:lnTo>
                    <a:pt x="182323" y="85090"/>
                  </a:lnTo>
                  <a:lnTo>
                    <a:pt x="182323" y="71120"/>
                  </a:lnTo>
                  <a:close/>
                </a:path>
                <a:path w="381000" h="377189">
                  <a:moveTo>
                    <a:pt x="159736" y="308610"/>
                  </a:moveTo>
                  <a:lnTo>
                    <a:pt x="143093" y="308610"/>
                  </a:lnTo>
                  <a:lnTo>
                    <a:pt x="143766" y="309880"/>
                  </a:lnTo>
                  <a:lnTo>
                    <a:pt x="144045" y="309880"/>
                  </a:lnTo>
                  <a:lnTo>
                    <a:pt x="145468" y="313690"/>
                  </a:lnTo>
                  <a:lnTo>
                    <a:pt x="148770" y="318770"/>
                  </a:lnTo>
                  <a:lnTo>
                    <a:pt x="149862" y="321310"/>
                  </a:lnTo>
                  <a:lnTo>
                    <a:pt x="152808" y="325120"/>
                  </a:lnTo>
                  <a:lnTo>
                    <a:pt x="155336" y="328930"/>
                  </a:lnTo>
                  <a:lnTo>
                    <a:pt x="158054" y="332740"/>
                  </a:lnTo>
                  <a:lnTo>
                    <a:pt x="149567" y="335280"/>
                  </a:lnTo>
                  <a:lnTo>
                    <a:pt x="132202" y="337820"/>
                  </a:lnTo>
                  <a:lnTo>
                    <a:pt x="184172" y="337820"/>
                  </a:lnTo>
                  <a:lnTo>
                    <a:pt x="175491" y="330200"/>
                  </a:lnTo>
                  <a:lnTo>
                    <a:pt x="173027" y="327660"/>
                  </a:lnTo>
                  <a:lnTo>
                    <a:pt x="170690" y="323850"/>
                  </a:lnTo>
                  <a:lnTo>
                    <a:pt x="168645" y="321310"/>
                  </a:lnTo>
                  <a:lnTo>
                    <a:pt x="164338" y="316230"/>
                  </a:lnTo>
                  <a:lnTo>
                    <a:pt x="160433" y="309880"/>
                  </a:lnTo>
                  <a:lnTo>
                    <a:pt x="159736" y="308610"/>
                  </a:lnTo>
                  <a:close/>
                </a:path>
                <a:path w="381000" h="377189">
                  <a:moveTo>
                    <a:pt x="194909" y="288290"/>
                  </a:moveTo>
                  <a:lnTo>
                    <a:pt x="180342" y="288290"/>
                  </a:lnTo>
                  <a:lnTo>
                    <a:pt x="184388" y="295910"/>
                  </a:lnTo>
                  <a:lnTo>
                    <a:pt x="211292" y="323850"/>
                  </a:lnTo>
                  <a:lnTo>
                    <a:pt x="263175" y="336550"/>
                  </a:lnTo>
                  <a:lnTo>
                    <a:pt x="294001" y="327660"/>
                  </a:lnTo>
                  <a:lnTo>
                    <a:pt x="300735" y="322580"/>
                  </a:lnTo>
                  <a:lnTo>
                    <a:pt x="261912" y="322580"/>
                  </a:lnTo>
                  <a:lnTo>
                    <a:pt x="234215" y="320040"/>
                  </a:lnTo>
                  <a:lnTo>
                    <a:pt x="227484" y="317500"/>
                  </a:lnTo>
                  <a:lnTo>
                    <a:pt x="221109" y="314960"/>
                  </a:lnTo>
                  <a:lnTo>
                    <a:pt x="215343" y="309880"/>
                  </a:lnTo>
                  <a:lnTo>
                    <a:pt x="221777" y="300990"/>
                  </a:lnTo>
                  <a:lnTo>
                    <a:pt x="204942" y="300990"/>
                  </a:lnTo>
                  <a:lnTo>
                    <a:pt x="203507" y="299720"/>
                  </a:lnTo>
                  <a:lnTo>
                    <a:pt x="200332" y="295910"/>
                  </a:lnTo>
                  <a:lnTo>
                    <a:pt x="198973" y="294640"/>
                  </a:lnTo>
                  <a:lnTo>
                    <a:pt x="197703" y="293370"/>
                  </a:lnTo>
                  <a:lnTo>
                    <a:pt x="196471" y="290830"/>
                  </a:lnTo>
                  <a:lnTo>
                    <a:pt x="194909" y="288290"/>
                  </a:lnTo>
                  <a:close/>
                </a:path>
                <a:path w="381000" h="377189">
                  <a:moveTo>
                    <a:pt x="299942" y="182880"/>
                  </a:moveTo>
                  <a:lnTo>
                    <a:pt x="259122" y="182880"/>
                  </a:lnTo>
                  <a:lnTo>
                    <a:pt x="268281" y="184150"/>
                  </a:lnTo>
                  <a:lnTo>
                    <a:pt x="277256" y="186690"/>
                  </a:lnTo>
                  <a:lnTo>
                    <a:pt x="301508" y="200660"/>
                  </a:lnTo>
                  <a:lnTo>
                    <a:pt x="318110" y="220980"/>
                  </a:lnTo>
                  <a:lnTo>
                    <a:pt x="325614" y="246380"/>
                  </a:lnTo>
                  <a:lnTo>
                    <a:pt x="322569" y="274320"/>
                  </a:lnTo>
                  <a:lnTo>
                    <a:pt x="308932" y="298450"/>
                  </a:lnTo>
                  <a:lnTo>
                    <a:pt x="287765" y="314960"/>
                  </a:lnTo>
                  <a:lnTo>
                    <a:pt x="261912" y="322580"/>
                  </a:lnTo>
                  <a:lnTo>
                    <a:pt x="300735" y="322580"/>
                  </a:lnTo>
                  <a:lnTo>
                    <a:pt x="319254" y="308610"/>
                  </a:lnTo>
                  <a:lnTo>
                    <a:pt x="335549" y="279400"/>
                  </a:lnTo>
                  <a:lnTo>
                    <a:pt x="339072" y="262890"/>
                  </a:lnTo>
                  <a:lnTo>
                    <a:pt x="339344" y="246380"/>
                  </a:lnTo>
                  <a:lnTo>
                    <a:pt x="336404" y="229870"/>
                  </a:lnTo>
                  <a:lnTo>
                    <a:pt x="330291" y="214630"/>
                  </a:lnTo>
                  <a:lnTo>
                    <a:pt x="313296" y="191770"/>
                  </a:lnTo>
                  <a:lnTo>
                    <a:pt x="299942" y="182880"/>
                  </a:lnTo>
                  <a:close/>
                </a:path>
                <a:path w="381000" h="377189">
                  <a:moveTo>
                    <a:pt x="110684" y="144780"/>
                  </a:moveTo>
                  <a:lnTo>
                    <a:pt x="80411" y="154940"/>
                  </a:lnTo>
                  <a:lnTo>
                    <a:pt x="55666" y="177800"/>
                  </a:lnTo>
                  <a:lnTo>
                    <a:pt x="41462" y="207010"/>
                  </a:lnTo>
                  <a:lnTo>
                    <a:pt x="39923" y="238760"/>
                  </a:lnTo>
                  <a:lnTo>
                    <a:pt x="50507" y="269240"/>
                  </a:lnTo>
                  <a:lnTo>
                    <a:pt x="72671" y="294640"/>
                  </a:lnTo>
                  <a:lnTo>
                    <a:pt x="88750" y="303530"/>
                  </a:lnTo>
                  <a:lnTo>
                    <a:pt x="106292" y="309880"/>
                  </a:lnTo>
                  <a:lnTo>
                    <a:pt x="124628" y="311150"/>
                  </a:lnTo>
                  <a:lnTo>
                    <a:pt x="143093" y="308610"/>
                  </a:lnTo>
                  <a:lnTo>
                    <a:pt x="159736" y="308610"/>
                  </a:lnTo>
                  <a:lnTo>
                    <a:pt x="156946" y="303530"/>
                  </a:lnTo>
                  <a:lnTo>
                    <a:pt x="153888" y="297180"/>
                  </a:lnTo>
                  <a:lnTo>
                    <a:pt x="153559" y="295910"/>
                  </a:lnTo>
                  <a:lnTo>
                    <a:pt x="110422" y="295910"/>
                  </a:lnTo>
                  <a:lnTo>
                    <a:pt x="85410" y="285750"/>
                  </a:lnTo>
                  <a:lnTo>
                    <a:pt x="65893" y="266700"/>
                  </a:lnTo>
                  <a:lnTo>
                    <a:pt x="54561" y="241300"/>
                  </a:lnTo>
                  <a:lnTo>
                    <a:pt x="53979" y="214630"/>
                  </a:lnTo>
                  <a:lnTo>
                    <a:pt x="63766" y="189230"/>
                  </a:lnTo>
                  <a:lnTo>
                    <a:pt x="82215" y="168910"/>
                  </a:lnTo>
                  <a:lnTo>
                    <a:pt x="107622" y="158750"/>
                  </a:lnTo>
                  <a:lnTo>
                    <a:pt x="122216" y="156210"/>
                  </a:lnTo>
                  <a:lnTo>
                    <a:pt x="164568" y="156210"/>
                  </a:lnTo>
                  <a:lnTo>
                    <a:pt x="142722" y="146050"/>
                  </a:lnTo>
                  <a:lnTo>
                    <a:pt x="110684" y="144780"/>
                  </a:lnTo>
                  <a:close/>
                </a:path>
                <a:path w="381000" h="377189">
                  <a:moveTo>
                    <a:pt x="182323" y="85090"/>
                  </a:moveTo>
                  <a:lnTo>
                    <a:pt x="168645" y="85090"/>
                  </a:lnTo>
                  <a:lnTo>
                    <a:pt x="168645" y="124460"/>
                  </a:lnTo>
                  <a:lnTo>
                    <a:pt x="172468" y="127000"/>
                  </a:lnTo>
                  <a:lnTo>
                    <a:pt x="181055" y="132080"/>
                  </a:lnTo>
                  <a:lnTo>
                    <a:pt x="189165" y="137160"/>
                  </a:lnTo>
                  <a:lnTo>
                    <a:pt x="218877" y="170180"/>
                  </a:lnTo>
                  <a:lnTo>
                    <a:pt x="233551" y="214630"/>
                  </a:lnTo>
                  <a:lnTo>
                    <a:pt x="232617" y="245110"/>
                  </a:lnTo>
                  <a:lnTo>
                    <a:pt x="222970" y="275590"/>
                  </a:lnTo>
                  <a:lnTo>
                    <a:pt x="204942" y="300990"/>
                  </a:lnTo>
                  <a:lnTo>
                    <a:pt x="221777" y="300990"/>
                  </a:lnTo>
                  <a:lnTo>
                    <a:pt x="234645" y="283210"/>
                  </a:lnTo>
                  <a:lnTo>
                    <a:pt x="245568" y="251460"/>
                  </a:lnTo>
                  <a:lnTo>
                    <a:pt x="247735" y="218440"/>
                  </a:lnTo>
                  <a:lnTo>
                    <a:pt x="240769" y="185420"/>
                  </a:lnTo>
                  <a:lnTo>
                    <a:pt x="249908" y="182880"/>
                  </a:lnTo>
                  <a:lnTo>
                    <a:pt x="299942" y="182880"/>
                  </a:lnTo>
                  <a:lnTo>
                    <a:pt x="290403" y="176530"/>
                  </a:lnTo>
                  <a:lnTo>
                    <a:pt x="269098" y="171450"/>
                  </a:lnTo>
                  <a:lnTo>
                    <a:pt x="234889" y="171450"/>
                  </a:lnTo>
                  <a:lnTo>
                    <a:pt x="234609" y="170180"/>
                  </a:lnTo>
                  <a:lnTo>
                    <a:pt x="233174" y="167640"/>
                  </a:lnTo>
                  <a:lnTo>
                    <a:pt x="231599" y="165100"/>
                  </a:lnTo>
                  <a:lnTo>
                    <a:pt x="229288" y="161290"/>
                  </a:lnTo>
                  <a:lnTo>
                    <a:pt x="220588" y="148590"/>
                  </a:lnTo>
                  <a:lnTo>
                    <a:pt x="220588" y="147320"/>
                  </a:lnTo>
                  <a:lnTo>
                    <a:pt x="233123" y="144780"/>
                  </a:lnTo>
                  <a:lnTo>
                    <a:pt x="243842" y="142240"/>
                  </a:lnTo>
                  <a:lnTo>
                    <a:pt x="245481" y="137160"/>
                  </a:lnTo>
                  <a:lnTo>
                    <a:pt x="210263" y="137160"/>
                  </a:lnTo>
                  <a:lnTo>
                    <a:pt x="203838" y="130810"/>
                  </a:lnTo>
                  <a:lnTo>
                    <a:pt x="197022" y="125730"/>
                  </a:lnTo>
                  <a:lnTo>
                    <a:pt x="189841" y="120650"/>
                  </a:lnTo>
                  <a:lnTo>
                    <a:pt x="182323" y="116840"/>
                  </a:lnTo>
                  <a:lnTo>
                    <a:pt x="182323" y="85090"/>
                  </a:lnTo>
                  <a:close/>
                </a:path>
                <a:path w="381000" h="377189">
                  <a:moveTo>
                    <a:pt x="164568" y="156210"/>
                  </a:moveTo>
                  <a:lnTo>
                    <a:pt x="122216" y="156210"/>
                  </a:lnTo>
                  <a:lnTo>
                    <a:pt x="136689" y="157480"/>
                  </a:lnTo>
                  <a:lnTo>
                    <a:pt x="150567" y="162560"/>
                  </a:lnTo>
                  <a:lnTo>
                    <a:pt x="163375" y="168910"/>
                  </a:lnTo>
                  <a:lnTo>
                    <a:pt x="144199" y="196850"/>
                  </a:lnTo>
                  <a:lnTo>
                    <a:pt x="133377" y="228600"/>
                  </a:lnTo>
                  <a:lnTo>
                    <a:pt x="131271" y="261620"/>
                  </a:lnTo>
                  <a:lnTo>
                    <a:pt x="138242" y="294640"/>
                  </a:lnTo>
                  <a:lnTo>
                    <a:pt x="110422" y="295910"/>
                  </a:lnTo>
                  <a:lnTo>
                    <a:pt x="153559" y="295910"/>
                  </a:lnTo>
                  <a:lnTo>
                    <a:pt x="145661" y="265430"/>
                  </a:lnTo>
                  <a:lnTo>
                    <a:pt x="146482" y="234950"/>
                  </a:lnTo>
                  <a:lnTo>
                    <a:pt x="156026" y="204470"/>
                  </a:lnTo>
                  <a:lnTo>
                    <a:pt x="173967" y="177800"/>
                  </a:lnTo>
                  <a:lnTo>
                    <a:pt x="189868" y="177800"/>
                  </a:lnTo>
                  <a:lnTo>
                    <a:pt x="189070" y="176530"/>
                  </a:lnTo>
                  <a:lnTo>
                    <a:pt x="183574" y="170180"/>
                  </a:lnTo>
                  <a:lnTo>
                    <a:pt x="177408" y="163830"/>
                  </a:lnTo>
                  <a:lnTo>
                    <a:pt x="172760" y="160020"/>
                  </a:lnTo>
                  <a:lnTo>
                    <a:pt x="164568" y="156210"/>
                  </a:lnTo>
                  <a:close/>
                </a:path>
                <a:path w="381000" h="377189">
                  <a:moveTo>
                    <a:pt x="189868" y="177800"/>
                  </a:moveTo>
                  <a:lnTo>
                    <a:pt x="173967" y="177800"/>
                  </a:lnTo>
                  <a:lnTo>
                    <a:pt x="175402" y="179070"/>
                  </a:lnTo>
                  <a:lnTo>
                    <a:pt x="177192" y="181610"/>
                  </a:lnTo>
                  <a:lnTo>
                    <a:pt x="178653" y="182880"/>
                  </a:lnTo>
                  <a:lnTo>
                    <a:pt x="179999" y="185420"/>
                  </a:lnTo>
                  <a:lnTo>
                    <a:pt x="181218" y="186690"/>
                  </a:lnTo>
                  <a:lnTo>
                    <a:pt x="182450" y="189230"/>
                  </a:lnTo>
                  <a:lnTo>
                    <a:pt x="184025" y="191770"/>
                  </a:lnTo>
                  <a:lnTo>
                    <a:pt x="185447" y="194310"/>
                  </a:lnTo>
                  <a:lnTo>
                    <a:pt x="186692" y="196850"/>
                  </a:lnTo>
                  <a:lnTo>
                    <a:pt x="188064" y="199390"/>
                  </a:lnTo>
                  <a:lnTo>
                    <a:pt x="188610" y="200660"/>
                  </a:lnTo>
                  <a:lnTo>
                    <a:pt x="189156" y="203200"/>
                  </a:lnTo>
                  <a:lnTo>
                    <a:pt x="186146" y="207010"/>
                  </a:lnTo>
                  <a:lnTo>
                    <a:pt x="185257" y="208280"/>
                  </a:lnTo>
                  <a:lnTo>
                    <a:pt x="184444" y="209550"/>
                  </a:lnTo>
                  <a:lnTo>
                    <a:pt x="183695" y="210820"/>
                  </a:lnTo>
                  <a:lnTo>
                    <a:pt x="182260" y="213360"/>
                  </a:lnTo>
                  <a:lnTo>
                    <a:pt x="181434" y="214630"/>
                  </a:lnTo>
                  <a:lnTo>
                    <a:pt x="179936" y="218440"/>
                  </a:lnTo>
                  <a:lnTo>
                    <a:pt x="178894" y="219710"/>
                  </a:lnTo>
                  <a:lnTo>
                    <a:pt x="177891" y="222250"/>
                  </a:lnTo>
                  <a:lnTo>
                    <a:pt x="172266" y="251460"/>
                  </a:lnTo>
                  <a:lnTo>
                    <a:pt x="172710" y="261620"/>
                  </a:lnTo>
                  <a:lnTo>
                    <a:pt x="174868" y="274320"/>
                  </a:lnTo>
                  <a:lnTo>
                    <a:pt x="179644" y="289560"/>
                  </a:lnTo>
                  <a:lnTo>
                    <a:pt x="180342" y="288290"/>
                  </a:lnTo>
                  <a:lnTo>
                    <a:pt x="194909" y="288290"/>
                  </a:lnTo>
                  <a:lnTo>
                    <a:pt x="193487" y="285750"/>
                  </a:lnTo>
                  <a:lnTo>
                    <a:pt x="192229" y="283210"/>
                  </a:lnTo>
                  <a:lnTo>
                    <a:pt x="190858" y="280670"/>
                  </a:lnTo>
                  <a:lnTo>
                    <a:pt x="189765" y="276860"/>
                  </a:lnTo>
                  <a:lnTo>
                    <a:pt x="192572" y="273050"/>
                  </a:lnTo>
                  <a:lnTo>
                    <a:pt x="194553" y="270510"/>
                  </a:lnTo>
                  <a:lnTo>
                    <a:pt x="196814" y="265430"/>
                  </a:lnTo>
                  <a:lnTo>
                    <a:pt x="197360" y="265430"/>
                  </a:lnTo>
                  <a:lnTo>
                    <a:pt x="197893" y="264160"/>
                  </a:lnTo>
                  <a:lnTo>
                    <a:pt x="200281" y="257810"/>
                  </a:lnTo>
                  <a:lnTo>
                    <a:pt x="185740" y="257810"/>
                  </a:lnTo>
                  <a:lnTo>
                    <a:pt x="185740" y="248920"/>
                  </a:lnTo>
                  <a:lnTo>
                    <a:pt x="186070" y="247650"/>
                  </a:lnTo>
                  <a:lnTo>
                    <a:pt x="186070" y="242570"/>
                  </a:lnTo>
                  <a:lnTo>
                    <a:pt x="186489" y="241300"/>
                  </a:lnTo>
                  <a:lnTo>
                    <a:pt x="186844" y="240030"/>
                  </a:lnTo>
                  <a:lnTo>
                    <a:pt x="187010" y="238760"/>
                  </a:lnTo>
                  <a:lnTo>
                    <a:pt x="186844" y="238760"/>
                  </a:lnTo>
                  <a:lnTo>
                    <a:pt x="188127" y="233680"/>
                  </a:lnTo>
                  <a:lnTo>
                    <a:pt x="189753" y="228600"/>
                  </a:lnTo>
                  <a:lnTo>
                    <a:pt x="190959" y="226060"/>
                  </a:lnTo>
                  <a:lnTo>
                    <a:pt x="192356" y="223520"/>
                  </a:lnTo>
                  <a:lnTo>
                    <a:pt x="192356" y="222250"/>
                  </a:lnTo>
                  <a:lnTo>
                    <a:pt x="205950" y="222250"/>
                  </a:lnTo>
                  <a:lnTo>
                    <a:pt x="205945" y="219710"/>
                  </a:lnTo>
                  <a:lnTo>
                    <a:pt x="205031" y="213360"/>
                  </a:lnTo>
                  <a:lnTo>
                    <a:pt x="203316" y="205740"/>
                  </a:lnTo>
                  <a:lnTo>
                    <a:pt x="198916" y="191770"/>
                  </a:lnTo>
                  <a:lnTo>
                    <a:pt x="197893" y="191770"/>
                  </a:lnTo>
                  <a:lnTo>
                    <a:pt x="193857" y="184150"/>
                  </a:lnTo>
                  <a:lnTo>
                    <a:pt x="189868" y="177800"/>
                  </a:lnTo>
                  <a:close/>
                </a:path>
                <a:path w="381000" h="377189">
                  <a:moveTo>
                    <a:pt x="205950" y="222250"/>
                  </a:moveTo>
                  <a:lnTo>
                    <a:pt x="192356" y="222250"/>
                  </a:lnTo>
                  <a:lnTo>
                    <a:pt x="192229" y="231140"/>
                  </a:lnTo>
                  <a:lnTo>
                    <a:pt x="191950" y="233680"/>
                  </a:lnTo>
                  <a:lnTo>
                    <a:pt x="191950" y="236220"/>
                  </a:lnTo>
                  <a:lnTo>
                    <a:pt x="191734" y="237490"/>
                  </a:lnTo>
                  <a:lnTo>
                    <a:pt x="191404" y="240030"/>
                  </a:lnTo>
                  <a:lnTo>
                    <a:pt x="190997" y="241300"/>
                  </a:lnTo>
                  <a:lnTo>
                    <a:pt x="190997" y="242570"/>
                  </a:lnTo>
                  <a:lnTo>
                    <a:pt x="190515" y="243840"/>
                  </a:lnTo>
                  <a:lnTo>
                    <a:pt x="189956" y="246380"/>
                  </a:lnTo>
                  <a:lnTo>
                    <a:pt x="189270" y="247650"/>
                  </a:lnTo>
                  <a:lnTo>
                    <a:pt x="187645" y="252730"/>
                  </a:lnTo>
                  <a:lnTo>
                    <a:pt x="186768" y="254000"/>
                  </a:lnTo>
                  <a:lnTo>
                    <a:pt x="185740" y="256540"/>
                  </a:lnTo>
                  <a:lnTo>
                    <a:pt x="185740" y="257810"/>
                  </a:lnTo>
                  <a:lnTo>
                    <a:pt x="200713" y="257810"/>
                  </a:lnTo>
                  <a:lnTo>
                    <a:pt x="202288" y="252730"/>
                  </a:lnTo>
                  <a:lnTo>
                    <a:pt x="203380" y="248920"/>
                  </a:lnTo>
                  <a:lnTo>
                    <a:pt x="203647" y="248920"/>
                  </a:lnTo>
                  <a:lnTo>
                    <a:pt x="204193" y="246380"/>
                  </a:lnTo>
                  <a:lnTo>
                    <a:pt x="204523" y="245110"/>
                  </a:lnTo>
                  <a:lnTo>
                    <a:pt x="204815" y="243840"/>
                  </a:lnTo>
                  <a:lnTo>
                    <a:pt x="205069" y="242570"/>
                  </a:lnTo>
                  <a:lnTo>
                    <a:pt x="205221" y="241300"/>
                  </a:lnTo>
                  <a:lnTo>
                    <a:pt x="206174" y="234950"/>
                  </a:lnTo>
                  <a:lnTo>
                    <a:pt x="205971" y="234950"/>
                  </a:lnTo>
                  <a:lnTo>
                    <a:pt x="205950" y="222250"/>
                  </a:lnTo>
                  <a:close/>
                </a:path>
                <a:path w="381000" h="377189">
                  <a:moveTo>
                    <a:pt x="186222" y="245110"/>
                  </a:moveTo>
                  <a:lnTo>
                    <a:pt x="186070" y="246380"/>
                  </a:lnTo>
                  <a:lnTo>
                    <a:pt x="186222" y="245110"/>
                  </a:lnTo>
                  <a:close/>
                </a:path>
                <a:path w="381000" h="377189">
                  <a:moveTo>
                    <a:pt x="187175" y="237490"/>
                  </a:moveTo>
                  <a:lnTo>
                    <a:pt x="186844" y="238760"/>
                  </a:lnTo>
                  <a:lnTo>
                    <a:pt x="187010" y="238760"/>
                  </a:lnTo>
                  <a:lnTo>
                    <a:pt x="187175" y="237490"/>
                  </a:lnTo>
                  <a:close/>
                </a:path>
                <a:path w="381000" h="377189">
                  <a:moveTo>
                    <a:pt x="198516" y="190500"/>
                  </a:moveTo>
                  <a:lnTo>
                    <a:pt x="197893" y="191770"/>
                  </a:lnTo>
                  <a:lnTo>
                    <a:pt x="198916" y="191770"/>
                  </a:lnTo>
                  <a:lnTo>
                    <a:pt x="198516" y="190500"/>
                  </a:lnTo>
                  <a:close/>
                </a:path>
                <a:path w="381000" h="377189">
                  <a:moveTo>
                    <a:pt x="263772" y="170180"/>
                  </a:moveTo>
                  <a:lnTo>
                    <a:pt x="235562" y="171450"/>
                  </a:lnTo>
                  <a:lnTo>
                    <a:pt x="269098" y="171450"/>
                  </a:lnTo>
                  <a:lnTo>
                    <a:pt x="263772" y="170180"/>
                  </a:lnTo>
                  <a:close/>
                </a:path>
                <a:path w="381000" h="377189">
                  <a:moveTo>
                    <a:pt x="247119" y="86360"/>
                  </a:moveTo>
                  <a:lnTo>
                    <a:pt x="233441" y="130810"/>
                  </a:lnTo>
                  <a:lnTo>
                    <a:pt x="225516" y="132080"/>
                  </a:lnTo>
                  <a:lnTo>
                    <a:pt x="217769" y="134620"/>
                  </a:lnTo>
                  <a:lnTo>
                    <a:pt x="210263" y="137160"/>
                  </a:lnTo>
                  <a:lnTo>
                    <a:pt x="245481" y="137160"/>
                  </a:lnTo>
                  <a:lnTo>
                    <a:pt x="256136" y="104140"/>
                  </a:lnTo>
                  <a:lnTo>
                    <a:pt x="300692" y="104140"/>
                  </a:lnTo>
                  <a:lnTo>
                    <a:pt x="282044" y="97790"/>
                  </a:lnTo>
                  <a:lnTo>
                    <a:pt x="283182" y="93980"/>
                  </a:lnTo>
                  <a:lnTo>
                    <a:pt x="268505" y="93980"/>
                  </a:lnTo>
                  <a:lnTo>
                    <a:pt x="247119" y="86360"/>
                  </a:lnTo>
                  <a:close/>
                </a:path>
                <a:path w="381000" h="377189">
                  <a:moveTo>
                    <a:pt x="341072" y="77470"/>
                  </a:moveTo>
                  <a:lnTo>
                    <a:pt x="325579" y="77470"/>
                  </a:lnTo>
                  <a:lnTo>
                    <a:pt x="331307" y="83820"/>
                  </a:lnTo>
                  <a:lnTo>
                    <a:pt x="333212" y="92710"/>
                  </a:lnTo>
                  <a:lnTo>
                    <a:pt x="330570" y="100330"/>
                  </a:lnTo>
                  <a:lnTo>
                    <a:pt x="326798" y="113030"/>
                  </a:lnTo>
                  <a:lnTo>
                    <a:pt x="340768" y="113030"/>
                  </a:lnTo>
                  <a:lnTo>
                    <a:pt x="343283" y="105410"/>
                  </a:lnTo>
                  <a:lnTo>
                    <a:pt x="345120" y="92710"/>
                  </a:lnTo>
                  <a:lnTo>
                    <a:pt x="343135" y="81280"/>
                  </a:lnTo>
                  <a:lnTo>
                    <a:pt x="341072" y="77470"/>
                  </a:lnTo>
                  <a:close/>
                </a:path>
                <a:path w="381000" h="377189">
                  <a:moveTo>
                    <a:pt x="279984" y="27940"/>
                  </a:moveTo>
                  <a:lnTo>
                    <a:pt x="234673" y="27940"/>
                  </a:lnTo>
                  <a:lnTo>
                    <a:pt x="306783" y="50800"/>
                  </a:lnTo>
                  <a:lnTo>
                    <a:pt x="309730" y="52070"/>
                  </a:lnTo>
                  <a:lnTo>
                    <a:pt x="312181" y="53340"/>
                  </a:lnTo>
                  <a:lnTo>
                    <a:pt x="313616" y="57150"/>
                  </a:lnTo>
                  <a:lnTo>
                    <a:pt x="300297" y="57150"/>
                  </a:lnTo>
                  <a:lnTo>
                    <a:pt x="288254" y="62230"/>
                  </a:lnTo>
                  <a:lnTo>
                    <a:pt x="278554" y="69850"/>
                  </a:lnTo>
                  <a:lnTo>
                    <a:pt x="272265" y="82550"/>
                  </a:lnTo>
                  <a:lnTo>
                    <a:pt x="268505" y="93980"/>
                  </a:lnTo>
                  <a:lnTo>
                    <a:pt x="283182" y="93980"/>
                  </a:lnTo>
                  <a:lnTo>
                    <a:pt x="285460" y="86360"/>
                  </a:lnTo>
                  <a:lnTo>
                    <a:pt x="289720" y="78740"/>
                  </a:lnTo>
                  <a:lnTo>
                    <a:pt x="296311" y="73660"/>
                  </a:lnTo>
                  <a:lnTo>
                    <a:pt x="304432" y="69850"/>
                  </a:lnTo>
                  <a:lnTo>
                    <a:pt x="336182" y="69850"/>
                  </a:lnTo>
                  <a:lnTo>
                    <a:pt x="328919" y="63500"/>
                  </a:lnTo>
                  <a:lnTo>
                    <a:pt x="327739" y="54610"/>
                  </a:lnTo>
                  <a:lnTo>
                    <a:pt x="324119" y="46990"/>
                  </a:lnTo>
                  <a:lnTo>
                    <a:pt x="318422" y="41910"/>
                  </a:lnTo>
                  <a:lnTo>
                    <a:pt x="311012" y="38100"/>
                  </a:lnTo>
                  <a:lnTo>
                    <a:pt x="279984" y="27940"/>
                  </a:lnTo>
                  <a:close/>
                </a:path>
                <a:path w="381000" h="377189">
                  <a:moveTo>
                    <a:pt x="336182" y="69850"/>
                  </a:moveTo>
                  <a:lnTo>
                    <a:pt x="304432" y="69850"/>
                  </a:lnTo>
                  <a:lnTo>
                    <a:pt x="313286" y="71120"/>
                  </a:lnTo>
                  <a:lnTo>
                    <a:pt x="313286" y="72390"/>
                  </a:lnTo>
                  <a:lnTo>
                    <a:pt x="311558" y="77470"/>
                  </a:lnTo>
                  <a:lnTo>
                    <a:pt x="306313" y="81280"/>
                  </a:lnTo>
                  <a:lnTo>
                    <a:pt x="300536" y="81280"/>
                  </a:lnTo>
                  <a:lnTo>
                    <a:pt x="299532" y="93980"/>
                  </a:lnTo>
                  <a:lnTo>
                    <a:pt x="301729" y="93980"/>
                  </a:lnTo>
                  <a:lnTo>
                    <a:pt x="309334" y="92710"/>
                  </a:lnTo>
                  <a:lnTo>
                    <a:pt x="316121" y="88900"/>
                  </a:lnTo>
                  <a:lnTo>
                    <a:pt x="321674" y="83820"/>
                  </a:lnTo>
                  <a:lnTo>
                    <a:pt x="323236" y="81280"/>
                  </a:lnTo>
                  <a:lnTo>
                    <a:pt x="306313" y="81280"/>
                  </a:lnTo>
                  <a:lnTo>
                    <a:pt x="300636" y="80010"/>
                  </a:lnTo>
                  <a:lnTo>
                    <a:pt x="324017" y="80010"/>
                  </a:lnTo>
                  <a:lnTo>
                    <a:pt x="325579" y="77470"/>
                  </a:lnTo>
                  <a:lnTo>
                    <a:pt x="341072" y="77470"/>
                  </a:lnTo>
                  <a:lnTo>
                    <a:pt x="337634" y="71120"/>
                  </a:lnTo>
                  <a:lnTo>
                    <a:pt x="336182" y="69850"/>
                  </a:lnTo>
                  <a:close/>
                </a:path>
                <a:path w="381000" h="377189">
                  <a:moveTo>
                    <a:pt x="233441" y="12700"/>
                  </a:moveTo>
                  <a:lnTo>
                    <a:pt x="208841" y="12700"/>
                  </a:lnTo>
                  <a:lnTo>
                    <a:pt x="210657" y="13970"/>
                  </a:lnTo>
                  <a:lnTo>
                    <a:pt x="214099" y="13970"/>
                  </a:lnTo>
                  <a:lnTo>
                    <a:pt x="207787" y="17780"/>
                  </a:lnTo>
                  <a:lnTo>
                    <a:pt x="202986" y="22860"/>
                  </a:lnTo>
                  <a:lnTo>
                    <a:pt x="200840" y="30480"/>
                  </a:lnTo>
                  <a:lnTo>
                    <a:pt x="199138" y="35560"/>
                  </a:lnTo>
                  <a:lnTo>
                    <a:pt x="197932" y="45720"/>
                  </a:lnTo>
                  <a:lnTo>
                    <a:pt x="200645" y="54610"/>
                  </a:lnTo>
                  <a:lnTo>
                    <a:pt x="206741" y="63500"/>
                  </a:lnTo>
                  <a:lnTo>
                    <a:pt x="215686" y="68580"/>
                  </a:lnTo>
                  <a:lnTo>
                    <a:pt x="215889" y="68580"/>
                  </a:lnTo>
                  <a:lnTo>
                    <a:pt x="264340" y="83820"/>
                  </a:lnTo>
                  <a:lnTo>
                    <a:pt x="268505" y="69850"/>
                  </a:lnTo>
                  <a:lnTo>
                    <a:pt x="213680" y="53340"/>
                  </a:lnTo>
                  <a:lnTo>
                    <a:pt x="210124" y="45720"/>
                  </a:lnTo>
                  <a:lnTo>
                    <a:pt x="213832" y="34290"/>
                  </a:lnTo>
                  <a:lnTo>
                    <a:pt x="214962" y="30480"/>
                  </a:lnTo>
                  <a:lnTo>
                    <a:pt x="217591" y="27940"/>
                  </a:lnTo>
                  <a:lnTo>
                    <a:pt x="220995" y="26670"/>
                  </a:lnTo>
                  <a:lnTo>
                    <a:pt x="276105" y="26670"/>
                  </a:lnTo>
                  <a:lnTo>
                    <a:pt x="233441" y="12700"/>
                  </a:lnTo>
                  <a:close/>
                </a:path>
                <a:path w="381000" h="377189">
                  <a:moveTo>
                    <a:pt x="123451" y="21590"/>
                  </a:moveTo>
                  <a:lnTo>
                    <a:pt x="88238" y="46990"/>
                  </a:lnTo>
                  <a:lnTo>
                    <a:pt x="86629" y="58420"/>
                  </a:lnTo>
                  <a:lnTo>
                    <a:pt x="86629" y="71120"/>
                  </a:lnTo>
                  <a:lnTo>
                    <a:pt x="100294" y="71120"/>
                  </a:lnTo>
                  <a:lnTo>
                    <a:pt x="100294" y="58420"/>
                  </a:lnTo>
                  <a:lnTo>
                    <a:pt x="102068" y="49530"/>
                  </a:lnTo>
                  <a:lnTo>
                    <a:pt x="107025" y="41910"/>
                  </a:lnTo>
                  <a:lnTo>
                    <a:pt x="114421" y="36830"/>
                  </a:lnTo>
                  <a:lnTo>
                    <a:pt x="123510" y="34290"/>
                  </a:lnTo>
                  <a:lnTo>
                    <a:pt x="151359" y="34290"/>
                  </a:lnTo>
                  <a:lnTo>
                    <a:pt x="149483" y="31750"/>
                  </a:lnTo>
                  <a:lnTo>
                    <a:pt x="137467" y="24130"/>
                  </a:lnTo>
                  <a:lnTo>
                    <a:pt x="123451" y="21590"/>
                  </a:lnTo>
                  <a:close/>
                </a:path>
                <a:path w="381000" h="377189">
                  <a:moveTo>
                    <a:pt x="161000" y="57150"/>
                  </a:moveTo>
                  <a:lnTo>
                    <a:pt x="147462" y="57150"/>
                  </a:lnTo>
                  <a:lnTo>
                    <a:pt x="147462" y="71120"/>
                  </a:lnTo>
                  <a:lnTo>
                    <a:pt x="161000" y="71120"/>
                  </a:lnTo>
                  <a:lnTo>
                    <a:pt x="161000" y="57150"/>
                  </a:lnTo>
                  <a:close/>
                </a:path>
                <a:path w="381000" h="377189">
                  <a:moveTo>
                    <a:pt x="119979" y="40640"/>
                  </a:moveTo>
                  <a:lnTo>
                    <a:pt x="111368" y="50800"/>
                  </a:lnTo>
                  <a:lnTo>
                    <a:pt x="115991" y="54610"/>
                  </a:lnTo>
                  <a:lnTo>
                    <a:pt x="121719" y="57150"/>
                  </a:lnTo>
                  <a:lnTo>
                    <a:pt x="190388" y="57150"/>
                  </a:lnTo>
                  <a:lnTo>
                    <a:pt x="190388" y="43180"/>
                  </a:lnTo>
                  <a:lnTo>
                    <a:pt x="124843" y="43180"/>
                  </a:lnTo>
                  <a:lnTo>
                    <a:pt x="122138" y="41910"/>
                  </a:lnTo>
                  <a:lnTo>
                    <a:pt x="119979" y="40640"/>
                  </a:lnTo>
                  <a:close/>
                </a:path>
                <a:path w="381000" h="377189">
                  <a:moveTo>
                    <a:pt x="276105" y="26670"/>
                  </a:moveTo>
                  <a:lnTo>
                    <a:pt x="220995" y="26670"/>
                  </a:lnTo>
                  <a:lnTo>
                    <a:pt x="220995" y="34290"/>
                  </a:lnTo>
                  <a:lnTo>
                    <a:pt x="219915" y="36830"/>
                  </a:lnTo>
                  <a:lnTo>
                    <a:pt x="217934" y="39370"/>
                  </a:lnTo>
                  <a:lnTo>
                    <a:pt x="228183" y="48260"/>
                  </a:lnTo>
                  <a:lnTo>
                    <a:pt x="232374" y="43180"/>
                  </a:lnTo>
                  <a:lnTo>
                    <a:pt x="234673" y="36830"/>
                  </a:lnTo>
                  <a:lnTo>
                    <a:pt x="234673" y="27940"/>
                  </a:lnTo>
                  <a:lnTo>
                    <a:pt x="279984" y="27940"/>
                  </a:lnTo>
                  <a:lnTo>
                    <a:pt x="276105" y="26670"/>
                  </a:lnTo>
                  <a:close/>
                </a:path>
                <a:path w="381000" h="377189">
                  <a:moveTo>
                    <a:pt x="151359" y="34290"/>
                  </a:moveTo>
                  <a:lnTo>
                    <a:pt x="130710" y="34290"/>
                  </a:lnTo>
                  <a:lnTo>
                    <a:pt x="137518" y="38100"/>
                  </a:lnTo>
                  <a:lnTo>
                    <a:pt x="142001" y="43180"/>
                  </a:lnTo>
                  <a:lnTo>
                    <a:pt x="157927" y="43180"/>
                  </a:lnTo>
                  <a:lnTo>
                    <a:pt x="151359" y="34290"/>
                  </a:lnTo>
                  <a:close/>
                </a:path>
                <a:path w="381000" h="377189">
                  <a:moveTo>
                    <a:pt x="215592" y="0"/>
                  </a:moveTo>
                  <a:lnTo>
                    <a:pt x="127637" y="0"/>
                  </a:lnTo>
                  <a:lnTo>
                    <a:pt x="120481" y="1270"/>
                  </a:lnTo>
                  <a:lnTo>
                    <a:pt x="113997" y="3810"/>
                  </a:lnTo>
                  <a:lnTo>
                    <a:pt x="108542" y="7620"/>
                  </a:lnTo>
                  <a:lnTo>
                    <a:pt x="104472" y="13970"/>
                  </a:lnTo>
                  <a:lnTo>
                    <a:pt x="116702" y="20320"/>
                  </a:lnTo>
                  <a:lnTo>
                    <a:pt x="118747" y="16510"/>
                  </a:lnTo>
                  <a:lnTo>
                    <a:pt x="122989" y="12700"/>
                  </a:lnTo>
                  <a:lnTo>
                    <a:pt x="231117" y="12700"/>
                  </a:lnTo>
                  <a:lnTo>
                    <a:pt x="227031" y="7620"/>
                  </a:lnTo>
                  <a:lnTo>
                    <a:pt x="221755" y="3810"/>
                  </a:lnTo>
                  <a:lnTo>
                    <a:pt x="215592" y="0"/>
                  </a:lnTo>
                  <a:close/>
                </a:path>
              </a:pathLst>
            </a:custGeom>
            <a:solidFill>
              <a:srgbClr val="173B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6425" name="Группа 99"/>
          <p:cNvGrpSpPr>
            <a:grpSpLocks/>
          </p:cNvGrpSpPr>
          <p:nvPr/>
        </p:nvGrpSpPr>
        <p:grpSpPr bwMode="auto">
          <a:xfrm>
            <a:off x="3438525" y="2952750"/>
            <a:ext cx="385763" cy="268288"/>
            <a:chOff x="3438589" y="2952557"/>
            <a:chExt cx="385328" cy="268605"/>
          </a:xfrm>
        </p:grpSpPr>
        <p:sp>
          <p:nvSpPr>
            <p:cNvPr id="16470" name="object 45"/>
            <p:cNvSpPr>
              <a:spLocks noChangeArrowheads="1"/>
            </p:cNvSpPr>
            <p:nvPr/>
          </p:nvSpPr>
          <p:spPr bwMode="auto">
            <a:xfrm>
              <a:off x="3604287" y="3024830"/>
              <a:ext cx="29845" cy="26670"/>
            </a:xfrm>
            <a:custGeom>
              <a:avLst/>
              <a:gdLst>
                <a:gd name="T0" fmla="*/ 0 w 29845"/>
                <a:gd name="T1" fmla="*/ 0 h 26669"/>
                <a:gd name="T2" fmla="*/ 29845 w 29845"/>
                <a:gd name="T3" fmla="*/ 26669 h 26669"/>
              </a:gdLst>
              <a:ahLst/>
              <a:cxnLst/>
              <a:rect l="T0" t="T1" r="T2" b="T3"/>
              <a:pathLst>
                <a:path w="29845" h="26669">
                  <a:moveTo>
                    <a:pt x="23875" y="0"/>
                  </a:moveTo>
                  <a:lnTo>
                    <a:pt x="18427" y="1092"/>
                  </a:lnTo>
                  <a:lnTo>
                    <a:pt x="7619" y="3505"/>
                  </a:lnTo>
                  <a:lnTo>
                    <a:pt x="0" y="17068"/>
                  </a:lnTo>
                  <a:lnTo>
                    <a:pt x="965" y="21412"/>
                  </a:lnTo>
                  <a:lnTo>
                    <a:pt x="4038" y="23698"/>
                  </a:lnTo>
                  <a:lnTo>
                    <a:pt x="4305" y="23939"/>
                  </a:lnTo>
                  <a:lnTo>
                    <a:pt x="8699" y="26441"/>
                  </a:lnTo>
                  <a:lnTo>
                    <a:pt x="13512" y="25107"/>
                  </a:lnTo>
                  <a:lnTo>
                    <a:pt x="17805" y="17437"/>
                  </a:lnTo>
                  <a:lnTo>
                    <a:pt x="22694" y="16281"/>
                  </a:lnTo>
                  <a:lnTo>
                    <a:pt x="26962" y="15430"/>
                  </a:lnTo>
                  <a:lnTo>
                    <a:pt x="29705" y="11290"/>
                  </a:lnTo>
                  <a:lnTo>
                    <a:pt x="28028" y="2781"/>
                  </a:lnTo>
                  <a:lnTo>
                    <a:pt x="23875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71" name="object 46"/>
            <p:cNvSpPr>
              <a:spLocks noChangeArrowheads="1"/>
            </p:cNvSpPr>
            <p:nvPr/>
          </p:nvSpPr>
          <p:spPr bwMode="auto">
            <a:xfrm>
              <a:off x="3509948" y="3082683"/>
              <a:ext cx="74409" cy="76957"/>
            </a:xfrm>
            <a:prstGeom prst="rect">
              <a:avLst/>
            </a:prstGeom>
            <a:blipFill dpi="0"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72" name="object 47"/>
            <p:cNvSpPr>
              <a:spLocks noChangeArrowheads="1"/>
            </p:cNvSpPr>
            <p:nvPr/>
          </p:nvSpPr>
          <p:spPr bwMode="auto">
            <a:xfrm>
              <a:off x="3438589" y="2952557"/>
              <a:ext cx="271780" cy="268605"/>
            </a:xfrm>
            <a:custGeom>
              <a:avLst/>
              <a:gdLst>
                <a:gd name="T0" fmla="*/ 0 w 271779"/>
                <a:gd name="T1" fmla="*/ 0 h 268604"/>
                <a:gd name="T2" fmla="*/ 271779 w 271779"/>
                <a:gd name="T3" fmla="*/ 268604 h 268604"/>
              </a:gdLst>
              <a:ahLst/>
              <a:cxnLst/>
              <a:rect l="T0" t="T1" r="T2" b="T3"/>
              <a:pathLst>
                <a:path w="271779" h="268604">
                  <a:moveTo>
                    <a:pt x="107724" y="0"/>
                  </a:moveTo>
                  <a:lnTo>
                    <a:pt x="58957" y="13946"/>
                  </a:lnTo>
                  <a:lnTo>
                    <a:pt x="21631" y="45389"/>
                  </a:lnTo>
                  <a:lnTo>
                    <a:pt x="3947" y="80603"/>
                  </a:lnTo>
                  <a:lnTo>
                    <a:pt x="0" y="119045"/>
                  </a:lnTo>
                  <a:lnTo>
                    <a:pt x="9191" y="158172"/>
                  </a:lnTo>
                  <a:lnTo>
                    <a:pt x="30926" y="195441"/>
                  </a:lnTo>
                  <a:lnTo>
                    <a:pt x="64607" y="228307"/>
                  </a:lnTo>
                  <a:lnTo>
                    <a:pt x="109158" y="254168"/>
                  </a:lnTo>
                  <a:lnTo>
                    <a:pt x="155377" y="267460"/>
                  </a:lnTo>
                  <a:lnTo>
                    <a:pt x="199623" y="268129"/>
                  </a:lnTo>
                  <a:lnTo>
                    <a:pt x="238258" y="256117"/>
                  </a:lnTo>
                  <a:lnTo>
                    <a:pt x="241601" y="253301"/>
                  </a:lnTo>
                  <a:lnTo>
                    <a:pt x="175634" y="253301"/>
                  </a:lnTo>
                  <a:lnTo>
                    <a:pt x="124214" y="243034"/>
                  </a:lnTo>
                  <a:lnTo>
                    <a:pt x="74094" y="215773"/>
                  </a:lnTo>
                  <a:lnTo>
                    <a:pt x="38082" y="178617"/>
                  </a:lnTo>
                  <a:lnTo>
                    <a:pt x="18700" y="136496"/>
                  </a:lnTo>
                  <a:lnTo>
                    <a:pt x="17030" y="93789"/>
                  </a:lnTo>
                  <a:lnTo>
                    <a:pt x="34153" y="54876"/>
                  </a:lnTo>
                  <a:lnTo>
                    <a:pt x="48733" y="39588"/>
                  </a:lnTo>
                  <a:lnTo>
                    <a:pt x="66495" y="27727"/>
                  </a:lnTo>
                  <a:lnTo>
                    <a:pt x="86793" y="19633"/>
                  </a:lnTo>
                  <a:lnTo>
                    <a:pt x="108981" y="15646"/>
                  </a:lnTo>
                  <a:lnTo>
                    <a:pt x="179156" y="15646"/>
                  </a:lnTo>
                  <a:lnTo>
                    <a:pt x="162478" y="7432"/>
                  </a:lnTo>
                  <a:lnTo>
                    <a:pt x="135685" y="773"/>
                  </a:lnTo>
                  <a:lnTo>
                    <a:pt x="107724" y="0"/>
                  </a:lnTo>
                  <a:close/>
                </a:path>
                <a:path w="271779" h="268604">
                  <a:moveTo>
                    <a:pt x="257387" y="123774"/>
                  </a:moveTo>
                  <a:lnTo>
                    <a:pt x="240655" y="123774"/>
                  </a:lnTo>
                  <a:lnTo>
                    <a:pt x="241734" y="126961"/>
                  </a:lnTo>
                  <a:lnTo>
                    <a:pt x="242636" y="129895"/>
                  </a:lnTo>
                  <a:lnTo>
                    <a:pt x="243157" y="131965"/>
                  </a:lnTo>
                  <a:lnTo>
                    <a:pt x="242471" y="132346"/>
                  </a:lnTo>
                  <a:lnTo>
                    <a:pt x="241772" y="132765"/>
                  </a:lnTo>
                  <a:lnTo>
                    <a:pt x="219052" y="167373"/>
                  </a:lnTo>
                  <a:lnTo>
                    <a:pt x="225078" y="181631"/>
                  </a:lnTo>
                  <a:lnTo>
                    <a:pt x="233779" y="189691"/>
                  </a:lnTo>
                  <a:lnTo>
                    <a:pt x="243093" y="193464"/>
                  </a:lnTo>
                  <a:lnTo>
                    <a:pt x="250954" y="194856"/>
                  </a:lnTo>
                  <a:lnTo>
                    <a:pt x="251208" y="194881"/>
                  </a:lnTo>
                  <a:lnTo>
                    <a:pt x="250523" y="197815"/>
                  </a:lnTo>
                  <a:lnTo>
                    <a:pt x="249926" y="201993"/>
                  </a:lnTo>
                  <a:lnTo>
                    <a:pt x="251069" y="207365"/>
                  </a:lnTo>
                  <a:lnTo>
                    <a:pt x="251666" y="210007"/>
                  </a:lnTo>
                  <a:lnTo>
                    <a:pt x="256530" y="219278"/>
                  </a:lnTo>
                  <a:lnTo>
                    <a:pt x="256479" y="220065"/>
                  </a:lnTo>
                  <a:lnTo>
                    <a:pt x="255095" y="221907"/>
                  </a:lnTo>
                  <a:lnTo>
                    <a:pt x="221534" y="246337"/>
                  </a:lnTo>
                  <a:lnTo>
                    <a:pt x="175634" y="253301"/>
                  </a:lnTo>
                  <a:lnTo>
                    <a:pt x="241601" y="253301"/>
                  </a:lnTo>
                  <a:lnTo>
                    <a:pt x="267642" y="231368"/>
                  </a:lnTo>
                  <a:lnTo>
                    <a:pt x="271271" y="224008"/>
                  </a:lnTo>
                  <a:lnTo>
                    <a:pt x="271606" y="217301"/>
                  </a:lnTo>
                  <a:lnTo>
                    <a:pt x="270019" y="211564"/>
                  </a:lnTo>
                  <a:lnTo>
                    <a:pt x="267884" y="207111"/>
                  </a:lnTo>
                  <a:lnTo>
                    <a:pt x="266563" y="204584"/>
                  </a:lnTo>
                  <a:lnTo>
                    <a:pt x="265801" y="201053"/>
                  </a:lnTo>
                  <a:lnTo>
                    <a:pt x="267452" y="194856"/>
                  </a:lnTo>
                  <a:lnTo>
                    <a:pt x="269077" y="188887"/>
                  </a:lnTo>
                  <a:lnTo>
                    <a:pt x="261915" y="180454"/>
                  </a:lnTo>
                  <a:lnTo>
                    <a:pt x="237340" y="177203"/>
                  </a:lnTo>
                  <a:lnTo>
                    <a:pt x="232857" y="157137"/>
                  </a:lnTo>
                  <a:lnTo>
                    <a:pt x="238039" y="152831"/>
                  </a:lnTo>
                  <a:lnTo>
                    <a:pt x="258549" y="141401"/>
                  </a:lnTo>
                  <a:lnTo>
                    <a:pt x="259768" y="131927"/>
                  </a:lnTo>
                  <a:lnTo>
                    <a:pt x="257520" y="124142"/>
                  </a:lnTo>
                  <a:lnTo>
                    <a:pt x="257387" y="123774"/>
                  </a:lnTo>
                  <a:close/>
                </a:path>
                <a:path w="271779" h="268604">
                  <a:moveTo>
                    <a:pt x="233835" y="107670"/>
                  </a:moveTo>
                  <a:lnTo>
                    <a:pt x="230673" y="108318"/>
                  </a:lnTo>
                  <a:lnTo>
                    <a:pt x="225453" y="113665"/>
                  </a:lnTo>
                  <a:lnTo>
                    <a:pt x="225478" y="118630"/>
                  </a:lnTo>
                  <a:lnTo>
                    <a:pt x="228869" y="121958"/>
                  </a:lnTo>
                  <a:lnTo>
                    <a:pt x="229174" y="122224"/>
                  </a:lnTo>
                  <a:lnTo>
                    <a:pt x="229504" y="122453"/>
                  </a:lnTo>
                  <a:lnTo>
                    <a:pt x="232222" y="124510"/>
                  </a:lnTo>
                  <a:lnTo>
                    <a:pt x="235968" y="124942"/>
                  </a:lnTo>
                  <a:lnTo>
                    <a:pt x="240655" y="123774"/>
                  </a:lnTo>
                  <a:lnTo>
                    <a:pt x="257387" y="123774"/>
                  </a:lnTo>
                  <a:lnTo>
                    <a:pt x="254866" y="116801"/>
                  </a:lnTo>
                  <a:lnTo>
                    <a:pt x="256606" y="115468"/>
                  </a:lnTo>
                  <a:lnTo>
                    <a:pt x="258486" y="113741"/>
                  </a:lnTo>
                  <a:lnTo>
                    <a:pt x="260238" y="111594"/>
                  </a:lnTo>
                  <a:lnTo>
                    <a:pt x="262160" y="108610"/>
                  </a:lnTo>
                  <a:lnTo>
                    <a:pt x="236565" y="108610"/>
                  </a:lnTo>
                  <a:lnTo>
                    <a:pt x="233835" y="107670"/>
                  </a:lnTo>
                  <a:close/>
                </a:path>
                <a:path w="271779" h="268604">
                  <a:moveTo>
                    <a:pt x="179156" y="15646"/>
                  </a:moveTo>
                  <a:lnTo>
                    <a:pt x="108981" y="15646"/>
                  </a:lnTo>
                  <a:lnTo>
                    <a:pt x="133524" y="16338"/>
                  </a:lnTo>
                  <a:lnTo>
                    <a:pt x="157081" y="22205"/>
                  </a:lnTo>
                  <a:lnTo>
                    <a:pt x="198999" y="48653"/>
                  </a:lnTo>
                  <a:lnTo>
                    <a:pt x="201666" y="69888"/>
                  </a:lnTo>
                  <a:lnTo>
                    <a:pt x="207012" y="75526"/>
                  </a:lnTo>
                  <a:lnTo>
                    <a:pt x="245709" y="96164"/>
                  </a:lnTo>
                  <a:lnTo>
                    <a:pt x="249202" y="100190"/>
                  </a:lnTo>
                  <a:lnTo>
                    <a:pt x="248948" y="100558"/>
                  </a:lnTo>
                  <a:lnTo>
                    <a:pt x="248110" y="101625"/>
                  </a:lnTo>
                  <a:lnTo>
                    <a:pt x="245405" y="104889"/>
                  </a:lnTo>
                  <a:lnTo>
                    <a:pt x="241823" y="106565"/>
                  </a:lnTo>
                  <a:lnTo>
                    <a:pt x="238978" y="108000"/>
                  </a:lnTo>
                  <a:lnTo>
                    <a:pt x="237340" y="108445"/>
                  </a:lnTo>
                  <a:lnTo>
                    <a:pt x="236565" y="108610"/>
                  </a:lnTo>
                  <a:lnTo>
                    <a:pt x="262160" y="108610"/>
                  </a:lnTo>
                  <a:lnTo>
                    <a:pt x="264067" y="105650"/>
                  </a:lnTo>
                  <a:lnTo>
                    <a:pt x="265342" y="100072"/>
                  </a:lnTo>
                  <a:lnTo>
                    <a:pt x="264062" y="94585"/>
                  </a:lnTo>
                  <a:lnTo>
                    <a:pt x="260225" y="88912"/>
                  </a:lnTo>
                  <a:lnTo>
                    <a:pt x="255069" y="82969"/>
                  </a:lnTo>
                  <a:lnTo>
                    <a:pt x="224081" y="70662"/>
                  </a:lnTo>
                  <a:lnTo>
                    <a:pt x="217503" y="63754"/>
                  </a:lnTo>
                  <a:lnTo>
                    <a:pt x="217376" y="62445"/>
                  </a:lnTo>
                  <a:lnTo>
                    <a:pt x="217312" y="45212"/>
                  </a:lnTo>
                  <a:lnTo>
                    <a:pt x="210238" y="37680"/>
                  </a:lnTo>
                  <a:lnTo>
                    <a:pt x="187478" y="19745"/>
                  </a:lnTo>
                  <a:lnTo>
                    <a:pt x="179156" y="15646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73" name="object 48"/>
            <p:cNvSpPr>
              <a:spLocks noChangeArrowheads="1"/>
            </p:cNvSpPr>
            <p:nvPr/>
          </p:nvSpPr>
          <p:spPr bwMode="auto">
            <a:xfrm>
              <a:off x="3498443" y="2981086"/>
              <a:ext cx="83820" cy="30480"/>
            </a:xfrm>
            <a:custGeom>
              <a:avLst/>
              <a:gdLst>
                <a:gd name="T0" fmla="*/ 0 w 83820"/>
                <a:gd name="T1" fmla="*/ 0 h 30480"/>
                <a:gd name="T2" fmla="*/ 83820 w 83820"/>
                <a:gd name="T3" fmla="*/ 30480 h 30480"/>
              </a:gdLst>
              <a:ahLst/>
              <a:cxnLst/>
              <a:rect l="T0" t="T1" r="T2" b="T3"/>
              <a:pathLst>
                <a:path w="83820" h="30480">
                  <a:moveTo>
                    <a:pt x="57672" y="0"/>
                  </a:moveTo>
                  <a:lnTo>
                    <a:pt x="4583" y="15372"/>
                  </a:lnTo>
                  <a:lnTo>
                    <a:pt x="0" y="22547"/>
                  </a:lnTo>
                  <a:lnTo>
                    <a:pt x="2870" y="26980"/>
                  </a:lnTo>
                  <a:lnTo>
                    <a:pt x="3492" y="27653"/>
                  </a:lnTo>
                  <a:lnTo>
                    <a:pt x="6769" y="30129"/>
                  </a:lnTo>
                  <a:lnTo>
                    <a:pt x="10375" y="30345"/>
                  </a:lnTo>
                  <a:lnTo>
                    <a:pt x="13233" y="28491"/>
                  </a:lnTo>
                  <a:lnTo>
                    <a:pt x="26987" y="21406"/>
                  </a:lnTo>
                  <a:lnTo>
                    <a:pt x="41968" y="17115"/>
                  </a:lnTo>
                  <a:lnTo>
                    <a:pt x="57647" y="15714"/>
                  </a:lnTo>
                  <a:lnTo>
                    <a:pt x="81379" y="15714"/>
                  </a:lnTo>
                  <a:lnTo>
                    <a:pt x="81889" y="15372"/>
                  </a:lnTo>
                  <a:lnTo>
                    <a:pt x="82715" y="11117"/>
                  </a:lnTo>
                  <a:lnTo>
                    <a:pt x="83573" y="6842"/>
                  </a:lnTo>
                  <a:lnTo>
                    <a:pt x="80784" y="2723"/>
                  </a:lnTo>
                  <a:lnTo>
                    <a:pt x="76542" y="1872"/>
                  </a:lnTo>
                  <a:lnTo>
                    <a:pt x="57672" y="0"/>
                  </a:lnTo>
                  <a:close/>
                </a:path>
                <a:path w="83820" h="30480">
                  <a:moveTo>
                    <a:pt x="81379" y="15714"/>
                  </a:moveTo>
                  <a:lnTo>
                    <a:pt x="57647" y="15714"/>
                  </a:lnTo>
                  <a:lnTo>
                    <a:pt x="73494" y="17302"/>
                  </a:lnTo>
                  <a:lnTo>
                    <a:pt x="77749" y="18153"/>
                  </a:lnTo>
                  <a:lnTo>
                    <a:pt x="81379" y="15714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74" name="object 49"/>
            <p:cNvSpPr>
              <a:spLocks noChangeArrowheads="1"/>
            </p:cNvSpPr>
            <p:nvPr/>
          </p:nvSpPr>
          <p:spPr bwMode="auto">
            <a:xfrm>
              <a:off x="3725552" y="3009304"/>
              <a:ext cx="40640" cy="60325"/>
            </a:xfrm>
            <a:custGeom>
              <a:avLst/>
              <a:gdLst>
                <a:gd name="T0" fmla="*/ 0 w 40639"/>
                <a:gd name="T1" fmla="*/ 0 h 60325"/>
                <a:gd name="T2" fmla="*/ 40639 w 40639"/>
                <a:gd name="T3" fmla="*/ 60325 h 60325"/>
              </a:gdLst>
              <a:ahLst/>
              <a:cxnLst/>
              <a:rect l="T0" t="T1" r="T2" b="T3"/>
              <a:pathLst>
                <a:path w="40639" h="60325">
                  <a:moveTo>
                    <a:pt x="29146" y="0"/>
                  </a:moveTo>
                  <a:lnTo>
                    <a:pt x="0" y="54597"/>
                  </a:lnTo>
                  <a:lnTo>
                    <a:pt x="10896" y="60312"/>
                  </a:lnTo>
                  <a:lnTo>
                    <a:pt x="40017" y="5702"/>
                  </a:lnTo>
                  <a:lnTo>
                    <a:pt x="29146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75" name="object 50"/>
            <p:cNvSpPr>
              <a:spLocks noChangeArrowheads="1"/>
            </p:cNvSpPr>
            <p:nvPr/>
          </p:nvSpPr>
          <p:spPr bwMode="auto">
            <a:xfrm>
              <a:off x="3748794" y="3134550"/>
              <a:ext cx="70485" cy="45085"/>
            </a:xfrm>
            <a:custGeom>
              <a:avLst/>
              <a:gdLst>
                <a:gd name="T0" fmla="*/ 0 w 70485"/>
                <a:gd name="T1" fmla="*/ 0 h 45085"/>
                <a:gd name="T2" fmla="*/ 70485 w 70485"/>
                <a:gd name="T3" fmla="*/ 45085 h 45085"/>
              </a:gdLst>
              <a:ahLst/>
              <a:cxnLst/>
              <a:rect l="T0" t="T1" r="T2" b="T3"/>
              <a:pathLst>
                <a:path w="70485" h="45085">
                  <a:moveTo>
                    <a:pt x="5715" y="0"/>
                  </a:moveTo>
                  <a:lnTo>
                    <a:pt x="0" y="10896"/>
                  </a:lnTo>
                  <a:lnTo>
                    <a:pt x="64719" y="44881"/>
                  </a:lnTo>
                  <a:lnTo>
                    <a:pt x="70434" y="33997"/>
                  </a:lnTo>
                  <a:lnTo>
                    <a:pt x="5715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76" name="object 51"/>
            <p:cNvSpPr>
              <a:spLocks noChangeArrowheads="1"/>
            </p:cNvSpPr>
            <p:nvPr/>
          </p:nvSpPr>
          <p:spPr bwMode="auto">
            <a:xfrm>
              <a:off x="3753432" y="3073053"/>
              <a:ext cx="70485" cy="33020"/>
            </a:xfrm>
            <a:custGeom>
              <a:avLst/>
              <a:gdLst>
                <a:gd name="T0" fmla="*/ 0 w 70485"/>
                <a:gd name="T1" fmla="*/ 0 h 33020"/>
                <a:gd name="T2" fmla="*/ 70485 w 70485"/>
                <a:gd name="T3" fmla="*/ 33020 h 33020"/>
              </a:gdLst>
              <a:ahLst/>
              <a:cxnLst/>
              <a:rect l="T0" t="T1" r="T2" b="T3"/>
              <a:pathLst>
                <a:path w="70485" h="33020">
                  <a:moveTo>
                    <a:pt x="66484" y="0"/>
                  </a:moveTo>
                  <a:lnTo>
                    <a:pt x="0" y="21221"/>
                  </a:lnTo>
                  <a:lnTo>
                    <a:pt x="3670" y="32931"/>
                  </a:lnTo>
                  <a:lnTo>
                    <a:pt x="70142" y="11734"/>
                  </a:lnTo>
                  <a:lnTo>
                    <a:pt x="66484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6426" name="Группа 98"/>
          <p:cNvGrpSpPr>
            <a:grpSpLocks/>
          </p:cNvGrpSpPr>
          <p:nvPr/>
        </p:nvGrpSpPr>
        <p:grpSpPr bwMode="auto">
          <a:xfrm>
            <a:off x="3417888" y="1676400"/>
            <a:ext cx="357187" cy="365125"/>
            <a:chOff x="3418055" y="1676400"/>
            <a:chExt cx="356235" cy="365760"/>
          </a:xfrm>
        </p:grpSpPr>
        <p:sp>
          <p:nvSpPr>
            <p:cNvPr id="16466" name="object 52"/>
            <p:cNvSpPr>
              <a:spLocks noChangeArrowheads="1"/>
            </p:cNvSpPr>
            <p:nvPr/>
          </p:nvSpPr>
          <p:spPr bwMode="auto">
            <a:xfrm>
              <a:off x="3418055" y="1676400"/>
              <a:ext cx="356235" cy="365760"/>
            </a:xfrm>
            <a:custGeom>
              <a:avLst/>
              <a:gdLst>
                <a:gd name="T0" fmla="*/ 0 w 356235"/>
                <a:gd name="T1" fmla="*/ 0 h 365760"/>
                <a:gd name="T2" fmla="*/ 356235 w 356235"/>
                <a:gd name="T3" fmla="*/ 365760 h 365760"/>
              </a:gdLst>
              <a:ahLst/>
              <a:cxnLst/>
              <a:rect l="T0" t="T1" r="T2" b="T3"/>
              <a:pathLst>
                <a:path w="356235" h="365760">
                  <a:moveTo>
                    <a:pt x="224951" y="179607"/>
                  </a:moveTo>
                  <a:lnTo>
                    <a:pt x="199572" y="179607"/>
                  </a:lnTo>
                  <a:lnTo>
                    <a:pt x="205752" y="181940"/>
                  </a:lnTo>
                  <a:lnTo>
                    <a:pt x="210536" y="186493"/>
                  </a:lnTo>
                  <a:lnTo>
                    <a:pt x="213117" y="192325"/>
                  </a:lnTo>
                  <a:lnTo>
                    <a:pt x="213323" y="198695"/>
                  </a:lnTo>
                  <a:lnTo>
                    <a:pt x="210985" y="204863"/>
                  </a:lnTo>
                  <a:lnTo>
                    <a:pt x="188061" y="241922"/>
                  </a:lnTo>
                  <a:lnTo>
                    <a:pt x="182004" y="253323"/>
                  </a:lnTo>
                  <a:lnTo>
                    <a:pt x="177703" y="265426"/>
                  </a:lnTo>
                  <a:lnTo>
                    <a:pt x="175236" y="277939"/>
                  </a:lnTo>
                  <a:lnTo>
                    <a:pt x="174612" y="290931"/>
                  </a:lnTo>
                  <a:lnTo>
                    <a:pt x="173196" y="307141"/>
                  </a:lnTo>
                  <a:lnTo>
                    <a:pt x="168141" y="322379"/>
                  </a:lnTo>
                  <a:lnTo>
                    <a:pt x="159724" y="336051"/>
                  </a:lnTo>
                  <a:lnTo>
                    <a:pt x="148221" y="347560"/>
                  </a:lnTo>
                  <a:lnTo>
                    <a:pt x="144183" y="350735"/>
                  </a:lnTo>
                  <a:lnTo>
                    <a:pt x="143484" y="356603"/>
                  </a:lnTo>
                  <a:lnTo>
                    <a:pt x="149834" y="364693"/>
                  </a:lnTo>
                  <a:lnTo>
                    <a:pt x="155702" y="365391"/>
                  </a:lnTo>
                  <a:lnTo>
                    <a:pt x="159753" y="362216"/>
                  </a:lnTo>
                  <a:lnTo>
                    <a:pt x="168207" y="354638"/>
                  </a:lnTo>
                  <a:lnTo>
                    <a:pt x="175587" y="346074"/>
                  </a:lnTo>
                  <a:lnTo>
                    <a:pt x="181809" y="336634"/>
                  </a:lnTo>
                  <a:lnTo>
                    <a:pt x="186791" y="326428"/>
                  </a:lnTo>
                  <a:lnTo>
                    <a:pt x="233799" y="326428"/>
                  </a:lnTo>
                  <a:lnTo>
                    <a:pt x="234492" y="325742"/>
                  </a:lnTo>
                  <a:lnTo>
                    <a:pt x="237096" y="321475"/>
                  </a:lnTo>
                  <a:lnTo>
                    <a:pt x="237464" y="320255"/>
                  </a:lnTo>
                  <a:lnTo>
                    <a:pt x="212763" y="320255"/>
                  </a:lnTo>
                  <a:lnTo>
                    <a:pt x="206362" y="319900"/>
                  </a:lnTo>
                  <a:lnTo>
                    <a:pt x="202323" y="315874"/>
                  </a:lnTo>
                  <a:lnTo>
                    <a:pt x="192443" y="305752"/>
                  </a:lnTo>
                  <a:lnTo>
                    <a:pt x="193141" y="300685"/>
                  </a:lnTo>
                  <a:lnTo>
                    <a:pt x="193268" y="298107"/>
                  </a:lnTo>
                  <a:lnTo>
                    <a:pt x="193182" y="289966"/>
                  </a:lnTo>
                  <a:lnTo>
                    <a:pt x="193211" y="284467"/>
                  </a:lnTo>
                  <a:lnTo>
                    <a:pt x="193357" y="282054"/>
                  </a:lnTo>
                  <a:lnTo>
                    <a:pt x="194017" y="277939"/>
                  </a:lnTo>
                  <a:lnTo>
                    <a:pt x="325666" y="277939"/>
                  </a:lnTo>
                  <a:lnTo>
                    <a:pt x="337434" y="275548"/>
                  </a:lnTo>
                  <a:lnTo>
                    <a:pt x="347044" y="269062"/>
                  </a:lnTo>
                  <a:lnTo>
                    <a:pt x="353528" y="259451"/>
                  </a:lnTo>
                  <a:lnTo>
                    <a:pt x="199720" y="259384"/>
                  </a:lnTo>
                  <a:lnTo>
                    <a:pt x="200939" y="256755"/>
                  </a:lnTo>
                  <a:lnTo>
                    <a:pt x="202337" y="254165"/>
                  </a:lnTo>
                  <a:lnTo>
                    <a:pt x="226631" y="214871"/>
                  </a:lnTo>
                  <a:lnTo>
                    <a:pt x="230630" y="201739"/>
                  </a:lnTo>
                  <a:lnTo>
                    <a:pt x="230581" y="200202"/>
                  </a:lnTo>
                  <a:lnTo>
                    <a:pt x="229377" y="188039"/>
                  </a:lnTo>
                  <a:lnTo>
                    <a:pt x="224951" y="179607"/>
                  </a:lnTo>
                  <a:close/>
                </a:path>
                <a:path w="356235" h="365760">
                  <a:moveTo>
                    <a:pt x="135089" y="121843"/>
                  </a:moveTo>
                  <a:lnTo>
                    <a:pt x="134531" y="121843"/>
                  </a:lnTo>
                  <a:lnTo>
                    <a:pt x="133985" y="121894"/>
                  </a:lnTo>
                  <a:lnTo>
                    <a:pt x="95719" y="134454"/>
                  </a:lnTo>
                  <a:lnTo>
                    <a:pt x="50815" y="160136"/>
                  </a:lnTo>
                  <a:lnTo>
                    <a:pt x="26670" y="204393"/>
                  </a:lnTo>
                  <a:lnTo>
                    <a:pt x="0" y="358355"/>
                  </a:lnTo>
                  <a:lnTo>
                    <a:pt x="3416" y="363156"/>
                  </a:lnTo>
                  <a:lnTo>
                    <a:pt x="13525" y="364909"/>
                  </a:lnTo>
                  <a:lnTo>
                    <a:pt x="18338" y="361518"/>
                  </a:lnTo>
                  <a:lnTo>
                    <a:pt x="45034" y="207467"/>
                  </a:lnTo>
                  <a:lnTo>
                    <a:pt x="48684" y="194938"/>
                  </a:lnTo>
                  <a:lnTo>
                    <a:pt x="74066" y="166382"/>
                  </a:lnTo>
                  <a:lnTo>
                    <a:pt x="111157" y="148205"/>
                  </a:lnTo>
                  <a:lnTo>
                    <a:pt x="135737" y="140576"/>
                  </a:lnTo>
                  <a:lnTo>
                    <a:pt x="154279" y="140576"/>
                  </a:lnTo>
                  <a:lnTo>
                    <a:pt x="154279" y="121894"/>
                  </a:lnTo>
                  <a:lnTo>
                    <a:pt x="135623" y="121894"/>
                  </a:lnTo>
                  <a:lnTo>
                    <a:pt x="135089" y="121843"/>
                  </a:lnTo>
                  <a:close/>
                </a:path>
                <a:path w="356235" h="365760">
                  <a:moveTo>
                    <a:pt x="233799" y="326428"/>
                  </a:moveTo>
                  <a:lnTo>
                    <a:pt x="186791" y="326428"/>
                  </a:lnTo>
                  <a:lnTo>
                    <a:pt x="189204" y="328879"/>
                  </a:lnTo>
                  <a:lnTo>
                    <a:pt x="198932" y="335447"/>
                  </a:lnTo>
                  <a:lnTo>
                    <a:pt x="210035" y="337696"/>
                  </a:lnTo>
                  <a:lnTo>
                    <a:pt x="221172" y="335615"/>
                  </a:lnTo>
                  <a:lnTo>
                    <a:pt x="231000" y="329196"/>
                  </a:lnTo>
                  <a:lnTo>
                    <a:pt x="233799" y="326428"/>
                  </a:lnTo>
                  <a:close/>
                </a:path>
                <a:path w="356235" h="365760">
                  <a:moveTo>
                    <a:pt x="271233" y="277939"/>
                  </a:moveTo>
                  <a:lnTo>
                    <a:pt x="204482" y="277939"/>
                  </a:lnTo>
                  <a:lnTo>
                    <a:pt x="204482" y="278333"/>
                  </a:lnTo>
                  <a:lnTo>
                    <a:pt x="204774" y="278523"/>
                  </a:lnTo>
                  <a:lnTo>
                    <a:pt x="219430" y="302310"/>
                  </a:lnTo>
                  <a:lnTo>
                    <a:pt x="222351" y="306997"/>
                  </a:lnTo>
                  <a:lnTo>
                    <a:pt x="221399" y="313105"/>
                  </a:lnTo>
                  <a:lnTo>
                    <a:pt x="217116" y="316763"/>
                  </a:lnTo>
                  <a:lnTo>
                    <a:pt x="212763" y="320255"/>
                  </a:lnTo>
                  <a:lnTo>
                    <a:pt x="237464" y="320255"/>
                  </a:lnTo>
                  <a:lnTo>
                    <a:pt x="238518" y="316763"/>
                  </a:lnTo>
                  <a:lnTo>
                    <a:pt x="250686" y="316763"/>
                  </a:lnTo>
                  <a:lnTo>
                    <a:pt x="260170" y="313105"/>
                  </a:lnTo>
                  <a:lnTo>
                    <a:pt x="268179" y="305619"/>
                  </a:lnTo>
                  <a:lnTo>
                    <a:pt x="270808" y="299808"/>
                  </a:lnTo>
                  <a:lnTo>
                    <a:pt x="243674" y="299808"/>
                  </a:lnTo>
                  <a:lnTo>
                    <a:pt x="238836" y="298107"/>
                  </a:lnTo>
                  <a:lnTo>
                    <a:pt x="236334" y="294208"/>
                  </a:lnTo>
                  <a:lnTo>
                    <a:pt x="236029" y="293687"/>
                  </a:lnTo>
                  <a:lnTo>
                    <a:pt x="235788" y="293154"/>
                  </a:lnTo>
                  <a:lnTo>
                    <a:pt x="226479" y="278053"/>
                  </a:lnTo>
                  <a:lnTo>
                    <a:pt x="271294" y="278053"/>
                  </a:lnTo>
                  <a:close/>
                </a:path>
                <a:path w="356235" h="365760">
                  <a:moveTo>
                    <a:pt x="250686" y="316763"/>
                  </a:moveTo>
                  <a:lnTo>
                    <a:pt x="238518" y="316763"/>
                  </a:lnTo>
                  <a:lnTo>
                    <a:pt x="249897" y="317066"/>
                  </a:lnTo>
                  <a:lnTo>
                    <a:pt x="250686" y="316763"/>
                  </a:lnTo>
                  <a:close/>
                </a:path>
                <a:path w="356235" h="365760">
                  <a:moveTo>
                    <a:pt x="271294" y="278053"/>
                  </a:moveTo>
                  <a:lnTo>
                    <a:pt x="251764" y="278053"/>
                  </a:lnTo>
                  <a:lnTo>
                    <a:pt x="254355" y="285559"/>
                  </a:lnTo>
                  <a:lnTo>
                    <a:pt x="256007" y="290410"/>
                  </a:lnTo>
                  <a:lnTo>
                    <a:pt x="256089" y="290931"/>
                  </a:lnTo>
                  <a:lnTo>
                    <a:pt x="253326" y="296532"/>
                  </a:lnTo>
                  <a:lnTo>
                    <a:pt x="243674" y="299808"/>
                  </a:lnTo>
                  <a:lnTo>
                    <a:pt x="270808" y="299808"/>
                  </a:lnTo>
                  <a:lnTo>
                    <a:pt x="272872" y="295249"/>
                  </a:lnTo>
                  <a:lnTo>
                    <a:pt x="274091" y="289966"/>
                  </a:lnTo>
                  <a:lnTo>
                    <a:pt x="273761" y="284467"/>
                  </a:lnTo>
                  <a:lnTo>
                    <a:pt x="271970" y="279336"/>
                  </a:lnTo>
                  <a:lnTo>
                    <a:pt x="271294" y="278053"/>
                  </a:lnTo>
                  <a:close/>
                </a:path>
                <a:path w="356235" h="365760">
                  <a:moveTo>
                    <a:pt x="122415" y="200202"/>
                  </a:moveTo>
                  <a:lnTo>
                    <a:pt x="117195" y="202933"/>
                  </a:lnTo>
                  <a:lnTo>
                    <a:pt x="114109" y="212712"/>
                  </a:lnTo>
                  <a:lnTo>
                    <a:pt x="116827" y="217931"/>
                  </a:lnTo>
                  <a:lnTo>
                    <a:pt x="122288" y="219646"/>
                  </a:lnTo>
                  <a:lnTo>
                    <a:pt x="122580" y="219697"/>
                  </a:lnTo>
                  <a:lnTo>
                    <a:pt x="127406" y="220929"/>
                  </a:lnTo>
                  <a:lnTo>
                    <a:pt x="131927" y="223100"/>
                  </a:lnTo>
                  <a:lnTo>
                    <a:pt x="135890" y="226085"/>
                  </a:lnTo>
                  <a:lnTo>
                    <a:pt x="135890" y="226771"/>
                  </a:lnTo>
                  <a:lnTo>
                    <a:pt x="109664" y="251688"/>
                  </a:lnTo>
                  <a:lnTo>
                    <a:pt x="108318" y="257416"/>
                  </a:lnTo>
                  <a:lnTo>
                    <a:pt x="111036" y="261759"/>
                  </a:lnTo>
                  <a:lnTo>
                    <a:pt x="113728" y="266128"/>
                  </a:lnTo>
                  <a:lnTo>
                    <a:pt x="119456" y="267487"/>
                  </a:lnTo>
                  <a:lnTo>
                    <a:pt x="152323" y="235496"/>
                  </a:lnTo>
                  <a:lnTo>
                    <a:pt x="171717" y="204762"/>
                  </a:lnTo>
                  <a:lnTo>
                    <a:pt x="135737" y="204762"/>
                  </a:lnTo>
                  <a:lnTo>
                    <a:pt x="132994" y="203542"/>
                  </a:lnTo>
                  <a:lnTo>
                    <a:pt x="130175" y="202552"/>
                  </a:lnTo>
                  <a:lnTo>
                    <a:pt x="127317" y="201739"/>
                  </a:lnTo>
                  <a:lnTo>
                    <a:pt x="122415" y="200202"/>
                  </a:lnTo>
                  <a:close/>
                </a:path>
                <a:path w="356235" h="365760">
                  <a:moveTo>
                    <a:pt x="353547" y="18580"/>
                  </a:moveTo>
                  <a:lnTo>
                    <a:pt x="332181" y="18580"/>
                  </a:lnTo>
                  <a:lnTo>
                    <a:pt x="337413" y="23799"/>
                  </a:lnTo>
                  <a:lnTo>
                    <a:pt x="337380" y="121843"/>
                  </a:lnTo>
                  <a:lnTo>
                    <a:pt x="337273" y="254228"/>
                  </a:lnTo>
                  <a:lnTo>
                    <a:pt x="332117" y="259384"/>
                  </a:lnTo>
                  <a:lnTo>
                    <a:pt x="353542" y="259384"/>
                  </a:lnTo>
                  <a:lnTo>
                    <a:pt x="355909" y="247726"/>
                  </a:lnTo>
                  <a:lnTo>
                    <a:pt x="355917" y="30251"/>
                  </a:lnTo>
                  <a:lnTo>
                    <a:pt x="353547" y="18580"/>
                  </a:lnTo>
                  <a:close/>
                </a:path>
                <a:path w="356235" h="365760">
                  <a:moveTo>
                    <a:pt x="154279" y="140576"/>
                  </a:moveTo>
                  <a:lnTo>
                    <a:pt x="135737" y="140576"/>
                  </a:lnTo>
                  <a:lnTo>
                    <a:pt x="135737" y="204762"/>
                  </a:lnTo>
                  <a:lnTo>
                    <a:pt x="171717" y="204762"/>
                  </a:lnTo>
                  <a:lnTo>
                    <a:pt x="176173" y="197700"/>
                  </a:lnTo>
                  <a:lnTo>
                    <a:pt x="154279" y="197700"/>
                  </a:lnTo>
                  <a:lnTo>
                    <a:pt x="154279" y="140576"/>
                  </a:lnTo>
                  <a:close/>
                </a:path>
                <a:path w="356235" h="365760">
                  <a:moveTo>
                    <a:pt x="200201" y="163214"/>
                  </a:moveTo>
                  <a:lnTo>
                    <a:pt x="187842" y="163798"/>
                  </a:lnTo>
                  <a:lnTo>
                    <a:pt x="176441" y="168610"/>
                  </a:lnTo>
                  <a:lnTo>
                    <a:pt x="167182" y="177380"/>
                  </a:lnTo>
                  <a:lnTo>
                    <a:pt x="154279" y="197700"/>
                  </a:lnTo>
                  <a:lnTo>
                    <a:pt x="176173" y="197700"/>
                  </a:lnTo>
                  <a:lnTo>
                    <a:pt x="182816" y="187172"/>
                  </a:lnTo>
                  <a:lnTo>
                    <a:pt x="187368" y="182390"/>
                  </a:lnTo>
                  <a:lnTo>
                    <a:pt x="193198" y="179812"/>
                  </a:lnTo>
                  <a:lnTo>
                    <a:pt x="199572" y="179607"/>
                  </a:lnTo>
                  <a:lnTo>
                    <a:pt x="224951" y="179607"/>
                  </a:lnTo>
                  <a:lnTo>
                    <a:pt x="223098" y="176077"/>
                  </a:lnTo>
                  <a:lnTo>
                    <a:pt x="212331" y="167131"/>
                  </a:lnTo>
                  <a:lnTo>
                    <a:pt x="200201" y="163214"/>
                  </a:lnTo>
                  <a:close/>
                </a:path>
                <a:path w="356235" h="365760">
                  <a:moveTo>
                    <a:pt x="325666" y="0"/>
                  </a:moveTo>
                  <a:lnTo>
                    <a:pt x="165874" y="0"/>
                  </a:lnTo>
                  <a:lnTo>
                    <a:pt x="154111" y="2390"/>
                  </a:lnTo>
                  <a:lnTo>
                    <a:pt x="144500" y="8877"/>
                  </a:lnTo>
                  <a:lnTo>
                    <a:pt x="138014" y="18488"/>
                  </a:lnTo>
                  <a:lnTo>
                    <a:pt x="135623" y="30251"/>
                  </a:lnTo>
                  <a:lnTo>
                    <a:pt x="135623" y="121894"/>
                  </a:lnTo>
                  <a:lnTo>
                    <a:pt x="154279" y="121894"/>
                  </a:lnTo>
                  <a:lnTo>
                    <a:pt x="154279" y="23799"/>
                  </a:lnTo>
                  <a:lnTo>
                    <a:pt x="159512" y="18580"/>
                  </a:lnTo>
                  <a:lnTo>
                    <a:pt x="353547" y="18580"/>
                  </a:lnTo>
                  <a:lnTo>
                    <a:pt x="347044" y="8877"/>
                  </a:lnTo>
                  <a:lnTo>
                    <a:pt x="337434" y="2390"/>
                  </a:lnTo>
                  <a:lnTo>
                    <a:pt x="325666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67" name="object 53"/>
            <p:cNvSpPr>
              <a:spLocks noChangeArrowheads="1"/>
            </p:cNvSpPr>
            <p:nvPr/>
          </p:nvSpPr>
          <p:spPr bwMode="auto">
            <a:xfrm>
              <a:off x="3610989" y="1712881"/>
              <a:ext cx="104051" cy="111804"/>
            </a:xfrm>
            <a:prstGeom prst="rect">
              <a:avLst/>
            </a:prstGeom>
            <a:blipFill dpi="0"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68" name="object 54"/>
            <p:cNvSpPr>
              <a:spLocks noChangeArrowheads="1"/>
            </p:cNvSpPr>
            <p:nvPr/>
          </p:nvSpPr>
          <p:spPr bwMode="auto">
            <a:xfrm>
              <a:off x="3668846" y="1849191"/>
              <a:ext cx="62865" cy="19050"/>
            </a:xfrm>
            <a:custGeom>
              <a:avLst/>
              <a:gdLst>
                <a:gd name="T0" fmla="*/ 0 w 62864"/>
                <a:gd name="T1" fmla="*/ 0 h 19050"/>
                <a:gd name="T2" fmla="*/ 62864 w 62864"/>
                <a:gd name="T3" fmla="*/ 19050 h 19050"/>
              </a:gdLst>
              <a:ahLst/>
              <a:cxnLst/>
              <a:rect l="T0" t="T1" r="T2" b="T3"/>
              <a:pathLst>
                <a:path w="62864" h="19050">
                  <a:moveTo>
                    <a:pt x="58635" y="0"/>
                  </a:moveTo>
                  <a:lnTo>
                    <a:pt x="4152" y="0"/>
                  </a:lnTo>
                  <a:lnTo>
                    <a:pt x="0" y="4165"/>
                  </a:lnTo>
                  <a:lnTo>
                    <a:pt x="0" y="14439"/>
                  </a:lnTo>
                  <a:lnTo>
                    <a:pt x="4152" y="18592"/>
                  </a:lnTo>
                  <a:lnTo>
                    <a:pt x="58635" y="18592"/>
                  </a:lnTo>
                  <a:lnTo>
                    <a:pt x="62788" y="14439"/>
                  </a:lnTo>
                  <a:lnTo>
                    <a:pt x="62788" y="4165"/>
                  </a:lnTo>
                  <a:lnTo>
                    <a:pt x="58635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69" name="object 55"/>
            <p:cNvSpPr>
              <a:spLocks noChangeArrowheads="1"/>
            </p:cNvSpPr>
            <p:nvPr/>
          </p:nvSpPr>
          <p:spPr bwMode="auto">
            <a:xfrm>
              <a:off x="3668846" y="1887104"/>
              <a:ext cx="62865" cy="19050"/>
            </a:xfrm>
            <a:custGeom>
              <a:avLst/>
              <a:gdLst>
                <a:gd name="T0" fmla="*/ 0 w 62864"/>
                <a:gd name="T1" fmla="*/ 0 h 19050"/>
                <a:gd name="T2" fmla="*/ 62864 w 62864"/>
                <a:gd name="T3" fmla="*/ 19050 h 19050"/>
              </a:gdLst>
              <a:ahLst/>
              <a:cxnLst/>
              <a:rect l="T0" t="T1" r="T2" b="T3"/>
              <a:pathLst>
                <a:path w="62864" h="19050">
                  <a:moveTo>
                    <a:pt x="58635" y="0"/>
                  </a:moveTo>
                  <a:lnTo>
                    <a:pt x="4152" y="0"/>
                  </a:lnTo>
                  <a:lnTo>
                    <a:pt x="0" y="4165"/>
                  </a:lnTo>
                  <a:lnTo>
                    <a:pt x="0" y="14427"/>
                  </a:lnTo>
                  <a:lnTo>
                    <a:pt x="4152" y="18580"/>
                  </a:lnTo>
                  <a:lnTo>
                    <a:pt x="58635" y="18580"/>
                  </a:lnTo>
                  <a:lnTo>
                    <a:pt x="62788" y="14427"/>
                  </a:lnTo>
                  <a:lnTo>
                    <a:pt x="62788" y="4165"/>
                  </a:lnTo>
                  <a:lnTo>
                    <a:pt x="58635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</p:grpSp>
      <p:sp>
        <p:nvSpPr>
          <p:cNvPr id="16427" name="object 56"/>
          <p:cNvSpPr>
            <a:spLocks noChangeArrowheads="1"/>
          </p:cNvSpPr>
          <p:nvPr/>
        </p:nvSpPr>
        <p:spPr bwMode="auto">
          <a:xfrm>
            <a:off x="2670175" y="4895850"/>
            <a:ext cx="4130675" cy="622300"/>
          </a:xfrm>
          <a:custGeom>
            <a:avLst/>
            <a:gdLst>
              <a:gd name="T0" fmla="*/ 0 w 4130040"/>
              <a:gd name="T1" fmla="*/ 0 h 622300"/>
              <a:gd name="T2" fmla="*/ 4130040 w 4130040"/>
              <a:gd name="T3" fmla="*/ 622300 h 622300"/>
            </a:gdLst>
            <a:ahLst/>
            <a:cxnLst/>
            <a:rect l="T0" t="T1" r="T2" b="T3"/>
            <a:pathLst>
              <a:path w="4130040" h="622300">
                <a:moveTo>
                  <a:pt x="4129608" y="0"/>
                </a:moveTo>
                <a:lnTo>
                  <a:pt x="254000" y="0"/>
                </a:lnTo>
                <a:lnTo>
                  <a:pt x="0" y="317500"/>
                </a:lnTo>
                <a:lnTo>
                  <a:pt x="254000" y="622300"/>
                </a:lnTo>
                <a:lnTo>
                  <a:pt x="4129608" y="622300"/>
                </a:lnTo>
                <a:lnTo>
                  <a:pt x="4129608" y="0"/>
                </a:lnTo>
                <a:close/>
              </a:path>
            </a:pathLst>
          </a:custGeom>
          <a:solidFill>
            <a:srgbClr val="152A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030663" y="4384675"/>
            <a:ext cx="819150" cy="395288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 fontAlgn="auto">
              <a:spcBef>
                <a:spcPts val="120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rgbClr val="152A65"/>
                </a:solidFill>
                <a:latin typeface="Avenir Next Cyr Medium"/>
                <a:cs typeface="Avenir Next Cyr Medium"/>
              </a:rPr>
              <a:t>3</a:t>
            </a:r>
            <a:endParaRPr sz="2400" dirty="0">
              <a:solidFill>
                <a:srgbClr val="152A65"/>
              </a:solidFill>
              <a:latin typeface="Avenir Next Cyr Medium"/>
              <a:cs typeface="Avenir Next Cyr Medium"/>
            </a:endParaRPr>
          </a:p>
        </p:txBody>
      </p:sp>
      <p:sp>
        <p:nvSpPr>
          <p:cNvPr id="16429" name="object 58"/>
          <p:cNvSpPr txBox="1">
            <a:spLocks noChangeArrowheads="1"/>
          </p:cNvSpPr>
          <p:nvPr/>
        </p:nvSpPr>
        <p:spPr bwMode="auto">
          <a:xfrm>
            <a:off x="5062538" y="4440238"/>
            <a:ext cx="957262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3000"/>
              </a:lnSpc>
              <a:spcBef>
                <a:spcPts val="100"/>
              </a:spcBef>
            </a:pP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ВСТАНОВЛЕНО  ПОРУШНИКІВ</a:t>
            </a:r>
            <a:endParaRPr lang="ru-RU" sz="900" dirty="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030663" y="4852988"/>
            <a:ext cx="835025" cy="512762"/>
          </a:xfrm>
          <a:prstGeom prst="rect">
            <a:avLst/>
          </a:prstGeom>
        </p:spPr>
        <p:txBody>
          <a:bodyPr lIns="0" tIns="142875" rIns="0" bIns="0">
            <a:spAutoFit/>
          </a:bodyPr>
          <a:lstStyle/>
          <a:p>
            <a:pPr marL="12700" fontAlgn="auto">
              <a:spcBef>
                <a:spcPts val="1125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rgbClr val="FFDD00"/>
                </a:solidFill>
                <a:latin typeface="Avenir Next Cyr Medium"/>
                <a:cs typeface="Avenir Next Cyr Medium"/>
              </a:rPr>
              <a:t>3</a:t>
            </a:r>
            <a:endParaRPr sz="2400" dirty="0">
              <a:solidFill>
                <a:srgbClr val="FFDD00"/>
              </a:solidFill>
              <a:latin typeface="Avenir Next Cyr Medium"/>
              <a:cs typeface="Avenir Next Cyr Medium"/>
            </a:endParaRPr>
          </a:p>
        </p:txBody>
      </p:sp>
      <p:sp>
        <p:nvSpPr>
          <p:cNvPr id="16431" name="object 60"/>
          <p:cNvSpPr txBox="1">
            <a:spLocks noChangeArrowheads="1"/>
          </p:cNvSpPr>
          <p:nvPr/>
        </p:nvSpPr>
        <p:spPr bwMode="auto">
          <a:xfrm>
            <a:off x="5062538" y="5111750"/>
            <a:ext cx="8001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"/>
              </a:spcBef>
            </a:pPr>
            <a:r>
              <a:rPr lang="ru-RU" sz="900" b="1">
                <a:solidFill>
                  <a:srgbClr val="FFDD00"/>
                </a:solidFill>
                <a:latin typeface="Avenir Next Cyr" charset="-52"/>
              </a:rPr>
              <a:t>ЗАТРИМАНО</a:t>
            </a:r>
            <a:endParaRPr lang="ru-RU" sz="900">
              <a:solidFill>
                <a:srgbClr val="FFDD00"/>
              </a:solidFill>
              <a:latin typeface="Avenir Next Cyr" charset="-52"/>
            </a:endParaRPr>
          </a:p>
        </p:txBody>
      </p:sp>
      <p:grpSp>
        <p:nvGrpSpPr>
          <p:cNvPr id="16432" name="Группа 103"/>
          <p:cNvGrpSpPr>
            <a:grpSpLocks/>
          </p:cNvGrpSpPr>
          <p:nvPr/>
        </p:nvGrpSpPr>
        <p:grpSpPr bwMode="auto">
          <a:xfrm>
            <a:off x="3405188" y="5016500"/>
            <a:ext cx="381000" cy="376238"/>
            <a:chOff x="3405135" y="5015708"/>
            <a:chExt cx="381000" cy="377190"/>
          </a:xfrm>
        </p:grpSpPr>
        <p:sp>
          <p:nvSpPr>
            <p:cNvPr id="16463" name="object 61"/>
            <p:cNvSpPr>
              <a:spLocks noChangeArrowheads="1"/>
            </p:cNvSpPr>
            <p:nvPr/>
          </p:nvSpPr>
          <p:spPr bwMode="auto">
            <a:xfrm>
              <a:off x="3512273" y="5110429"/>
              <a:ext cx="27940" cy="27940"/>
            </a:xfrm>
            <a:custGeom>
              <a:avLst/>
              <a:gdLst>
                <a:gd name="T0" fmla="*/ 0 w 27939"/>
                <a:gd name="T1" fmla="*/ 0 h 27939"/>
                <a:gd name="T2" fmla="*/ 27939 w 27939"/>
                <a:gd name="T3" fmla="*/ 27939 h 27939"/>
              </a:gdLst>
              <a:ahLst/>
              <a:cxnLst/>
              <a:rect l="T0" t="T1" r="T2" b="T3"/>
              <a:pathLst>
                <a:path w="27939" h="27939">
                  <a:moveTo>
                    <a:pt x="0" y="0"/>
                  </a:moveTo>
                  <a:lnTo>
                    <a:pt x="27343" y="0"/>
                  </a:lnTo>
                  <a:lnTo>
                    <a:pt x="27343" y="27343"/>
                  </a:lnTo>
                  <a:lnTo>
                    <a:pt x="0" y="273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64" name="object 62"/>
            <p:cNvSpPr>
              <a:spLocks noChangeArrowheads="1"/>
            </p:cNvSpPr>
            <p:nvPr/>
          </p:nvSpPr>
          <p:spPr bwMode="auto">
            <a:xfrm>
              <a:off x="3679601" y="5141092"/>
              <a:ext cx="34925" cy="34925"/>
            </a:xfrm>
            <a:custGeom>
              <a:avLst/>
              <a:gdLst>
                <a:gd name="T0" fmla="*/ 0 w 34925"/>
                <a:gd name="T1" fmla="*/ 0 h 34925"/>
                <a:gd name="T2" fmla="*/ 34925 w 34925"/>
                <a:gd name="T3" fmla="*/ 34925 h 34925"/>
              </a:gdLst>
              <a:ahLst/>
              <a:cxnLst/>
              <a:rect l="T0" t="T1" r="T2" b="T3"/>
              <a:pathLst>
                <a:path w="34925" h="34925">
                  <a:moveTo>
                    <a:pt x="8356" y="0"/>
                  </a:moveTo>
                  <a:lnTo>
                    <a:pt x="0" y="26022"/>
                  </a:lnTo>
                  <a:lnTo>
                    <a:pt x="26047" y="34366"/>
                  </a:lnTo>
                  <a:lnTo>
                    <a:pt x="34391" y="8331"/>
                  </a:lnTo>
                  <a:lnTo>
                    <a:pt x="83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65" name="object 63"/>
            <p:cNvSpPr>
              <a:spLocks noChangeArrowheads="1"/>
            </p:cNvSpPr>
            <p:nvPr/>
          </p:nvSpPr>
          <p:spPr bwMode="auto">
            <a:xfrm>
              <a:off x="3405135" y="5015708"/>
              <a:ext cx="381000" cy="377190"/>
            </a:xfrm>
            <a:custGeom>
              <a:avLst/>
              <a:gdLst>
                <a:gd name="T0" fmla="*/ 0 w 381000"/>
                <a:gd name="T1" fmla="*/ 0 h 377189"/>
                <a:gd name="T2" fmla="*/ 381000 w 381000"/>
                <a:gd name="T3" fmla="*/ 377189 h 377189"/>
              </a:gdLst>
              <a:ahLst/>
              <a:cxnLst/>
              <a:rect l="T0" t="T1" r="T2" b="T3"/>
              <a:pathLst>
                <a:path w="381000" h="377189">
                  <a:moveTo>
                    <a:pt x="191204" y="342900"/>
                  </a:moveTo>
                  <a:lnTo>
                    <a:pt x="168645" y="342900"/>
                  </a:lnTo>
                  <a:lnTo>
                    <a:pt x="210235" y="369570"/>
                  </a:lnTo>
                  <a:lnTo>
                    <a:pt x="257268" y="377190"/>
                  </a:lnTo>
                  <a:lnTo>
                    <a:pt x="304064" y="368300"/>
                  </a:lnTo>
                  <a:lnTo>
                    <a:pt x="311497" y="363220"/>
                  </a:lnTo>
                  <a:lnTo>
                    <a:pt x="265510" y="363220"/>
                  </a:lnTo>
                  <a:lnTo>
                    <a:pt x="221706" y="359409"/>
                  </a:lnTo>
                  <a:lnTo>
                    <a:pt x="208863" y="354330"/>
                  </a:lnTo>
                  <a:lnTo>
                    <a:pt x="196789" y="346709"/>
                  </a:lnTo>
                  <a:lnTo>
                    <a:pt x="191204" y="342900"/>
                  </a:lnTo>
                  <a:close/>
                </a:path>
                <a:path w="381000" h="377189">
                  <a:moveTo>
                    <a:pt x="300692" y="104139"/>
                  </a:moveTo>
                  <a:lnTo>
                    <a:pt x="256136" y="104139"/>
                  </a:lnTo>
                  <a:lnTo>
                    <a:pt x="342331" y="132079"/>
                  </a:lnTo>
                  <a:lnTo>
                    <a:pt x="330012" y="170179"/>
                  </a:lnTo>
                  <a:lnTo>
                    <a:pt x="333098" y="173990"/>
                  </a:lnTo>
                  <a:lnTo>
                    <a:pt x="352248" y="198119"/>
                  </a:lnTo>
                  <a:lnTo>
                    <a:pt x="363687" y="226059"/>
                  </a:lnTo>
                  <a:lnTo>
                    <a:pt x="366975" y="256540"/>
                  </a:lnTo>
                  <a:lnTo>
                    <a:pt x="361673" y="287020"/>
                  </a:lnTo>
                  <a:lnTo>
                    <a:pt x="361406" y="287020"/>
                  </a:lnTo>
                  <a:lnTo>
                    <a:pt x="339855" y="325120"/>
                  </a:lnTo>
                  <a:lnTo>
                    <a:pt x="306391" y="351790"/>
                  </a:lnTo>
                  <a:lnTo>
                    <a:pt x="265510" y="363220"/>
                  </a:lnTo>
                  <a:lnTo>
                    <a:pt x="311497" y="363220"/>
                  </a:lnTo>
                  <a:lnTo>
                    <a:pt x="344947" y="340359"/>
                  </a:lnTo>
                  <a:lnTo>
                    <a:pt x="369189" y="304800"/>
                  </a:lnTo>
                  <a:lnTo>
                    <a:pt x="380412" y="257809"/>
                  </a:lnTo>
                  <a:lnTo>
                    <a:pt x="377354" y="224790"/>
                  </a:lnTo>
                  <a:lnTo>
                    <a:pt x="365614" y="194309"/>
                  </a:lnTo>
                  <a:lnTo>
                    <a:pt x="345607" y="166369"/>
                  </a:lnTo>
                  <a:lnTo>
                    <a:pt x="359552" y="123189"/>
                  </a:lnTo>
                  <a:lnTo>
                    <a:pt x="339511" y="116839"/>
                  </a:lnTo>
                  <a:lnTo>
                    <a:pt x="340768" y="113029"/>
                  </a:lnTo>
                  <a:lnTo>
                    <a:pt x="326798" y="113029"/>
                  </a:lnTo>
                  <a:lnTo>
                    <a:pt x="300692" y="104139"/>
                  </a:lnTo>
                  <a:close/>
                </a:path>
                <a:path w="381000" h="377189">
                  <a:moveTo>
                    <a:pt x="182323" y="71119"/>
                  </a:moveTo>
                  <a:lnTo>
                    <a:pt x="64416" y="71119"/>
                  </a:lnTo>
                  <a:lnTo>
                    <a:pt x="64416" y="116839"/>
                  </a:lnTo>
                  <a:lnTo>
                    <a:pt x="26494" y="148590"/>
                  </a:lnTo>
                  <a:lnTo>
                    <a:pt x="4490" y="190500"/>
                  </a:lnTo>
                  <a:lnTo>
                    <a:pt x="0" y="238759"/>
                  </a:lnTo>
                  <a:lnTo>
                    <a:pt x="14620" y="285750"/>
                  </a:lnTo>
                  <a:lnTo>
                    <a:pt x="43099" y="321309"/>
                  </a:lnTo>
                  <a:lnTo>
                    <a:pt x="80979" y="342900"/>
                  </a:lnTo>
                  <a:lnTo>
                    <a:pt x="124185" y="350520"/>
                  </a:lnTo>
                  <a:lnTo>
                    <a:pt x="168645" y="342900"/>
                  </a:lnTo>
                  <a:lnTo>
                    <a:pt x="191204" y="342900"/>
                  </a:lnTo>
                  <a:lnTo>
                    <a:pt x="185619" y="339090"/>
                  </a:lnTo>
                  <a:lnTo>
                    <a:pt x="184172" y="337820"/>
                  </a:lnTo>
                  <a:lnTo>
                    <a:pt x="123408" y="337820"/>
                  </a:lnTo>
                  <a:lnTo>
                    <a:pt x="80179" y="328930"/>
                  </a:lnTo>
                  <a:lnTo>
                    <a:pt x="44884" y="304800"/>
                  </a:lnTo>
                  <a:lnTo>
                    <a:pt x="21095" y="269240"/>
                  </a:lnTo>
                  <a:lnTo>
                    <a:pt x="12385" y="226059"/>
                  </a:lnTo>
                  <a:lnTo>
                    <a:pt x="16730" y="195579"/>
                  </a:lnTo>
                  <a:lnTo>
                    <a:pt x="29120" y="167640"/>
                  </a:lnTo>
                  <a:lnTo>
                    <a:pt x="48611" y="144779"/>
                  </a:lnTo>
                  <a:lnTo>
                    <a:pt x="74259" y="127000"/>
                  </a:lnTo>
                  <a:lnTo>
                    <a:pt x="78082" y="124460"/>
                  </a:lnTo>
                  <a:lnTo>
                    <a:pt x="78082" y="85089"/>
                  </a:lnTo>
                  <a:lnTo>
                    <a:pt x="182323" y="85089"/>
                  </a:lnTo>
                  <a:lnTo>
                    <a:pt x="182323" y="71119"/>
                  </a:lnTo>
                  <a:close/>
                </a:path>
                <a:path w="381000" h="377189">
                  <a:moveTo>
                    <a:pt x="159736" y="308609"/>
                  </a:moveTo>
                  <a:lnTo>
                    <a:pt x="143093" y="308609"/>
                  </a:lnTo>
                  <a:lnTo>
                    <a:pt x="143766" y="309880"/>
                  </a:lnTo>
                  <a:lnTo>
                    <a:pt x="144045" y="309880"/>
                  </a:lnTo>
                  <a:lnTo>
                    <a:pt x="145468" y="313690"/>
                  </a:lnTo>
                  <a:lnTo>
                    <a:pt x="148770" y="318770"/>
                  </a:lnTo>
                  <a:lnTo>
                    <a:pt x="149862" y="321309"/>
                  </a:lnTo>
                  <a:lnTo>
                    <a:pt x="152808" y="325120"/>
                  </a:lnTo>
                  <a:lnTo>
                    <a:pt x="155336" y="328930"/>
                  </a:lnTo>
                  <a:lnTo>
                    <a:pt x="158054" y="332740"/>
                  </a:lnTo>
                  <a:lnTo>
                    <a:pt x="149567" y="335280"/>
                  </a:lnTo>
                  <a:lnTo>
                    <a:pt x="132202" y="337820"/>
                  </a:lnTo>
                  <a:lnTo>
                    <a:pt x="184172" y="337820"/>
                  </a:lnTo>
                  <a:lnTo>
                    <a:pt x="175491" y="330200"/>
                  </a:lnTo>
                  <a:lnTo>
                    <a:pt x="173027" y="327659"/>
                  </a:lnTo>
                  <a:lnTo>
                    <a:pt x="170690" y="323850"/>
                  </a:lnTo>
                  <a:lnTo>
                    <a:pt x="168645" y="321309"/>
                  </a:lnTo>
                  <a:lnTo>
                    <a:pt x="164338" y="316230"/>
                  </a:lnTo>
                  <a:lnTo>
                    <a:pt x="160433" y="309880"/>
                  </a:lnTo>
                  <a:lnTo>
                    <a:pt x="159736" y="308609"/>
                  </a:lnTo>
                  <a:close/>
                </a:path>
                <a:path w="381000" h="377189">
                  <a:moveTo>
                    <a:pt x="194909" y="288290"/>
                  </a:moveTo>
                  <a:lnTo>
                    <a:pt x="180342" y="288290"/>
                  </a:lnTo>
                  <a:lnTo>
                    <a:pt x="184388" y="295909"/>
                  </a:lnTo>
                  <a:lnTo>
                    <a:pt x="211292" y="323850"/>
                  </a:lnTo>
                  <a:lnTo>
                    <a:pt x="263175" y="336550"/>
                  </a:lnTo>
                  <a:lnTo>
                    <a:pt x="294001" y="327659"/>
                  </a:lnTo>
                  <a:lnTo>
                    <a:pt x="300735" y="322580"/>
                  </a:lnTo>
                  <a:lnTo>
                    <a:pt x="261912" y="322580"/>
                  </a:lnTo>
                  <a:lnTo>
                    <a:pt x="234215" y="320040"/>
                  </a:lnTo>
                  <a:lnTo>
                    <a:pt x="227484" y="317500"/>
                  </a:lnTo>
                  <a:lnTo>
                    <a:pt x="221109" y="314959"/>
                  </a:lnTo>
                  <a:lnTo>
                    <a:pt x="215343" y="309880"/>
                  </a:lnTo>
                  <a:lnTo>
                    <a:pt x="221777" y="300990"/>
                  </a:lnTo>
                  <a:lnTo>
                    <a:pt x="204942" y="300990"/>
                  </a:lnTo>
                  <a:lnTo>
                    <a:pt x="203507" y="299720"/>
                  </a:lnTo>
                  <a:lnTo>
                    <a:pt x="200332" y="295909"/>
                  </a:lnTo>
                  <a:lnTo>
                    <a:pt x="198973" y="294640"/>
                  </a:lnTo>
                  <a:lnTo>
                    <a:pt x="197703" y="293370"/>
                  </a:lnTo>
                  <a:lnTo>
                    <a:pt x="196471" y="290830"/>
                  </a:lnTo>
                  <a:lnTo>
                    <a:pt x="194909" y="288290"/>
                  </a:lnTo>
                  <a:close/>
                </a:path>
                <a:path w="381000" h="377189">
                  <a:moveTo>
                    <a:pt x="299942" y="182879"/>
                  </a:moveTo>
                  <a:lnTo>
                    <a:pt x="259122" y="182879"/>
                  </a:lnTo>
                  <a:lnTo>
                    <a:pt x="268281" y="184150"/>
                  </a:lnTo>
                  <a:lnTo>
                    <a:pt x="277256" y="186690"/>
                  </a:lnTo>
                  <a:lnTo>
                    <a:pt x="301508" y="200659"/>
                  </a:lnTo>
                  <a:lnTo>
                    <a:pt x="318110" y="220979"/>
                  </a:lnTo>
                  <a:lnTo>
                    <a:pt x="325614" y="246379"/>
                  </a:lnTo>
                  <a:lnTo>
                    <a:pt x="322569" y="274320"/>
                  </a:lnTo>
                  <a:lnTo>
                    <a:pt x="308932" y="298450"/>
                  </a:lnTo>
                  <a:lnTo>
                    <a:pt x="287765" y="314959"/>
                  </a:lnTo>
                  <a:lnTo>
                    <a:pt x="261912" y="322580"/>
                  </a:lnTo>
                  <a:lnTo>
                    <a:pt x="300735" y="322580"/>
                  </a:lnTo>
                  <a:lnTo>
                    <a:pt x="319254" y="308609"/>
                  </a:lnTo>
                  <a:lnTo>
                    <a:pt x="335549" y="279400"/>
                  </a:lnTo>
                  <a:lnTo>
                    <a:pt x="339072" y="262890"/>
                  </a:lnTo>
                  <a:lnTo>
                    <a:pt x="339344" y="246379"/>
                  </a:lnTo>
                  <a:lnTo>
                    <a:pt x="336404" y="229869"/>
                  </a:lnTo>
                  <a:lnTo>
                    <a:pt x="330291" y="214629"/>
                  </a:lnTo>
                  <a:lnTo>
                    <a:pt x="313296" y="191769"/>
                  </a:lnTo>
                  <a:lnTo>
                    <a:pt x="299942" y="182879"/>
                  </a:lnTo>
                  <a:close/>
                </a:path>
                <a:path w="381000" h="377189">
                  <a:moveTo>
                    <a:pt x="110684" y="144779"/>
                  </a:moveTo>
                  <a:lnTo>
                    <a:pt x="80411" y="154940"/>
                  </a:lnTo>
                  <a:lnTo>
                    <a:pt x="55666" y="177800"/>
                  </a:lnTo>
                  <a:lnTo>
                    <a:pt x="41462" y="207009"/>
                  </a:lnTo>
                  <a:lnTo>
                    <a:pt x="39923" y="238759"/>
                  </a:lnTo>
                  <a:lnTo>
                    <a:pt x="50507" y="269240"/>
                  </a:lnTo>
                  <a:lnTo>
                    <a:pt x="72671" y="294640"/>
                  </a:lnTo>
                  <a:lnTo>
                    <a:pt x="88750" y="303530"/>
                  </a:lnTo>
                  <a:lnTo>
                    <a:pt x="106292" y="309880"/>
                  </a:lnTo>
                  <a:lnTo>
                    <a:pt x="124628" y="311150"/>
                  </a:lnTo>
                  <a:lnTo>
                    <a:pt x="143093" y="308609"/>
                  </a:lnTo>
                  <a:lnTo>
                    <a:pt x="159736" y="308609"/>
                  </a:lnTo>
                  <a:lnTo>
                    <a:pt x="156946" y="303530"/>
                  </a:lnTo>
                  <a:lnTo>
                    <a:pt x="153888" y="297180"/>
                  </a:lnTo>
                  <a:lnTo>
                    <a:pt x="153559" y="295909"/>
                  </a:lnTo>
                  <a:lnTo>
                    <a:pt x="110422" y="295909"/>
                  </a:lnTo>
                  <a:lnTo>
                    <a:pt x="85410" y="285750"/>
                  </a:lnTo>
                  <a:lnTo>
                    <a:pt x="65893" y="266700"/>
                  </a:lnTo>
                  <a:lnTo>
                    <a:pt x="54561" y="241300"/>
                  </a:lnTo>
                  <a:lnTo>
                    <a:pt x="53979" y="214629"/>
                  </a:lnTo>
                  <a:lnTo>
                    <a:pt x="63766" y="189229"/>
                  </a:lnTo>
                  <a:lnTo>
                    <a:pt x="82215" y="168910"/>
                  </a:lnTo>
                  <a:lnTo>
                    <a:pt x="107622" y="158750"/>
                  </a:lnTo>
                  <a:lnTo>
                    <a:pt x="122216" y="156210"/>
                  </a:lnTo>
                  <a:lnTo>
                    <a:pt x="164568" y="156210"/>
                  </a:lnTo>
                  <a:lnTo>
                    <a:pt x="142722" y="146050"/>
                  </a:lnTo>
                  <a:lnTo>
                    <a:pt x="110684" y="144779"/>
                  </a:lnTo>
                  <a:close/>
                </a:path>
                <a:path w="381000" h="377189">
                  <a:moveTo>
                    <a:pt x="182323" y="85089"/>
                  </a:moveTo>
                  <a:lnTo>
                    <a:pt x="168645" y="85089"/>
                  </a:lnTo>
                  <a:lnTo>
                    <a:pt x="168645" y="124460"/>
                  </a:lnTo>
                  <a:lnTo>
                    <a:pt x="172468" y="127000"/>
                  </a:lnTo>
                  <a:lnTo>
                    <a:pt x="181055" y="132079"/>
                  </a:lnTo>
                  <a:lnTo>
                    <a:pt x="189165" y="137160"/>
                  </a:lnTo>
                  <a:lnTo>
                    <a:pt x="218877" y="170179"/>
                  </a:lnTo>
                  <a:lnTo>
                    <a:pt x="233551" y="214629"/>
                  </a:lnTo>
                  <a:lnTo>
                    <a:pt x="232617" y="245109"/>
                  </a:lnTo>
                  <a:lnTo>
                    <a:pt x="222970" y="275590"/>
                  </a:lnTo>
                  <a:lnTo>
                    <a:pt x="204942" y="300990"/>
                  </a:lnTo>
                  <a:lnTo>
                    <a:pt x="221777" y="300990"/>
                  </a:lnTo>
                  <a:lnTo>
                    <a:pt x="234645" y="283209"/>
                  </a:lnTo>
                  <a:lnTo>
                    <a:pt x="245568" y="251459"/>
                  </a:lnTo>
                  <a:lnTo>
                    <a:pt x="247735" y="218440"/>
                  </a:lnTo>
                  <a:lnTo>
                    <a:pt x="240769" y="185419"/>
                  </a:lnTo>
                  <a:lnTo>
                    <a:pt x="249908" y="182879"/>
                  </a:lnTo>
                  <a:lnTo>
                    <a:pt x="299942" y="182879"/>
                  </a:lnTo>
                  <a:lnTo>
                    <a:pt x="290403" y="176529"/>
                  </a:lnTo>
                  <a:lnTo>
                    <a:pt x="269098" y="171450"/>
                  </a:lnTo>
                  <a:lnTo>
                    <a:pt x="234889" y="171450"/>
                  </a:lnTo>
                  <a:lnTo>
                    <a:pt x="234609" y="170179"/>
                  </a:lnTo>
                  <a:lnTo>
                    <a:pt x="233174" y="167640"/>
                  </a:lnTo>
                  <a:lnTo>
                    <a:pt x="231599" y="165100"/>
                  </a:lnTo>
                  <a:lnTo>
                    <a:pt x="229288" y="161290"/>
                  </a:lnTo>
                  <a:lnTo>
                    <a:pt x="220588" y="148590"/>
                  </a:lnTo>
                  <a:lnTo>
                    <a:pt x="220588" y="147319"/>
                  </a:lnTo>
                  <a:lnTo>
                    <a:pt x="233123" y="144779"/>
                  </a:lnTo>
                  <a:lnTo>
                    <a:pt x="243842" y="142240"/>
                  </a:lnTo>
                  <a:lnTo>
                    <a:pt x="245481" y="137160"/>
                  </a:lnTo>
                  <a:lnTo>
                    <a:pt x="210263" y="137160"/>
                  </a:lnTo>
                  <a:lnTo>
                    <a:pt x="203838" y="130810"/>
                  </a:lnTo>
                  <a:lnTo>
                    <a:pt x="197022" y="125729"/>
                  </a:lnTo>
                  <a:lnTo>
                    <a:pt x="189841" y="120650"/>
                  </a:lnTo>
                  <a:lnTo>
                    <a:pt x="182323" y="116839"/>
                  </a:lnTo>
                  <a:lnTo>
                    <a:pt x="182323" y="85089"/>
                  </a:lnTo>
                  <a:close/>
                </a:path>
                <a:path w="381000" h="377189">
                  <a:moveTo>
                    <a:pt x="164568" y="156210"/>
                  </a:moveTo>
                  <a:lnTo>
                    <a:pt x="122216" y="156210"/>
                  </a:lnTo>
                  <a:lnTo>
                    <a:pt x="136689" y="157479"/>
                  </a:lnTo>
                  <a:lnTo>
                    <a:pt x="150567" y="162560"/>
                  </a:lnTo>
                  <a:lnTo>
                    <a:pt x="163375" y="168910"/>
                  </a:lnTo>
                  <a:lnTo>
                    <a:pt x="144199" y="196850"/>
                  </a:lnTo>
                  <a:lnTo>
                    <a:pt x="133377" y="228600"/>
                  </a:lnTo>
                  <a:lnTo>
                    <a:pt x="131271" y="261619"/>
                  </a:lnTo>
                  <a:lnTo>
                    <a:pt x="138242" y="294640"/>
                  </a:lnTo>
                  <a:lnTo>
                    <a:pt x="110422" y="295909"/>
                  </a:lnTo>
                  <a:lnTo>
                    <a:pt x="153559" y="295909"/>
                  </a:lnTo>
                  <a:lnTo>
                    <a:pt x="145661" y="265430"/>
                  </a:lnTo>
                  <a:lnTo>
                    <a:pt x="146482" y="234950"/>
                  </a:lnTo>
                  <a:lnTo>
                    <a:pt x="156026" y="204469"/>
                  </a:lnTo>
                  <a:lnTo>
                    <a:pt x="173967" y="177800"/>
                  </a:lnTo>
                  <a:lnTo>
                    <a:pt x="189868" y="177800"/>
                  </a:lnTo>
                  <a:lnTo>
                    <a:pt x="189070" y="176529"/>
                  </a:lnTo>
                  <a:lnTo>
                    <a:pt x="183574" y="170179"/>
                  </a:lnTo>
                  <a:lnTo>
                    <a:pt x="177408" y="163829"/>
                  </a:lnTo>
                  <a:lnTo>
                    <a:pt x="172760" y="160019"/>
                  </a:lnTo>
                  <a:lnTo>
                    <a:pt x="164568" y="156210"/>
                  </a:lnTo>
                  <a:close/>
                </a:path>
                <a:path w="381000" h="377189">
                  <a:moveTo>
                    <a:pt x="189868" y="177800"/>
                  </a:moveTo>
                  <a:lnTo>
                    <a:pt x="173967" y="177800"/>
                  </a:lnTo>
                  <a:lnTo>
                    <a:pt x="175402" y="179069"/>
                  </a:lnTo>
                  <a:lnTo>
                    <a:pt x="177192" y="181609"/>
                  </a:lnTo>
                  <a:lnTo>
                    <a:pt x="178653" y="182879"/>
                  </a:lnTo>
                  <a:lnTo>
                    <a:pt x="179999" y="185419"/>
                  </a:lnTo>
                  <a:lnTo>
                    <a:pt x="181218" y="186690"/>
                  </a:lnTo>
                  <a:lnTo>
                    <a:pt x="182450" y="189229"/>
                  </a:lnTo>
                  <a:lnTo>
                    <a:pt x="184025" y="191769"/>
                  </a:lnTo>
                  <a:lnTo>
                    <a:pt x="185447" y="194309"/>
                  </a:lnTo>
                  <a:lnTo>
                    <a:pt x="186692" y="196850"/>
                  </a:lnTo>
                  <a:lnTo>
                    <a:pt x="188064" y="199390"/>
                  </a:lnTo>
                  <a:lnTo>
                    <a:pt x="188610" y="200659"/>
                  </a:lnTo>
                  <a:lnTo>
                    <a:pt x="189156" y="203200"/>
                  </a:lnTo>
                  <a:lnTo>
                    <a:pt x="186146" y="207009"/>
                  </a:lnTo>
                  <a:lnTo>
                    <a:pt x="185257" y="208279"/>
                  </a:lnTo>
                  <a:lnTo>
                    <a:pt x="184444" y="209550"/>
                  </a:lnTo>
                  <a:lnTo>
                    <a:pt x="183695" y="210819"/>
                  </a:lnTo>
                  <a:lnTo>
                    <a:pt x="182260" y="213359"/>
                  </a:lnTo>
                  <a:lnTo>
                    <a:pt x="181434" y="214629"/>
                  </a:lnTo>
                  <a:lnTo>
                    <a:pt x="179936" y="218440"/>
                  </a:lnTo>
                  <a:lnTo>
                    <a:pt x="178894" y="219709"/>
                  </a:lnTo>
                  <a:lnTo>
                    <a:pt x="177891" y="222250"/>
                  </a:lnTo>
                  <a:lnTo>
                    <a:pt x="172266" y="251459"/>
                  </a:lnTo>
                  <a:lnTo>
                    <a:pt x="172710" y="261619"/>
                  </a:lnTo>
                  <a:lnTo>
                    <a:pt x="174868" y="274320"/>
                  </a:lnTo>
                  <a:lnTo>
                    <a:pt x="179644" y="289559"/>
                  </a:lnTo>
                  <a:lnTo>
                    <a:pt x="180342" y="288290"/>
                  </a:lnTo>
                  <a:lnTo>
                    <a:pt x="194909" y="288290"/>
                  </a:lnTo>
                  <a:lnTo>
                    <a:pt x="193487" y="285750"/>
                  </a:lnTo>
                  <a:lnTo>
                    <a:pt x="192229" y="283209"/>
                  </a:lnTo>
                  <a:lnTo>
                    <a:pt x="190858" y="280670"/>
                  </a:lnTo>
                  <a:lnTo>
                    <a:pt x="189765" y="276859"/>
                  </a:lnTo>
                  <a:lnTo>
                    <a:pt x="192572" y="273050"/>
                  </a:lnTo>
                  <a:lnTo>
                    <a:pt x="194553" y="270509"/>
                  </a:lnTo>
                  <a:lnTo>
                    <a:pt x="196814" y="265430"/>
                  </a:lnTo>
                  <a:lnTo>
                    <a:pt x="197360" y="265430"/>
                  </a:lnTo>
                  <a:lnTo>
                    <a:pt x="197893" y="264159"/>
                  </a:lnTo>
                  <a:lnTo>
                    <a:pt x="200281" y="257809"/>
                  </a:lnTo>
                  <a:lnTo>
                    <a:pt x="185740" y="257809"/>
                  </a:lnTo>
                  <a:lnTo>
                    <a:pt x="185740" y="248919"/>
                  </a:lnTo>
                  <a:lnTo>
                    <a:pt x="186070" y="247650"/>
                  </a:lnTo>
                  <a:lnTo>
                    <a:pt x="186070" y="242569"/>
                  </a:lnTo>
                  <a:lnTo>
                    <a:pt x="186489" y="241300"/>
                  </a:lnTo>
                  <a:lnTo>
                    <a:pt x="186844" y="240029"/>
                  </a:lnTo>
                  <a:lnTo>
                    <a:pt x="187010" y="238759"/>
                  </a:lnTo>
                  <a:lnTo>
                    <a:pt x="186844" y="238759"/>
                  </a:lnTo>
                  <a:lnTo>
                    <a:pt x="188127" y="233679"/>
                  </a:lnTo>
                  <a:lnTo>
                    <a:pt x="189753" y="228600"/>
                  </a:lnTo>
                  <a:lnTo>
                    <a:pt x="190959" y="226059"/>
                  </a:lnTo>
                  <a:lnTo>
                    <a:pt x="192356" y="223519"/>
                  </a:lnTo>
                  <a:lnTo>
                    <a:pt x="192356" y="222250"/>
                  </a:lnTo>
                  <a:lnTo>
                    <a:pt x="205950" y="222250"/>
                  </a:lnTo>
                  <a:lnTo>
                    <a:pt x="205945" y="219709"/>
                  </a:lnTo>
                  <a:lnTo>
                    <a:pt x="205031" y="213359"/>
                  </a:lnTo>
                  <a:lnTo>
                    <a:pt x="203316" y="205740"/>
                  </a:lnTo>
                  <a:lnTo>
                    <a:pt x="198916" y="191769"/>
                  </a:lnTo>
                  <a:lnTo>
                    <a:pt x="197893" y="191769"/>
                  </a:lnTo>
                  <a:lnTo>
                    <a:pt x="193857" y="184150"/>
                  </a:lnTo>
                  <a:lnTo>
                    <a:pt x="189868" y="177800"/>
                  </a:lnTo>
                  <a:close/>
                </a:path>
                <a:path w="381000" h="377189">
                  <a:moveTo>
                    <a:pt x="205950" y="222250"/>
                  </a:moveTo>
                  <a:lnTo>
                    <a:pt x="192356" y="222250"/>
                  </a:lnTo>
                  <a:lnTo>
                    <a:pt x="192229" y="231140"/>
                  </a:lnTo>
                  <a:lnTo>
                    <a:pt x="191950" y="233679"/>
                  </a:lnTo>
                  <a:lnTo>
                    <a:pt x="191950" y="236219"/>
                  </a:lnTo>
                  <a:lnTo>
                    <a:pt x="191734" y="237490"/>
                  </a:lnTo>
                  <a:lnTo>
                    <a:pt x="191404" y="240029"/>
                  </a:lnTo>
                  <a:lnTo>
                    <a:pt x="190997" y="241300"/>
                  </a:lnTo>
                  <a:lnTo>
                    <a:pt x="190997" y="242569"/>
                  </a:lnTo>
                  <a:lnTo>
                    <a:pt x="190515" y="243840"/>
                  </a:lnTo>
                  <a:lnTo>
                    <a:pt x="189956" y="246379"/>
                  </a:lnTo>
                  <a:lnTo>
                    <a:pt x="189270" y="247650"/>
                  </a:lnTo>
                  <a:lnTo>
                    <a:pt x="187645" y="252729"/>
                  </a:lnTo>
                  <a:lnTo>
                    <a:pt x="186768" y="254000"/>
                  </a:lnTo>
                  <a:lnTo>
                    <a:pt x="185740" y="256540"/>
                  </a:lnTo>
                  <a:lnTo>
                    <a:pt x="185740" y="257809"/>
                  </a:lnTo>
                  <a:lnTo>
                    <a:pt x="200713" y="257809"/>
                  </a:lnTo>
                  <a:lnTo>
                    <a:pt x="202288" y="252729"/>
                  </a:lnTo>
                  <a:lnTo>
                    <a:pt x="203380" y="248919"/>
                  </a:lnTo>
                  <a:lnTo>
                    <a:pt x="203647" y="248919"/>
                  </a:lnTo>
                  <a:lnTo>
                    <a:pt x="204193" y="246379"/>
                  </a:lnTo>
                  <a:lnTo>
                    <a:pt x="204523" y="245109"/>
                  </a:lnTo>
                  <a:lnTo>
                    <a:pt x="204815" y="243840"/>
                  </a:lnTo>
                  <a:lnTo>
                    <a:pt x="205069" y="242569"/>
                  </a:lnTo>
                  <a:lnTo>
                    <a:pt x="205221" y="241300"/>
                  </a:lnTo>
                  <a:lnTo>
                    <a:pt x="206174" y="234950"/>
                  </a:lnTo>
                  <a:lnTo>
                    <a:pt x="205971" y="234950"/>
                  </a:lnTo>
                  <a:lnTo>
                    <a:pt x="205950" y="222250"/>
                  </a:lnTo>
                  <a:close/>
                </a:path>
                <a:path w="381000" h="377189">
                  <a:moveTo>
                    <a:pt x="186222" y="245109"/>
                  </a:moveTo>
                  <a:lnTo>
                    <a:pt x="186070" y="246379"/>
                  </a:lnTo>
                  <a:lnTo>
                    <a:pt x="186222" y="245109"/>
                  </a:lnTo>
                  <a:close/>
                </a:path>
                <a:path w="381000" h="377189">
                  <a:moveTo>
                    <a:pt x="187175" y="237490"/>
                  </a:moveTo>
                  <a:lnTo>
                    <a:pt x="186844" y="238759"/>
                  </a:lnTo>
                  <a:lnTo>
                    <a:pt x="187010" y="238759"/>
                  </a:lnTo>
                  <a:lnTo>
                    <a:pt x="187175" y="237490"/>
                  </a:lnTo>
                  <a:close/>
                </a:path>
                <a:path w="381000" h="377189">
                  <a:moveTo>
                    <a:pt x="198516" y="190500"/>
                  </a:moveTo>
                  <a:lnTo>
                    <a:pt x="197893" y="191769"/>
                  </a:lnTo>
                  <a:lnTo>
                    <a:pt x="198916" y="191769"/>
                  </a:lnTo>
                  <a:lnTo>
                    <a:pt x="198516" y="190500"/>
                  </a:lnTo>
                  <a:close/>
                </a:path>
                <a:path w="381000" h="377189">
                  <a:moveTo>
                    <a:pt x="263772" y="170179"/>
                  </a:moveTo>
                  <a:lnTo>
                    <a:pt x="235562" y="171450"/>
                  </a:lnTo>
                  <a:lnTo>
                    <a:pt x="269098" y="171450"/>
                  </a:lnTo>
                  <a:lnTo>
                    <a:pt x="263772" y="170179"/>
                  </a:lnTo>
                  <a:close/>
                </a:path>
                <a:path w="381000" h="377189">
                  <a:moveTo>
                    <a:pt x="247119" y="86360"/>
                  </a:moveTo>
                  <a:lnTo>
                    <a:pt x="233441" y="130810"/>
                  </a:lnTo>
                  <a:lnTo>
                    <a:pt x="225516" y="132079"/>
                  </a:lnTo>
                  <a:lnTo>
                    <a:pt x="217769" y="134619"/>
                  </a:lnTo>
                  <a:lnTo>
                    <a:pt x="210263" y="137160"/>
                  </a:lnTo>
                  <a:lnTo>
                    <a:pt x="245481" y="137160"/>
                  </a:lnTo>
                  <a:lnTo>
                    <a:pt x="256136" y="104139"/>
                  </a:lnTo>
                  <a:lnTo>
                    <a:pt x="300692" y="104139"/>
                  </a:lnTo>
                  <a:lnTo>
                    <a:pt x="282044" y="97789"/>
                  </a:lnTo>
                  <a:lnTo>
                    <a:pt x="283182" y="93979"/>
                  </a:lnTo>
                  <a:lnTo>
                    <a:pt x="268505" y="93979"/>
                  </a:lnTo>
                  <a:lnTo>
                    <a:pt x="247119" y="86360"/>
                  </a:lnTo>
                  <a:close/>
                </a:path>
                <a:path w="381000" h="377189">
                  <a:moveTo>
                    <a:pt x="341072" y="77469"/>
                  </a:moveTo>
                  <a:lnTo>
                    <a:pt x="325579" y="77469"/>
                  </a:lnTo>
                  <a:lnTo>
                    <a:pt x="331307" y="83819"/>
                  </a:lnTo>
                  <a:lnTo>
                    <a:pt x="333212" y="92710"/>
                  </a:lnTo>
                  <a:lnTo>
                    <a:pt x="330570" y="100329"/>
                  </a:lnTo>
                  <a:lnTo>
                    <a:pt x="326798" y="113029"/>
                  </a:lnTo>
                  <a:lnTo>
                    <a:pt x="340768" y="113029"/>
                  </a:lnTo>
                  <a:lnTo>
                    <a:pt x="343283" y="105410"/>
                  </a:lnTo>
                  <a:lnTo>
                    <a:pt x="345120" y="92710"/>
                  </a:lnTo>
                  <a:lnTo>
                    <a:pt x="343135" y="81279"/>
                  </a:lnTo>
                  <a:lnTo>
                    <a:pt x="341072" y="77469"/>
                  </a:lnTo>
                  <a:close/>
                </a:path>
                <a:path w="381000" h="377189">
                  <a:moveTo>
                    <a:pt x="279984" y="27939"/>
                  </a:moveTo>
                  <a:lnTo>
                    <a:pt x="234673" y="27939"/>
                  </a:lnTo>
                  <a:lnTo>
                    <a:pt x="306783" y="50800"/>
                  </a:lnTo>
                  <a:lnTo>
                    <a:pt x="309730" y="52069"/>
                  </a:lnTo>
                  <a:lnTo>
                    <a:pt x="312181" y="53339"/>
                  </a:lnTo>
                  <a:lnTo>
                    <a:pt x="313616" y="57150"/>
                  </a:lnTo>
                  <a:lnTo>
                    <a:pt x="300297" y="57150"/>
                  </a:lnTo>
                  <a:lnTo>
                    <a:pt x="288254" y="62229"/>
                  </a:lnTo>
                  <a:lnTo>
                    <a:pt x="278554" y="69850"/>
                  </a:lnTo>
                  <a:lnTo>
                    <a:pt x="272265" y="82550"/>
                  </a:lnTo>
                  <a:lnTo>
                    <a:pt x="268505" y="93979"/>
                  </a:lnTo>
                  <a:lnTo>
                    <a:pt x="283182" y="93979"/>
                  </a:lnTo>
                  <a:lnTo>
                    <a:pt x="285460" y="86360"/>
                  </a:lnTo>
                  <a:lnTo>
                    <a:pt x="289720" y="78739"/>
                  </a:lnTo>
                  <a:lnTo>
                    <a:pt x="296311" y="73660"/>
                  </a:lnTo>
                  <a:lnTo>
                    <a:pt x="304432" y="69850"/>
                  </a:lnTo>
                  <a:lnTo>
                    <a:pt x="336182" y="69850"/>
                  </a:lnTo>
                  <a:lnTo>
                    <a:pt x="328919" y="63500"/>
                  </a:lnTo>
                  <a:lnTo>
                    <a:pt x="327739" y="54610"/>
                  </a:lnTo>
                  <a:lnTo>
                    <a:pt x="324119" y="46989"/>
                  </a:lnTo>
                  <a:lnTo>
                    <a:pt x="318422" y="41910"/>
                  </a:lnTo>
                  <a:lnTo>
                    <a:pt x="311012" y="38100"/>
                  </a:lnTo>
                  <a:lnTo>
                    <a:pt x="279984" y="27939"/>
                  </a:lnTo>
                  <a:close/>
                </a:path>
                <a:path w="381000" h="377189">
                  <a:moveTo>
                    <a:pt x="336182" y="69850"/>
                  </a:moveTo>
                  <a:lnTo>
                    <a:pt x="304432" y="69850"/>
                  </a:lnTo>
                  <a:lnTo>
                    <a:pt x="313286" y="71119"/>
                  </a:lnTo>
                  <a:lnTo>
                    <a:pt x="313286" y="72389"/>
                  </a:lnTo>
                  <a:lnTo>
                    <a:pt x="311558" y="77469"/>
                  </a:lnTo>
                  <a:lnTo>
                    <a:pt x="306313" y="81279"/>
                  </a:lnTo>
                  <a:lnTo>
                    <a:pt x="300536" y="81279"/>
                  </a:lnTo>
                  <a:lnTo>
                    <a:pt x="299532" y="93979"/>
                  </a:lnTo>
                  <a:lnTo>
                    <a:pt x="301729" y="93979"/>
                  </a:lnTo>
                  <a:lnTo>
                    <a:pt x="309334" y="92710"/>
                  </a:lnTo>
                  <a:lnTo>
                    <a:pt x="316121" y="88900"/>
                  </a:lnTo>
                  <a:lnTo>
                    <a:pt x="321674" y="83819"/>
                  </a:lnTo>
                  <a:lnTo>
                    <a:pt x="323236" y="81279"/>
                  </a:lnTo>
                  <a:lnTo>
                    <a:pt x="306313" y="81279"/>
                  </a:lnTo>
                  <a:lnTo>
                    <a:pt x="300636" y="80010"/>
                  </a:lnTo>
                  <a:lnTo>
                    <a:pt x="324017" y="80010"/>
                  </a:lnTo>
                  <a:lnTo>
                    <a:pt x="325579" y="77469"/>
                  </a:lnTo>
                  <a:lnTo>
                    <a:pt x="341072" y="77469"/>
                  </a:lnTo>
                  <a:lnTo>
                    <a:pt x="337634" y="71119"/>
                  </a:lnTo>
                  <a:lnTo>
                    <a:pt x="336182" y="69850"/>
                  </a:lnTo>
                  <a:close/>
                </a:path>
                <a:path w="381000" h="377189">
                  <a:moveTo>
                    <a:pt x="233441" y="12700"/>
                  </a:moveTo>
                  <a:lnTo>
                    <a:pt x="208841" y="12700"/>
                  </a:lnTo>
                  <a:lnTo>
                    <a:pt x="210657" y="13969"/>
                  </a:lnTo>
                  <a:lnTo>
                    <a:pt x="214099" y="13969"/>
                  </a:lnTo>
                  <a:lnTo>
                    <a:pt x="207787" y="17779"/>
                  </a:lnTo>
                  <a:lnTo>
                    <a:pt x="202986" y="22860"/>
                  </a:lnTo>
                  <a:lnTo>
                    <a:pt x="200840" y="30479"/>
                  </a:lnTo>
                  <a:lnTo>
                    <a:pt x="199138" y="35560"/>
                  </a:lnTo>
                  <a:lnTo>
                    <a:pt x="197932" y="45719"/>
                  </a:lnTo>
                  <a:lnTo>
                    <a:pt x="200645" y="54610"/>
                  </a:lnTo>
                  <a:lnTo>
                    <a:pt x="206741" y="63500"/>
                  </a:lnTo>
                  <a:lnTo>
                    <a:pt x="215686" y="68579"/>
                  </a:lnTo>
                  <a:lnTo>
                    <a:pt x="215889" y="68579"/>
                  </a:lnTo>
                  <a:lnTo>
                    <a:pt x="264340" y="83819"/>
                  </a:lnTo>
                  <a:lnTo>
                    <a:pt x="268505" y="69850"/>
                  </a:lnTo>
                  <a:lnTo>
                    <a:pt x="213680" y="53339"/>
                  </a:lnTo>
                  <a:lnTo>
                    <a:pt x="210124" y="45719"/>
                  </a:lnTo>
                  <a:lnTo>
                    <a:pt x="213832" y="34289"/>
                  </a:lnTo>
                  <a:lnTo>
                    <a:pt x="214962" y="30479"/>
                  </a:lnTo>
                  <a:lnTo>
                    <a:pt x="217591" y="27939"/>
                  </a:lnTo>
                  <a:lnTo>
                    <a:pt x="220995" y="26669"/>
                  </a:lnTo>
                  <a:lnTo>
                    <a:pt x="276105" y="26669"/>
                  </a:lnTo>
                  <a:lnTo>
                    <a:pt x="233441" y="12700"/>
                  </a:lnTo>
                  <a:close/>
                </a:path>
                <a:path w="381000" h="377189">
                  <a:moveTo>
                    <a:pt x="123451" y="21589"/>
                  </a:moveTo>
                  <a:lnTo>
                    <a:pt x="88238" y="46989"/>
                  </a:lnTo>
                  <a:lnTo>
                    <a:pt x="86629" y="58419"/>
                  </a:lnTo>
                  <a:lnTo>
                    <a:pt x="86629" y="71119"/>
                  </a:lnTo>
                  <a:lnTo>
                    <a:pt x="100294" y="71119"/>
                  </a:lnTo>
                  <a:lnTo>
                    <a:pt x="100294" y="58419"/>
                  </a:lnTo>
                  <a:lnTo>
                    <a:pt x="102068" y="49529"/>
                  </a:lnTo>
                  <a:lnTo>
                    <a:pt x="107025" y="41910"/>
                  </a:lnTo>
                  <a:lnTo>
                    <a:pt x="114421" y="36829"/>
                  </a:lnTo>
                  <a:lnTo>
                    <a:pt x="123510" y="34289"/>
                  </a:lnTo>
                  <a:lnTo>
                    <a:pt x="151359" y="34289"/>
                  </a:lnTo>
                  <a:lnTo>
                    <a:pt x="149483" y="31750"/>
                  </a:lnTo>
                  <a:lnTo>
                    <a:pt x="137467" y="24129"/>
                  </a:lnTo>
                  <a:lnTo>
                    <a:pt x="123451" y="21589"/>
                  </a:lnTo>
                  <a:close/>
                </a:path>
                <a:path w="381000" h="377189">
                  <a:moveTo>
                    <a:pt x="161000" y="57150"/>
                  </a:moveTo>
                  <a:lnTo>
                    <a:pt x="147462" y="57150"/>
                  </a:lnTo>
                  <a:lnTo>
                    <a:pt x="147462" y="71119"/>
                  </a:lnTo>
                  <a:lnTo>
                    <a:pt x="161000" y="71119"/>
                  </a:lnTo>
                  <a:lnTo>
                    <a:pt x="161000" y="57150"/>
                  </a:lnTo>
                  <a:close/>
                </a:path>
                <a:path w="381000" h="377189">
                  <a:moveTo>
                    <a:pt x="119979" y="40639"/>
                  </a:moveTo>
                  <a:lnTo>
                    <a:pt x="111368" y="50800"/>
                  </a:lnTo>
                  <a:lnTo>
                    <a:pt x="115991" y="54610"/>
                  </a:lnTo>
                  <a:lnTo>
                    <a:pt x="121719" y="57150"/>
                  </a:lnTo>
                  <a:lnTo>
                    <a:pt x="190388" y="57150"/>
                  </a:lnTo>
                  <a:lnTo>
                    <a:pt x="190388" y="43179"/>
                  </a:lnTo>
                  <a:lnTo>
                    <a:pt x="124843" y="43179"/>
                  </a:lnTo>
                  <a:lnTo>
                    <a:pt x="122138" y="41910"/>
                  </a:lnTo>
                  <a:lnTo>
                    <a:pt x="119979" y="40639"/>
                  </a:lnTo>
                  <a:close/>
                </a:path>
                <a:path w="381000" h="377189">
                  <a:moveTo>
                    <a:pt x="276105" y="26669"/>
                  </a:moveTo>
                  <a:lnTo>
                    <a:pt x="220995" y="26669"/>
                  </a:lnTo>
                  <a:lnTo>
                    <a:pt x="220995" y="34289"/>
                  </a:lnTo>
                  <a:lnTo>
                    <a:pt x="219915" y="36829"/>
                  </a:lnTo>
                  <a:lnTo>
                    <a:pt x="217934" y="39369"/>
                  </a:lnTo>
                  <a:lnTo>
                    <a:pt x="228183" y="48260"/>
                  </a:lnTo>
                  <a:lnTo>
                    <a:pt x="232374" y="43179"/>
                  </a:lnTo>
                  <a:lnTo>
                    <a:pt x="234673" y="36829"/>
                  </a:lnTo>
                  <a:lnTo>
                    <a:pt x="234673" y="27939"/>
                  </a:lnTo>
                  <a:lnTo>
                    <a:pt x="279984" y="27939"/>
                  </a:lnTo>
                  <a:lnTo>
                    <a:pt x="276105" y="26669"/>
                  </a:lnTo>
                  <a:close/>
                </a:path>
                <a:path w="381000" h="377189">
                  <a:moveTo>
                    <a:pt x="151359" y="34289"/>
                  </a:moveTo>
                  <a:lnTo>
                    <a:pt x="130710" y="34289"/>
                  </a:lnTo>
                  <a:lnTo>
                    <a:pt x="137518" y="38100"/>
                  </a:lnTo>
                  <a:lnTo>
                    <a:pt x="142001" y="43179"/>
                  </a:lnTo>
                  <a:lnTo>
                    <a:pt x="157927" y="43179"/>
                  </a:lnTo>
                  <a:lnTo>
                    <a:pt x="151359" y="34289"/>
                  </a:lnTo>
                  <a:close/>
                </a:path>
                <a:path w="381000" h="377189">
                  <a:moveTo>
                    <a:pt x="215592" y="0"/>
                  </a:moveTo>
                  <a:lnTo>
                    <a:pt x="127637" y="0"/>
                  </a:lnTo>
                  <a:lnTo>
                    <a:pt x="120481" y="1269"/>
                  </a:lnTo>
                  <a:lnTo>
                    <a:pt x="113997" y="3810"/>
                  </a:lnTo>
                  <a:lnTo>
                    <a:pt x="108542" y="7619"/>
                  </a:lnTo>
                  <a:lnTo>
                    <a:pt x="104472" y="13969"/>
                  </a:lnTo>
                  <a:lnTo>
                    <a:pt x="116702" y="20319"/>
                  </a:lnTo>
                  <a:lnTo>
                    <a:pt x="118747" y="16510"/>
                  </a:lnTo>
                  <a:lnTo>
                    <a:pt x="122989" y="12700"/>
                  </a:lnTo>
                  <a:lnTo>
                    <a:pt x="231117" y="12700"/>
                  </a:lnTo>
                  <a:lnTo>
                    <a:pt x="227031" y="7619"/>
                  </a:lnTo>
                  <a:lnTo>
                    <a:pt x="221755" y="3810"/>
                  </a:lnTo>
                  <a:lnTo>
                    <a:pt x="2155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6433" name="Группа 102"/>
          <p:cNvGrpSpPr>
            <a:grpSpLocks/>
          </p:cNvGrpSpPr>
          <p:nvPr/>
        </p:nvGrpSpPr>
        <p:grpSpPr bwMode="auto">
          <a:xfrm>
            <a:off x="3417888" y="4379913"/>
            <a:ext cx="357187" cy="366712"/>
            <a:chOff x="3418055" y="4380382"/>
            <a:chExt cx="356235" cy="365760"/>
          </a:xfrm>
        </p:grpSpPr>
        <p:sp>
          <p:nvSpPr>
            <p:cNvPr id="16459" name="object 64"/>
            <p:cNvSpPr>
              <a:spLocks noChangeArrowheads="1"/>
            </p:cNvSpPr>
            <p:nvPr/>
          </p:nvSpPr>
          <p:spPr bwMode="auto">
            <a:xfrm>
              <a:off x="3418055" y="4380382"/>
              <a:ext cx="356235" cy="365760"/>
            </a:xfrm>
            <a:custGeom>
              <a:avLst/>
              <a:gdLst>
                <a:gd name="T0" fmla="*/ 0 w 356235"/>
                <a:gd name="T1" fmla="*/ 0 h 365760"/>
                <a:gd name="T2" fmla="*/ 356235 w 356235"/>
                <a:gd name="T3" fmla="*/ 365760 h 365760"/>
              </a:gdLst>
              <a:ahLst/>
              <a:cxnLst/>
              <a:rect l="T0" t="T1" r="T2" b="T3"/>
              <a:pathLst>
                <a:path w="356235" h="365760">
                  <a:moveTo>
                    <a:pt x="224951" y="179607"/>
                  </a:moveTo>
                  <a:lnTo>
                    <a:pt x="199572" y="179607"/>
                  </a:lnTo>
                  <a:lnTo>
                    <a:pt x="205752" y="181940"/>
                  </a:lnTo>
                  <a:lnTo>
                    <a:pt x="210536" y="186493"/>
                  </a:lnTo>
                  <a:lnTo>
                    <a:pt x="213117" y="192325"/>
                  </a:lnTo>
                  <a:lnTo>
                    <a:pt x="213323" y="198695"/>
                  </a:lnTo>
                  <a:lnTo>
                    <a:pt x="210985" y="204863"/>
                  </a:lnTo>
                  <a:lnTo>
                    <a:pt x="188061" y="241922"/>
                  </a:lnTo>
                  <a:lnTo>
                    <a:pt x="182004" y="253323"/>
                  </a:lnTo>
                  <a:lnTo>
                    <a:pt x="177703" y="265426"/>
                  </a:lnTo>
                  <a:lnTo>
                    <a:pt x="175236" y="277939"/>
                  </a:lnTo>
                  <a:lnTo>
                    <a:pt x="174612" y="290931"/>
                  </a:lnTo>
                  <a:lnTo>
                    <a:pt x="173196" y="307141"/>
                  </a:lnTo>
                  <a:lnTo>
                    <a:pt x="168141" y="322379"/>
                  </a:lnTo>
                  <a:lnTo>
                    <a:pt x="159724" y="336051"/>
                  </a:lnTo>
                  <a:lnTo>
                    <a:pt x="148221" y="347560"/>
                  </a:lnTo>
                  <a:lnTo>
                    <a:pt x="144183" y="350735"/>
                  </a:lnTo>
                  <a:lnTo>
                    <a:pt x="143484" y="356603"/>
                  </a:lnTo>
                  <a:lnTo>
                    <a:pt x="149834" y="364693"/>
                  </a:lnTo>
                  <a:lnTo>
                    <a:pt x="155702" y="365391"/>
                  </a:lnTo>
                  <a:lnTo>
                    <a:pt x="159753" y="362216"/>
                  </a:lnTo>
                  <a:lnTo>
                    <a:pt x="168207" y="354638"/>
                  </a:lnTo>
                  <a:lnTo>
                    <a:pt x="175587" y="346074"/>
                  </a:lnTo>
                  <a:lnTo>
                    <a:pt x="181809" y="336634"/>
                  </a:lnTo>
                  <a:lnTo>
                    <a:pt x="186791" y="326428"/>
                  </a:lnTo>
                  <a:lnTo>
                    <a:pt x="233799" y="326428"/>
                  </a:lnTo>
                  <a:lnTo>
                    <a:pt x="234492" y="325742"/>
                  </a:lnTo>
                  <a:lnTo>
                    <a:pt x="237096" y="321475"/>
                  </a:lnTo>
                  <a:lnTo>
                    <a:pt x="237464" y="320255"/>
                  </a:lnTo>
                  <a:lnTo>
                    <a:pt x="212763" y="320255"/>
                  </a:lnTo>
                  <a:lnTo>
                    <a:pt x="206362" y="319900"/>
                  </a:lnTo>
                  <a:lnTo>
                    <a:pt x="202323" y="315874"/>
                  </a:lnTo>
                  <a:lnTo>
                    <a:pt x="192443" y="305752"/>
                  </a:lnTo>
                  <a:lnTo>
                    <a:pt x="193141" y="300685"/>
                  </a:lnTo>
                  <a:lnTo>
                    <a:pt x="193268" y="298107"/>
                  </a:lnTo>
                  <a:lnTo>
                    <a:pt x="193182" y="289966"/>
                  </a:lnTo>
                  <a:lnTo>
                    <a:pt x="193211" y="284467"/>
                  </a:lnTo>
                  <a:lnTo>
                    <a:pt x="193357" y="282054"/>
                  </a:lnTo>
                  <a:lnTo>
                    <a:pt x="194017" y="277939"/>
                  </a:lnTo>
                  <a:lnTo>
                    <a:pt x="325666" y="277939"/>
                  </a:lnTo>
                  <a:lnTo>
                    <a:pt x="337434" y="275548"/>
                  </a:lnTo>
                  <a:lnTo>
                    <a:pt x="347044" y="269062"/>
                  </a:lnTo>
                  <a:lnTo>
                    <a:pt x="353528" y="259451"/>
                  </a:lnTo>
                  <a:lnTo>
                    <a:pt x="199720" y="259384"/>
                  </a:lnTo>
                  <a:lnTo>
                    <a:pt x="200939" y="256755"/>
                  </a:lnTo>
                  <a:lnTo>
                    <a:pt x="202337" y="254165"/>
                  </a:lnTo>
                  <a:lnTo>
                    <a:pt x="226631" y="214871"/>
                  </a:lnTo>
                  <a:lnTo>
                    <a:pt x="230630" y="201739"/>
                  </a:lnTo>
                  <a:lnTo>
                    <a:pt x="230581" y="200202"/>
                  </a:lnTo>
                  <a:lnTo>
                    <a:pt x="229377" y="188039"/>
                  </a:lnTo>
                  <a:lnTo>
                    <a:pt x="224951" y="179607"/>
                  </a:lnTo>
                  <a:close/>
                </a:path>
                <a:path w="356235" h="365760">
                  <a:moveTo>
                    <a:pt x="135089" y="121843"/>
                  </a:moveTo>
                  <a:lnTo>
                    <a:pt x="134531" y="121843"/>
                  </a:lnTo>
                  <a:lnTo>
                    <a:pt x="133985" y="121894"/>
                  </a:lnTo>
                  <a:lnTo>
                    <a:pt x="95719" y="134454"/>
                  </a:lnTo>
                  <a:lnTo>
                    <a:pt x="50815" y="160136"/>
                  </a:lnTo>
                  <a:lnTo>
                    <a:pt x="26670" y="204393"/>
                  </a:lnTo>
                  <a:lnTo>
                    <a:pt x="0" y="358355"/>
                  </a:lnTo>
                  <a:lnTo>
                    <a:pt x="3416" y="363156"/>
                  </a:lnTo>
                  <a:lnTo>
                    <a:pt x="13525" y="364909"/>
                  </a:lnTo>
                  <a:lnTo>
                    <a:pt x="18338" y="361518"/>
                  </a:lnTo>
                  <a:lnTo>
                    <a:pt x="45034" y="207467"/>
                  </a:lnTo>
                  <a:lnTo>
                    <a:pt x="48684" y="194938"/>
                  </a:lnTo>
                  <a:lnTo>
                    <a:pt x="74066" y="166382"/>
                  </a:lnTo>
                  <a:lnTo>
                    <a:pt x="111157" y="148205"/>
                  </a:lnTo>
                  <a:lnTo>
                    <a:pt x="135737" y="140576"/>
                  </a:lnTo>
                  <a:lnTo>
                    <a:pt x="154279" y="140576"/>
                  </a:lnTo>
                  <a:lnTo>
                    <a:pt x="154279" y="121894"/>
                  </a:lnTo>
                  <a:lnTo>
                    <a:pt x="135623" y="121894"/>
                  </a:lnTo>
                  <a:lnTo>
                    <a:pt x="135089" y="121843"/>
                  </a:lnTo>
                  <a:close/>
                </a:path>
                <a:path w="356235" h="365760">
                  <a:moveTo>
                    <a:pt x="233799" y="326428"/>
                  </a:moveTo>
                  <a:lnTo>
                    <a:pt x="186791" y="326428"/>
                  </a:lnTo>
                  <a:lnTo>
                    <a:pt x="189204" y="328879"/>
                  </a:lnTo>
                  <a:lnTo>
                    <a:pt x="198932" y="335447"/>
                  </a:lnTo>
                  <a:lnTo>
                    <a:pt x="210035" y="337696"/>
                  </a:lnTo>
                  <a:lnTo>
                    <a:pt x="221172" y="335615"/>
                  </a:lnTo>
                  <a:lnTo>
                    <a:pt x="231000" y="329196"/>
                  </a:lnTo>
                  <a:lnTo>
                    <a:pt x="233799" y="326428"/>
                  </a:lnTo>
                  <a:close/>
                </a:path>
                <a:path w="356235" h="365760">
                  <a:moveTo>
                    <a:pt x="271233" y="277939"/>
                  </a:moveTo>
                  <a:lnTo>
                    <a:pt x="204482" y="277939"/>
                  </a:lnTo>
                  <a:lnTo>
                    <a:pt x="204482" y="278333"/>
                  </a:lnTo>
                  <a:lnTo>
                    <a:pt x="204774" y="278523"/>
                  </a:lnTo>
                  <a:lnTo>
                    <a:pt x="219430" y="302310"/>
                  </a:lnTo>
                  <a:lnTo>
                    <a:pt x="222351" y="306997"/>
                  </a:lnTo>
                  <a:lnTo>
                    <a:pt x="221399" y="313105"/>
                  </a:lnTo>
                  <a:lnTo>
                    <a:pt x="217116" y="316763"/>
                  </a:lnTo>
                  <a:lnTo>
                    <a:pt x="212763" y="320255"/>
                  </a:lnTo>
                  <a:lnTo>
                    <a:pt x="237464" y="320255"/>
                  </a:lnTo>
                  <a:lnTo>
                    <a:pt x="238518" y="316763"/>
                  </a:lnTo>
                  <a:lnTo>
                    <a:pt x="250686" y="316763"/>
                  </a:lnTo>
                  <a:lnTo>
                    <a:pt x="260170" y="313105"/>
                  </a:lnTo>
                  <a:lnTo>
                    <a:pt x="268179" y="305619"/>
                  </a:lnTo>
                  <a:lnTo>
                    <a:pt x="270808" y="299808"/>
                  </a:lnTo>
                  <a:lnTo>
                    <a:pt x="243674" y="299808"/>
                  </a:lnTo>
                  <a:lnTo>
                    <a:pt x="238836" y="298107"/>
                  </a:lnTo>
                  <a:lnTo>
                    <a:pt x="236334" y="294208"/>
                  </a:lnTo>
                  <a:lnTo>
                    <a:pt x="236029" y="293687"/>
                  </a:lnTo>
                  <a:lnTo>
                    <a:pt x="235788" y="293154"/>
                  </a:lnTo>
                  <a:lnTo>
                    <a:pt x="226479" y="278053"/>
                  </a:lnTo>
                  <a:lnTo>
                    <a:pt x="271294" y="278053"/>
                  </a:lnTo>
                  <a:close/>
                </a:path>
                <a:path w="356235" h="365760">
                  <a:moveTo>
                    <a:pt x="250686" y="316763"/>
                  </a:moveTo>
                  <a:lnTo>
                    <a:pt x="238518" y="316763"/>
                  </a:lnTo>
                  <a:lnTo>
                    <a:pt x="249897" y="317066"/>
                  </a:lnTo>
                  <a:lnTo>
                    <a:pt x="250686" y="316763"/>
                  </a:lnTo>
                  <a:close/>
                </a:path>
                <a:path w="356235" h="365760">
                  <a:moveTo>
                    <a:pt x="271294" y="278053"/>
                  </a:moveTo>
                  <a:lnTo>
                    <a:pt x="251764" y="278053"/>
                  </a:lnTo>
                  <a:lnTo>
                    <a:pt x="254355" y="285559"/>
                  </a:lnTo>
                  <a:lnTo>
                    <a:pt x="256007" y="290410"/>
                  </a:lnTo>
                  <a:lnTo>
                    <a:pt x="256089" y="290931"/>
                  </a:lnTo>
                  <a:lnTo>
                    <a:pt x="253326" y="296532"/>
                  </a:lnTo>
                  <a:lnTo>
                    <a:pt x="243674" y="299808"/>
                  </a:lnTo>
                  <a:lnTo>
                    <a:pt x="270808" y="299808"/>
                  </a:lnTo>
                  <a:lnTo>
                    <a:pt x="272872" y="295249"/>
                  </a:lnTo>
                  <a:lnTo>
                    <a:pt x="274091" y="289966"/>
                  </a:lnTo>
                  <a:lnTo>
                    <a:pt x="273761" y="284467"/>
                  </a:lnTo>
                  <a:lnTo>
                    <a:pt x="271970" y="279336"/>
                  </a:lnTo>
                  <a:lnTo>
                    <a:pt x="271294" y="278053"/>
                  </a:lnTo>
                  <a:close/>
                </a:path>
                <a:path w="356235" h="365760">
                  <a:moveTo>
                    <a:pt x="122415" y="200202"/>
                  </a:moveTo>
                  <a:lnTo>
                    <a:pt x="117195" y="202933"/>
                  </a:lnTo>
                  <a:lnTo>
                    <a:pt x="114109" y="212712"/>
                  </a:lnTo>
                  <a:lnTo>
                    <a:pt x="116827" y="217931"/>
                  </a:lnTo>
                  <a:lnTo>
                    <a:pt x="122288" y="219646"/>
                  </a:lnTo>
                  <a:lnTo>
                    <a:pt x="122580" y="219697"/>
                  </a:lnTo>
                  <a:lnTo>
                    <a:pt x="127406" y="220929"/>
                  </a:lnTo>
                  <a:lnTo>
                    <a:pt x="131927" y="223100"/>
                  </a:lnTo>
                  <a:lnTo>
                    <a:pt x="135890" y="226085"/>
                  </a:lnTo>
                  <a:lnTo>
                    <a:pt x="135890" y="226771"/>
                  </a:lnTo>
                  <a:lnTo>
                    <a:pt x="109664" y="251688"/>
                  </a:lnTo>
                  <a:lnTo>
                    <a:pt x="108318" y="257416"/>
                  </a:lnTo>
                  <a:lnTo>
                    <a:pt x="111036" y="261759"/>
                  </a:lnTo>
                  <a:lnTo>
                    <a:pt x="113728" y="266128"/>
                  </a:lnTo>
                  <a:lnTo>
                    <a:pt x="119456" y="267487"/>
                  </a:lnTo>
                  <a:lnTo>
                    <a:pt x="152323" y="235496"/>
                  </a:lnTo>
                  <a:lnTo>
                    <a:pt x="171717" y="204762"/>
                  </a:lnTo>
                  <a:lnTo>
                    <a:pt x="135737" y="204762"/>
                  </a:lnTo>
                  <a:lnTo>
                    <a:pt x="132994" y="203542"/>
                  </a:lnTo>
                  <a:lnTo>
                    <a:pt x="130175" y="202552"/>
                  </a:lnTo>
                  <a:lnTo>
                    <a:pt x="127317" y="201739"/>
                  </a:lnTo>
                  <a:lnTo>
                    <a:pt x="122415" y="200202"/>
                  </a:lnTo>
                  <a:close/>
                </a:path>
                <a:path w="356235" h="365760">
                  <a:moveTo>
                    <a:pt x="353547" y="18580"/>
                  </a:moveTo>
                  <a:lnTo>
                    <a:pt x="332181" y="18580"/>
                  </a:lnTo>
                  <a:lnTo>
                    <a:pt x="337413" y="23799"/>
                  </a:lnTo>
                  <a:lnTo>
                    <a:pt x="337380" y="121843"/>
                  </a:lnTo>
                  <a:lnTo>
                    <a:pt x="337273" y="254228"/>
                  </a:lnTo>
                  <a:lnTo>
                    <a:pt x="332117" y="259384"/>
                  </a:lnTo>
                  <a:lnTo>
                    <a:pt x="353542" y="259384"/>
                  </a:lnTo>
                  <a:lnTo>
                    <a:pt x="355909" y="247726"/>
                  </a:lnTo>
                  <a:lnTo>
                    <a:pt x="355917" y="30251"/>
                  </a:lnTo>
                  <a:lnTo>
                    <a:pt x="353547" y="18580"/>
                  </a:lnTo>
                  <a:close/>
                </a:path>
                <a:path w="356235" h="365760">
                  <a:moveTo>
                    <a:pt x="154279" y="140576"/>
                  </a:moveTo>
                  <a:lnTo>
                    <a:pt x="135737" y="140576"/>
                  </a:lnTo>
                  <a:lnTo>
                    <a:pt x="135737" y="204762"/>
                  </a:lnTo>
                  <a:lnTo>
                    <a:pt x="171717" y="204762"/>
                  </a:lnTo>
                  <a:lnTo>
                    <a:pt x="176173" y="197700"/>
                  </a:lnTo>
                  <a:lnTo>
                    <a:pt x="154279" y="197700"/>
                  </a:lnTo>
                  <a:lnTo>
                    <a:pt x="154279" y="140576"/>
                  </a:lnTo>
                  <a:close/>
                </a:path>
                <a:path w="356235" h="365760">
                  <a:moveTo>
                    <a:pt x="200201" y="163214"/>
                  </a:moveTo>
                  <a:lnTo>
                    <a:pt x="187842" y="163798"/>
                  </a:lnTo>
                  <a:lnTo>
                    <a:pt x="176441" y="168610"/>
                  </a:lnTo>
                  <a:lnTo>
                    <a:pt x="167182" y="177380"/>
                  </a:lnTo>
                  <a:lnTo>
                    <a:pt x="154279" y="197700"/>
                  </a:lnTo>
                  <a:lnTo>
                    <a:pt x="176173" y="197700"/>
                  </a:lnTo>
                  <a:lnTo>
                    <a:pt x="182816" y="187172"/>
                  </a:lnTo>
                  <a:lnTo>
                    <a:pt x="187368" y="182390"/>
                  </a:lnTo>
                  <a:lnTo>
                    <a:pt x="193198" y="179812"/>
                  </a:lnTo>
                  <a:lnTo>
                    <a:pt x="199572" y="179607"/>
                  </a:lnTo>
                  <a:lnTo>
                    <a:pt x="224951" y="179607"/>
                  </a:lnTo>
                  <a:lnTo>
                    <a:pt x="223098" y="176077"/>
                  </a:lnTo>
                  <a:lnTo>
                    <a:pt x="212331" y="167131"/>
                  </a:lnTo>
                  <a:lnTo>
                    <a:pt x="200201" y="163214"/>
                  </a:lnTo>
                  <a:close/>
                </a:path>
                <a:path w="356235" h="365760">
                  <a:moveTo>
                    <a:pt x="325666" y="0"/>
                  </a:moveTo>
                  <a:lnTo>
                    <a:pt x="165874" y="0"/>
                  </a:lnTo>
                  <a:lnTo>
                    <a:pt x="154111" y="2390"/>
                  </a:lnTo>
                  <a:lnTo>
                    <a:pt x="144500" y="8877"/>
                  </a:lnTo>
                  <a:lnTo>
                    <a:pt x="138014" y="18488"/>
                  </a:lnTo>
                  <a:lnTo>
                    <a:pt x="135623" y="30251"/>
                  </a:lnTo>
                  <a:lnTo>
                    <a:pt x="135623" y="121894"/>
                  </a:lnTo>
                  <a:lnTo>
                    <a:pt x="154279" y="121894"/>
                  </a:lnTo>
                  <a:lnTo>
                    <a:pt x="154279" y="23799"/>
                  </a:lnTo>
                  <a:lnTo>
                    <a:pt x="159512" y="18580"/>
                  </a:lnTo>
                  <a:lnTo>
                    <a:pt x="353547" y="18580"/>
                  </a:lnTo>
                  <a:lnTo>
                    <a:pt x="347044" y="8877"/>
                  </a:lnTo>
                  <a:lnTo>
                    <a:pt x="337434" y="2390"/>
                  </a:lnTo>
                  <a:lnTo>
                    <a:pt x="325666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60" name="object 65"/>
            <p:cNvSpPr>
              <a:spLocks noChangeArrowheads="1"/>
            </p:cNvSpPr>
            <p:nvPr/>
          </p:nvSpPr>
          <p:spPr bwMode="auto">
            <a:xfrm>
              <a:off x="3610989" y="4416862"/>
              <a:ext cx="104051" cy="111804"/>
            </a:xfrm>
            <a:prstGeom prst="rect">
              <a:avLst/>
            </a:prstGeom>
            <a:blipFill dpi="0"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61" name="object 66"/>
            <p:cNvSpPr>
              <a:spLocks noChangeArrowheads="1"/>
            </p:cNvSpPr>
            <p:nvPr/>
          </p:nvSpPr>
          <p:spPr bwMode="auto">
            <a:xfrm>
              <a:off x="3668846" y="4553173"/>
              <a:ext cx="62865" cy="19050"/>
            </a:xfrm>
            <a:custGeom>
              <a:avLst/>
              <a:gdLst>
                <a:gd name="T0" fmla="*/ 0 w 62864"/>
                <a:gd name="T1" fmla="*/ 0 h 19050"/>
                <a:gd name="T2" fmla="*/ 62864 w 62864"/>
                <a:gd name="T3" fmla="*/ 19050 h 19050"/>
              </a:gdLst>
              <a:ahLst/>
              <a:cxnLst/>
              <a:rect l="T0" t="T1" r="T2" b="T3"/>
              <a:pathLst>
                <a:path w="62864" h="19050">
                  <a:moveTo>
                    <a:pt x="58635" y="0"/>
                  </a:moveTo>
                  <a:lnTo>
                    <a:pt x="4152" y="0"/>
                  </a:lnTo>
                  <a:lnTo>
                    <a:pt x="0" y="4165"/>
                  </a:lnTo>
                  <a:lnTo>
                    <a:pt x="0" y="14439"/>
                  </a:lnTo>
                  <a:lnTo>
                    <a:pt x="4152" y="18592"/>
                  </a:lnTo>
                  <a:lnTo>
                    <a:pt x="58635" y="18592"/>
                  </a:lnTo>
                  <a:lnTo>
                    <a:pt x="62788" y="14439"/>
                  </a:lnTo>
                  <a:lnTo>
                    <a:pt x="62788" y="4165"/>
                  </a:lnTo>
                  <a:lnTo>
                    <a:pt x="58635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62" name="object 67"/>
            <p:cNvSpPr>
              <a:spLocks noChangeArrowheads="1"/>
            </p:cNvSpPr>
            <p:nvPr/>
          </p:nvSpPr>
          <p:spPr bwMode="auto">
            <a:xfrm>
              <a:off x="3668846" y="4591086"/>
              <a:ext cx="62865" cy="19050"/>
            </a:xfrm>
            <a:custGeom>
              <a:avLst/>
              <a:gdLst>
                <a:gd name="T0" fmla="*/ 0 w 62864"/>
                <a:gd name="T1" fmla="*/ 0 h 19050"/>
                <a:gd name="T2" fmla="*/ 62864 w 62864"/>
                <a:gd name="T3" fmla="*/ 19050 h 19050"/>
              </a:gdLst>
              <a:ahLst/>
              <a:cxnLst/>
              <a:rect l="T0" t="T1" r="T2" b="T3"/>
              <a:pathLst>
                <a:path w="62864" h="19050">
                  <a:moveTo>
                    <a:pt x="58635" y="0"/>
                  </a:moveTo>
                  <a:lnTo>
                    <a:pt x="4152" y="0"/>
                  </a:lnTo>
                  <a:lnTo>
                    <a:pt x="0" y="4165"/>
                  </a:lnTo>
                  <a:lnTo>
                    <a:pt x="0" y="14427"/>
                  </a:lnTo>
                  <a:lnTo>
                    <a:pt x="4152" y="18580"/>
                  </a:lnTo>
                  <a:lnTo>
                    <a:pt x="58635" y="18580"/>
                  </a:lnTo>
                  <a:lnTo>
                    <a:pt x="62788" y="14427"/>
                  </a:lnTo>
                  <a:lnTo>
                    <a:pt x="62788" y="4165"/>
                  </a:lnTo>
                  <a:lnTo>
                    <a:pt x="58635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6434" name="Группа 104"/>
          <p:cNvGrpSpPr>
            <a:grpSpLocks/>
          </p:cNvGrpSpPr>
          <p:nvPr/>
        </p:nvGrpSpPr>
        <p:grpSpPr bwMode="auto">
          <a:xfrm>
            <a:off x="3433763" y="6222784"/>
            <a:ext cx="390525" cy="255587"/>
            <a:chOff x="3421071" y="5713032"/>
            <a:chExt cx="389965" cy="255429"/>
          </a:xfrm>
        </p:grpSpPr>
        <p:sp>
          <p:nvSpPr>
            <p:cNvPr id="16448" name="object 76"/>
            <p:cNvSpPr>
              <a:spLocks noChangeArrowheads="1"/>
            </p:cNvSpPr>
            <p:nvPr/>
          </p:nvSpPr>
          <p:spPr bwMode="auto">
            <a:xfrm>
              <a:off x="3421071" y="5713032"/>
              <a:ext cx="324485" cy="189865"/>
            </a:xfrm>
            <a:custGeom>
              <a:avLst/>
              <a:gdLst>
                <a:gd name="T0" fmla="*/ 0 w 324485"/>
                <a:gd name="T1" fmla="*/ 0 h 189864"/>
                <a:gd name="T2" fmla="*/ 324485 w 324485"/>
                <a:gd name="T3" fmla="*/ 189864 h 189864"/>
              </a:gdLst>
              <a:ahLst/>
              <a:cxnLst/>
              <a:rect l="T0" t="T1" r="T2" b="T3"/>
              <a:pathLst>
                <a:path w="324485" h="189864">
                  <a:moveTo>
                    <a:pt x="320154" y="0"/>
                  </a:moveTo>
                  <a:lnTo>
                    <a:pt x="6769" y="0"/>
                  </a:lnTo>
                  <a:lnTo>
                    <a:pt x="0" y="4940"/>
                  </a:lnTo>
                  <a:lnTo>
                    <a:pt x="0" y="182613"/>
                  </a:lnTo>
                  <a:lnTo>
                    <a:pt x="6769" y="189318"/>
                  </a:lnTo>
                  <a:lnTo>
                    <a:pt x="320154" y="189318"/>
                  </a:lnTo>
                  <a:lnTo>
                    <a:pt x="323938" y="182613"/>
                  </a:lnTo>
                  <a:lnTo>
                    <a:pt x="323938" y="163829"/>
                  </a:lnTo>
                  <a:lnTo>
                    <a:pt x="25488" y="163829"/>
                  </a:lnTo>
                  <a:lnTo>
                    <a:pt x="25488" y="132460"/>
                  </a:lnTo>
                  <a:lnTo>
                    <a:pt x="66892" y="132460"/>
                  </a:lnTo>
                  <a:lnTo>
                    <a:pt x="62815" y="126514"/>
                  </a:lnTo>
                  <a:lnTo>
                    <a:pt x="46001" y="115009"/>
                  </a:lnTo>
                  <a:lnTo>
                    <a:pt x="25488" y="110401"/>
                  </a:lnTo>
                  <a:lnTo>
                    <a:pt x="25488" y="77139"/>
                  </a:lnTo>
                  <a:lnTo>
                    <a:pt x="46374" y="72369"/>
                  </a:lnTo>
                  <a:lnTo>
                    <a:pt x="63398" y="60477"/>
                  </a:lnTo>
                  <a:lnTo>
                    <a:pt x="66967" y="55079"/>
                  </a:lnTo>
                  <a:lnTo>
                    <a:pt x="25488" y="55079"/>
                  </a:lnTo>
                  <a:lnTo>
                    <a:pt x="25488" y="21831"/>
                  </a:lnTo>
                  <a:lnTo>
                    <a:pt x="323938" y="21831"/>
                  </a:lnTo>
                  <a:lnTo>
                    <a:pt x="323938" y="4940"/>
                  </a:lnTo>
                  <a:lnTo>
                    <a:pt x="320154" y="0"/>
                  </a:lnTo>
                  <a:close/>
                </a:path>
                <a:path w="324485" h="189864">
                  <a:moveTo>
                    <a:pt x="66892" y="132460"/>
                  </a:moveTo>
                  <a:lnTo>
                    <a:pt x="25488" y="132460"/>
                  </a:lnTo>
                  <a:lnTo>
                    <a:pt x="37431" y="135328"/>
                  </a:lnTo>
                  <a:lnTo>
                    <a:pt x="47237" y="142101"/>
                  </a:lnTo>
                  <a:lnTo>
                    <a:pt x="54024" y="151897"/>
                  </a:lnTo>
                  <a:lnTo>
                    <a:pt x="56908" y="163829"/>
                  </a:lnTo>
                  <a:lnTo>
                    <a:pt x="78968" y="163829"/>
                  </a:lnTo>
                  <a:lnTo>
                    <a:pt x="74336" y="143319"/>
                  </a:lnTo>
                  <a:lnTo>
                    <a:pt x="66892" y="132460"/>
                  </a:lnTo>
                  <a:close/>
                </a:path>
                <a:path w="324485" h="189864">
                  <a:moveTo>
                    <a:pt x="269913" y="21831"/>
                  </a:moveTo>
                  <a:lnTo>
                    <a:pt x="247904" y="21831"/>
                  </a:lnTo>
                  <a:lnTo>
                    <a:pt x="247893" y="22059"/>
                  </a:lnTo>
                  <a:lnTo>
                    <a:pt x="252133" y="43266"/>
                  </a:lnTo>
                  <a:lnTo>
                    <a:pt x="263742" y="60705"/>
                  </a:lnTo>
                  <a:lnTo>
                    <a:pt x="280973" y="72582"/>
                  </a:lnTo>
                  <a:lnTo>
                    <a:pt x="302094" y="77177"/>
                  </a:lnTo>
                  <a:lnTo>
                    <a:pt x="302094" y="110362"/>
                  </a:lnTo>
                  <a:lnTo>
                    <a:pt x="281350" y="114806"/>
                  </a:lnTo>
                  <a:lnTo>
                    <a:pt x="264325" y="126285"/>
                  </a:lnTo>
                  <a:lnTo>
                    <a:pt x="252653" y="143170"/>
                  </a:lnTo>
                  <a:lnTo>
                    <a:pt x="247967" y="163829"/>
                  </a:lnTo>
                  <a:lnTo>
                    <a:pt x="270027" y="163829"/>
                  </a:lnTo>
                  <a:lnTo>
                    <a:pt x="272964" y="151748"/>
                  </a:lnTo>
                  <a:lnTo>
                    <a:pt x="279903" y="141873"/>
                  </a:lnTo>
                  <a:lnTo>
                    <a:pt x="289920" y="135124"/>
                  </a:lnTo>
                  <a:lnTo>
                    <a:pt x="302094" y="132422"/>
                  </a:lnTo>
                  <a:lnTo>
                    <a:pt x="323938" y="132422"/>
                  </a:lnTo>
                  <a:lnTo>
                    <a:pt x="323938" y="55105"/>
                  </a:lnTo>
                  <a:lnTo>
                    <a:pt x="279334" y="45116"/>
                  </a:lnTo>
                  <a:lnTo>
                    <a:pt x="269943" y="22059"/>
                  </a:lnTo>
                  <a:lnTo>
                    <a:pt x="269913" y="21831"/>
                  </a:lnTo>
                  <a:close/>
                </a:path>
                <a:path w="324485" h="189864">
                  <a:moveTo>
                    <a:pt x="323938" y="132422"/>
                  </a:moveTo>
                  <a:lnTo>
                    <a:pt x="302094" y="132422"/>
                  </a:lnTo>
                  <a:lnTo>
                    <a:pt x="302094" y="163829"/>
                  </a:lnTo>
                  <a:lnTo>
                    <a:pt x="323938" y="163829"/>
                  </a:lnTo>
                  <a:lnTo>
                    <a:pt x="323938" y="132422"/>
                  </a:lnTo>
                  <a:close/>
                </a:path>
                <a:path w="324485" h="189864">
                  <a:moveTo>
                    <a:pt x="323938" y="21831"/>
                  </a:moveTo>
                  <a:lnTo>
                    <a:pt x="302094" y="21831"/>
                  </a:lnTo>
                  <a:lnTo>
                    <a:pt x="302094" y="55105"/>
                  </a:lnTo>
                  <a:lnTo>
                    <a:pt x="323938" y="55105"/>
                  </a:lnTo>
                  <a:lnTo>
                    <a:pt x="323938" y="21831"/>
                  </a:lnTo>
                  <a:close/>
                </a:path>
                <a:path w="324485" h="189864">
                  <a:moveTo>
                    <a:pt x="79032" y="21831"/>
                  </a:moveTo>
                  <a:lnTo>
                    <a:pt x="57010" y="21831"/>
                  </a:lnTo>
                  <a:lnTo>
                    <a:pt x="56982" y="22059"/>
                  </a:lnTo>
                  <a:lnTo>
                    <a:pt x="54524" y="34541"/>
                  </a:lnTo>
                  <a:lnTo>
                    <a:pt x="47799" y="44884"/>
                  </a:lnTo>
                  <a:lnTo>
                    <a:pt x="37793" y="52051"/>
                  </a:lnTo>
                  <a:lnTo>
                    <a:pt x="25488" y="55079"/>
                  </a:lnTo>
                  <a:lnTo>
                    <a:pt x="66967" y="55079"/>
                  </a:lnTo>
                  <a:lnTo>
                    <a:pt x="74859" y="43146"/>
                  </a:lnTo>
                  <a:lnTo>
                    <a:pt x="79057" y="22059"/>
                  </a:lnTo>
                  <a:lnTo>
                    <a:pt x="79032" y="21831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49" name="object 77"/>
            <p:cNvSpPr>
              <a:spLocks noChangeArrowheads="1"/>
            </p:cNvSpPr>
            <p:nvPr/>
          </p:nvSpPr>
          <p:spPr bwMode="auto">
            <a:xfrm>
              <a:off x="3691098" y="5845455"/>
              <a:ext cx="32384" cy="31750"/>
            </a:xfrm>
            <a:custGeom>
              <a:avLst/>
              <a:gdLst>
                <a:gd name="T0" fmla="*/ 0 w 32385"/>
                <a:gd name="T1" fmla="*/ 0 h 31750"/>
                <a:gd name="T2" fmla="*/ 32385 w 32385"/>
                <a:gd name="T3" fmla="*/ 31750 h 31750"/>
              </a:gdLst>
              <a:ahLst/>
              <a:cxnLst/>
              <a:rect l="T0" t="T1" r="T2" b="T3"/>
              <a:pathLst>
                <a:path w="32385" h="31750">
                  <a:moveTo>
                    <a:pt x="0" y="31407"/>
                  </a:moveTo>
                  <a:lnTo>
                    <a:pt x="2937" y="19325"/>
                  </a:lnTo>
                  <a:lnTo>
                    <a:pt x="9875" y="9450"/>
                  </a:lnTo>
                  <a:lnTo>
                    <a:pt x="19893" y="2701"/>
                  </a:lnTo>
                  <a:lnTo>
                    <a:pt x="32067" y="0"/>
                  </a:lnTo>
                  <a:lnTo>
                    <a:pt x="32067" y="31407"/>
                  </a:lnTo>
                  <a:lnTo>
                    <a:pt x="0" y="31407"/>
                  </a:lnTo>
                  <a:close/>
                </a:path>
              </a:pathLst>
            </a:custGeom>
            <a:noFill/>
            <a:ln w="317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50" name="object 78"/>
            <p:cNvSpPr>
              <a:spLocks noChangeArrowheads="1"/>
            </p:cNvSpPr>
            <p:nvPr/>
          </p:nvSpPr>
          <p:spPr bwMode="auto">
            <a:xfrm>
              <a:off x="3446560" y="5845493"/>
              <a:ext cx="31750" cy="31750"/>
            </a:xfrm>
            <a:custGeom>
              <a:avLst/>
              <a:gdLst>
                <a:gd name="T0" fmla="*/ 0 w 31750"/>
                <a:gd name="T1" fmla="*/ 0 h 31750"/>
                <a:gd name="T2" fmla="*/ 31750 w 31750"/>
                <a:gd name="T3" fmla="*/ 31750 h 31750"/>
              </a:gdLst>
              <a:ahLst/>
              <a:cxnLst/>
              <a:rect l="T0" t="T1" r="T2" b="T3"/>
              <a:pathLst>
                <a:path w="31750" h="31750">
                  <a:moveTo>
                    <a:pt x="0" y="0"/>
                  </a:moveTo>
                  <a:lnTo>
                    <a:pt x="11942" y="2867"/>
                  </a:lnTo>
                  <a:lnTo>
                    <a:pt x="21748" y="9640"/>
                  </a:lnTo>
                  <a:lnTo>
                    <a:pt x="28535" y="19436"/>
                  </a:lnTo>
                  <a:lnTo>
                    <a:pt x="31419" y="31368"/>
                  </a:lnTo>
                  <a:lnTo>
                    <a:pt x="0" y="3136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51" name="object 79"/>
            <p:cNvSpPr>
              <a:spLocks noChangeArrowheads="1"/>
            </p:cNvSpPr>
            <p:nvPr/>
          </p:nvSpPr>
          <p:spPr bwMode="auto">
            <a:xfrm>
              <a:off x="3446560" y="5734863"/>
              <a:ext cx="31750" cy="33655"/>
            </a:xfrm>
            <a:custGeom>
              <a:avLst/>
              <a:gdLst>
                <a:gd name="T0" fmla="*/ 0 w 31750"/>
                <a:gd name="T1" fmla="*/ 0 h 33654"/>
                <a:gd name="T2" fmla="*/ 31750 w 31750"/>
                <a:gd name="T3" fmla="*/ 33654 h 33654"/>
              </a:gdLst>
              <a:ahLst/>
              <a:cxnLst/>
              <a:rect l="T0" t="T1" r="T2" b="T3"/>
              <a:pathLst>
                <a:path w="31750" h="33654">
                  <a:moveTo>
                    <a:pt x="31521" y="0"/>
                  </a:moveTo>
                  <a:lnTo>
                    <a:pt x="31495" y="152"/>
                  </a:lnTo>
                  <a:lnTo>
                    <a:pt x="29035" y="12710"/>
                  </a:lnTo>
                  <a:lnTo>
                    <a:pt x="22310" y="23053"/>
                  </a:lnTo>
                  <a:lnTo>
                    <a:pt x="12304" y="30220"/>
                  </a:lnTo>
                  <a:lnTo>
                    <a:pt x="0" y="33248"/>
                  </a:lnTo>
                  <a:lnTo>
                    <a:pt x="0" y="0"/>
                  </a:lnTo>
                  <a:lnTo>
                    <a:pt x="31521" y="0"/>
                  </a:lnTo>
                  <a:close/>
                </a:path>
              </a:pathLst>
            </a:custGeom>
            <a:noFill/>
            <a:ln w="317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52" name="object 80"/>
            <p:cNvSpPr>
              <a:spLocks noChangeArrowheads="1"/>
            </p:cNvSpPr>
            <p:nvPr/>
          </p:nvSpPr>
          <p:spPr bwMode="auto">
            <a:xfrm>
              <a:off x="3690984" y="5734863"/>
              <a:ext cx="32384" cy="33655"/>
            </a:xfrm>
            <a:custGeom>
              <a:avLst/>
              <a:gdLst>
                <a:gd name="T0" fmla="*/ 0 w 32385"/>
                <a:gd name="T1" fmla="*/ 0 h 33654"/>
                <a:gd name="T2" fmla="*/ 32385 w 32385"/>
                <a:gd name="T3" fmla="*/ 33654 h 33654"/>
              </a:gdLst>
              <a:ahLst/>
              <a:cxnLst/>
              <a:rect l="T0" t="T1" r="T2" b="T3"/>
              <a:pathLst>
                <a:path w="32385" h="33654">
                  <a:moveTo>
                    <a:pt x="32181" y="33273"/>
                  </a:moveTo>
                  <a:lnTo>
                    <a:pt x="25" y="228"/>
                  </a:lnTo>
                  <a:lnTo>
                    <a:pt x="0" y="76"/>
                  </a:lnTo>
                  <a:lnTo>
                    <a:pt x="32181" y="0"/>
                  </a:lnTo>
                  <a:lnTo>
                    <a:pt x="32181" y="33273"/>
                  </a:lnTo>
                  <a:close/>
                </a:path>
              </a:pathLst>
            </a:custGeom>
            <a:noFill/>
            <a:ln w="317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53" name="object 81"/>
            <p:cNvSpPr>
              <a:spLocks noChangeArrowheads="1"/>
            </p:cNvSpPr>
            <p:nvPr/>
          </p:nvSpPr>
          <p:spPr bwMode="auto">
            <a:xfrm>
              <a:off x="3446560" y="5734863"/>
              <a:ext cx="276860" cy="142240"/>
            </a:xfrm>
            <a:custGeom>
              <a:avLst/>
              <a:gdLst>
                <a:gd name="T0" fmla="*/ 0 w 276860"/>
                <a:gd name="T1" fmla="*/ 0 h 142239"/>
                <a:gd name="T2" fmla="*/ 276860 w 276860"/>
                <a:gd name="T3" fmla="*/ 142239 h 142239"/>
              </a:gdLst>
              <a:ahLst/>
              <a:cxnLst/>
              <a:rect l="T0" t="T1" r="T2" b="T3"/>
              <a:pathLst>
                <a:path w="276860" h="142239">
                  <a:moveTo>
                    <a:pt x="222478" y="141998"/>
                  </a:moveTo>
                  <a:lnTo>
                    <a:pt x="53479" y="141998"/>
                  </a:lnTo>
                  <a:lnTo>
                    <a:pt x="48847" y="121488"/>
                  </a:lnTo>
                  <a:lnTo>
                    <a:pt x="37326" y="104682"/>
                  </a:lnTo>
                  <a:lnTo>
                    <a:pt x="20513" y="93178"/>
                  </a:lnTo>
                  <a:lnTo>
                    <a:pt x="0" y="88569"/>
                  </a:lnTo>
                  <a:lnTo>
                    <a:pt x="0" y="55308"/>
                  </a:lnTo>
                  <a:lnTo>
                    <a:pt x="20885" y="50538"/>
                  </a:lnTo>
                  <a:lnTo>
                    <a:pt x="37909" y="38646"/>
                  </a:lnTo>
                  <a:lnTo>
                    <a:pt x="49370" y="21314"/>
                  </a:lnTo>
                  <a:lnTo>
                    <a:pt x="53568" y="228"/>
                  </a:lnTo>
                  <a:lnTo>
                    <a:pt x="53543" y="76"/>
                  </a:lnTo>
                  <a:lnTo>
                    <a:pt x="222415" y="0"/>
                  </a:lnTo>
                  <a:lnTo>
                    <a:pt x="222389" y="152"/>
                  </a:lnTo>
                  <a:lnTo>
                    <a:pt x="226644" y="21435"/>
                  </a:lnTo>
                  <a:lnTo>
                    <a:pt x="238253" y="38874"/>
                  </a:lnTo>
                  <a:lnTo>
                    <a:pt x="255484" y="50751"/>
                  </a:lnTo>
                  <a:lnTo>
                    <a:pt x="276605" y="55346"/>
                  </a:lnTo>
                  <a:lnTo>
                    <a:pt x="276605" y="88531"/>
                  </a:lnTo>
                  <a:lnTo>
                    <a:pt x="255861" y="92974"/>
                  </a:lnTo>
                  <a:lnTo>
                    <a:pt x="238836" y="104454"/>
                  </a:lnTo>
                  <a:lnTo>
                    <a:pt x="227164" y="121339"/>
                  </a:lnTo>
                  <a:lnTo>
                    <a:pt x="222478" y="141998"/>
                  </a:lnTo>
                  <a:close/>
                </a:path>
              </a:pathLst>
            </a:custGeom>
            <a:noFill/>
            <a:ln w="317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54" name="object 82"/>
            <p:cNvSpPr>
              <a:spLocks noChangeArrowheads="1"/>
            </p:cNvSpPr>
            <p:nvPr/>
          </p:nvSpPr>
          <p:spPr bwMode="auto">
            <a:xfrm>
              <a:off x="3455998" y="5746135"/>
              <a:ext cx="321945" cy="189230"/>
            </a:xfrm>
            <a:custGeom>
              <a:avLst/>
              <a:gdLst>
                <a:gd name="T0" fmla="*/ 0 w 321945"/>
                <a:gd name="T1" fmla="*/ 0 h 189229"/>
                <a:gd name="T2" fmla="*/ 321945 w 321945"/>
                <a:gd name="T3" fmla="*/ 189229 h 189229"/>
              </a:gdLst>
              <a:ahLst/>
              <a:cxnLst/>
              <a:rect l="T0" t="T1" r="T2" b="T3"/>
              <a:pathLst>
                <a:path w="321945" h="189229">
                  <a:moveTo>
                    <a:pt x="316953" y="0"/>
                  </a:moveTo>
                  <a:lnTo>
                    <a:pt x="304749" y="0"/>
                  </a:lnTo>
                  <a:lnTo>
                    <a:pt x="299935" y="4927"/>
                  </a:lnTo>
                  <a:lnTo>
                    <a:pt x="299935" y="167132"/>
                  </a:lnTo>
                  <a:lnTo>
                    <a:pt x="4940" y="167132"/>
                  </a:lnTo>
                  <a:lnTo>
                    <a:pt x="0" y="171958"/>
                  </a:lnTo>
                  <a:lnTo>
                    <a:pt x="0" y="184162"/>
                  </a:lnTo>
                  <a:lnTo>
                    <a:pt x="4940" y="188976"/>
                  </a:lnTo>
                  <a:lnTo>
                    <a:pt x="318338" y="188976"/>
                  </a:lnTo>
                  <a:lnTo>
                    <a:pt x="321779" y="182600"/>
                  </a:lnTo>
                  <a:lnTo>
                    <a:pt x="321779" y="4927"/>
                  </a:lnTo>
                  <a:lnTo>
                    <a:pt x="316953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55" name="object 83"/>
            <p:cNvSpPr>
              <a:spLocks noChangeArrowheads="1"/>
            </p:cNvSpPr>
            <p:nvPr/>
          </p:nvSpPr>
          <p:spPr bwMode="auto">
            <a:xfrm>
              <a:off x="3455998" y="5746135"/>
              <a:ext cx="321945" cy="189230"/>
            </a:xfrm>
            <a:custGeom>
              <a:avLst/>
              <a:gdLst>
                <a:gd name="T0" fmla="*/ 0 w 321945"/>
                <a:gd name="T1" fmla="*/ 0 h 189229"/>
                <a:gd name="T2" fmla="*/ 321945 w 321945"/>
                <a:gd name="T3" fmla="*/ 189229 h 189229"/>
              </a:gdLst>
              <a:ahLst/>
              <a:cxnLst/>
              <a:rect l="T0" t="T1" r="T2" b="T3"/>
              <a:pathLst>
                <a:path w="321945" h="189229">
                  <a:moveTo>
                    <a:pt x="321779" y="176517"/>
                  </a:moveTo>
                  <a:lnTo>
                    <a:pt x="321779" y="11023"/>
                  </a:lnTo>
                  <a:lnTo>
                    <a:pt x="321779" y="4927"/>
                  </a:lnTo>
                  <a:lnTo>
                    <a:pt x="316953" y="0"/>
                  </a:lnTo>
                  <a:lnTo>
                    <a:pt x="310857" y="0"/>
                  </a:lnTo>
                  <a:lnTo>
                    <a:pt x="304749" y="0"/>
                  </a:lnTo>
                  <a:lnTo>
                    <a:pt x="299935" y="4927"/>
                  </a:lnTo>
                  <a:lnTo>
                    <a:pt x="299935" y="11023"/>
                  </a:lnTo>
                  <a:lnTo>
                    <a:pt x="299935" y="167132"/>
                  </a:lnTo>
                  <a:lnTo>
                    <a:pt x="11023" y="167132"/>
                  </a:lnTo>
                  <a:lnTo>
                    <a:pt x="4940" y="167132"/>
                  </a:lnTo>
                  <a:lnTo>
                    <a:pt x="0" y="171958"/>
                  </a:lnTo>
                  <a:lnTo>
                    <a:pt x="0" y="178054"/>
                  </a:lnTo>
                  <a:lnTo>
                    <a:pt x="0" y="184162"/>
                  </a:lnTo>
                  <a:lnTo>
                    <a:pt x="4940" y="188976"/>
                  </a:lnTo>
                  <a:lnTo>
                    <a:pt x="11023" y="188976"/>
                  </a:lnTo>
                  <a:lnTo>
                    <a:pt x="312242" y="188976"/>
                  </a:lnTo>
                  <a:lnTo>
                    <a:pt x="318338" y="188976"/>
                  </a:lnTo>
                  <a:lnTo>
                    <a:pt x="321779" y="182600"/>
                  </a:lnTo>
                  <a:lnTo>
                    <a:pt x="321779" y="176517"/>
                  </a:lnTo>
                  <a:close/>
                </a:path>
              </a:pathLst>
            </a:custGeom>
            <a:noFill/>
            <a:ln w="317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56" name="object 84"/>
            <p:cNvSpPr>
              <a:spLocks noChangeArrowheads="1"/>
            </p:cNvSpPr>
            <p:nvPr/>
          </p:nvSpPr>
          <p:spPr bwMode="auto">
            <a:xfrm>
              <a:off x="3489091" y="5779231"/>
              <a:ext cx="321945" cy="189230"/>
            </a:xfrm>
            <a:custGeom>
              <a:avLst/>
              <a:gdLst>
                <a:gd name="T0" fmla="*/ 0 w 321945"/>
                <a:gd name="T1" fmla="*/ 0 h 189229"/>
                <a:gd name="T2" fmla="*/ 321945 w 321945"/>
                <a:gd name="T3" fmla="*/ 189229 h 189229"/>
              </a:gdLst>
              <a:ahLst/>
              <a:cxnLst/>
              <a:rect l="T0" t="T1" r="T2" b="T3"/>
              <a:pathLst>
                <a:path w="321945" h="189229">
                  <a:moveTo>
                    <a:pt x="316623" y="0"/>
                  </a:moveTo>
                  <a:lnTo>
                    <a:pt x="304431" y="0"/>
                  </a:lnTo>
                  <a:lnTo>
                    <a:pt x="299618" y="4940"/>
                  </a:lnTo>
                  <a:lnTo>
                    <a:pt x="299618" y="166801"/>
                  </a:lnTo>
                  <a:lnTo>
                    <a:pt x="4927" y="166801"/>
                  </a:lnTo>
                  <a:lnTo>
                    <a:pt x="0" y="171627"/>
                  </a:lnTo>
                  <a:lnTo>
                    <a:pt x="0" y="183832"/>
                  </a:lnTo>
                  <a:lnTo>
                    <a:pt x="4927" y="188645"/>
                  </a:lnTo>
                  <a:lnTo>
                    <a:pt x="318338" y="188645"/>
                  </a:lnTo>
                  <a:lnTo>
                    <a:pt x="321449" y="182613"/>
                  </a:lnTo>
                  <a:lnTo>
                    <a:pt x="321449" y="4940"/>
                  </a:lnTo>
                  <a:lnTo>
                    <a:pt x="316623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57" name="object 85"/>
            <p:cNvSpPr>
              <a:spLocks noChangeArrowheads="1"/>
            </p:cNvSpPr>
            <p:nvPr/>
          </p:nvSpPr>
          <p:spPr bwMode="auto">
            <a:xfrm>
              <a:off x="3489091" y="5779231"/>
              <a:ext cx="321945" cy="189230"/>
            </a:xfrm>
            <a:custGeom>
              <a:avLst/>
              <a:gdLst>
                <a:gd name="T0" fmla="*/ 0 w 321945"/>
                <a:gd name="T1" fmla="*/ 0 h 189229"/>
                <a:gd name="T2" fmla="*/ 321945 w 321945"/>
                <a:gd name="T3" fmla="*/ 189229 h 189229"/>
              </a:gdLst>
              <a:ahLst/>
              <a:cxnLst/>
              <a:rect l="T0" t="T1" r="T2" b="T3"/>
              <a:pathLst>
                <a:path w="321945" h="189229">
                  <a:moveTo>
                    <a:pt x="310527" y="0"/>
                  </a:moveTo>
                  <a:lnTo>
                    <a:pt x="304431" y="0"/>
                  </a:lnTo>
                  <a:lnTo>
                    <a:pt x="299618" y="4940"/>
                  </a:lnTo>
                  <a:lnTo>
                    <a:pt x="299618" y="11023"/>
                  </a:lnTo>
                  <a:lnTo>
                    <a:pt x="299618" y="166801"/>
                  </a:lnTo>
                  <a:lnTo>
                    <a:pt x="11036" y="166801"/>
                  </a:lnTo>
                  <a:lnTo>
                    <a:pt x="4927" y="166801"/>
                  </a:lnTo>
                  <a:lnTo>
                    <a:pt x="0" y="171627"/>
                  </a:lnTo>
                  <a:lnTo>
                    <a:pt x="0" y="177723"/>
                  </a:lnTo>
                  <a:lnTo>
                    <a:pt x="0" y="183832"/>
                  </a:lnTo>
                  <a:lnTo>
                    <a:pt x="4927" y="188645"/>
                  </a:lnTo>
                  <a:lnTo>
                    <a:pt x="11036" y="188645"/>
                  </a:lnTo>
                  <a:lnTo>
                    <a:pt x="312242" y="188645"/>
                  </a:lnTo>
                  <a:lnTo>
                    <a:pt x="318338" y="188645"/>
                  </a:lnTo>
                  <a:lnTo>
                    <a:pt x="321449" y="182613"/>
                  </a:lnTo>
                  <a:lnTo>
                    <a:pt x="321449" y="176504"/>
                  </a:lnTo>
                  <a:lnTo>
                    <a:pt x="321449" y="11023"/>
                  </a:lnTo>
                  <a:lnTo>
                    <a:pt x="321449" y="4940"/>
                  </a:lnTo>
                  <a:lnTo>
                    <a:pt x="316623" y="0"/>
                  </a:lnTo>
                  <a:lnTo>
                    <a:pt x="310527" y="0"/>
                  </a:lnTo>
                  <a:close/>
                </a:path>
              </a:pathLst>
            </a:custGeom>
            <a:noFill/>
            <a:ln w="317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58" name="object 86"/>
            <p:cNvSpPr>
              <a:spLocks noChangeArrowheads="1"/>
            </p:cNvSpPr>
            <p:nvPr/>
          </p:nvSpPr>
          <p:spPr bwMode="auto">
            <a:xfrm>
              <a:off x="3533306" y="5755568"/>
              <a:ext cx="102463" cy="102463"/>
            </a:xfrm>
            <a:prstGeom prst="rect">
              <a:avLst/>
            </a:prstGeom>
            <a:blipFill dpi="0"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6435" name="Группа 97"/>
          <p:cNvGrpSpPr>
            <a:grpSpLocks/>
          </p:cNvGrpSpPr>
          <p:nvPr/>
        </p:nvGrpSpPr>
        <p:grpSpPr bwMode="auto">
          <a:xfrm>
            <a:off x="1206500" y="1663700"/>
            <a:ext cx="777875" cy="730250"/>
            <a:chOff x="1206285" y="1663696"/>
            <a:chExt cx="777860" cy="729756"/>
          </a:xfrm>
        </p:grpSpPr>
        <p:sp>
          <p:nvSpPr>
            <p:cNvPr id="16444" name="object 87"/>
            <p:cNvSpPr>
              <a:spLocks noChangeArrowheads="1"/>
            </p:cNvSpPr>
            <p:nvPr/>
          </p:nvSpPr>
          <p:spPr bwMode="auto">
            <a:xfrm>
              <a:off x="1570761" y="1663696"/>
              <a:ext cx="413384" cy="713740"/>
            </a:xfrm>
            <a:custGeom>
              <a:avLst/>
              <a:gdLst>
                <a:gd name="T0" fmla="*/ 0 w 413385"/>
                <a:gd name="T1" fmla="*/ 0 h 713739"/>
                <a:gd name="T2" fmla="*/ 413385 w 413385"/>
                <a:gd name="T3" fmla="*/ 713739 h 713739"/>
              </a:gdLst>
              <a:ahLst/>
              <a:cxnLst/>
              <a:rect l="T0" t="T1" r="T2" b="T3"/>
              <a:pathLst>
                <a:path w="413385" h="713739">
                  <a:moveTo>
                    <a:pt x="364490" y="697242"/>
                  </a:moveTo>
                  <a:lnTo>
                    <a:pt x="48094" y="697242"/>
                  </a:lnTo>
                  <a:lnTo>
                    <a:pt x="48094" y="713638"/>
                  </a:lnTo>
                  <a:lnTo>
                    <a:pt x="364490" y="713638"/>
                  </a:lnTo>
                  <a:lnTo>
                    <a:pt x="364490" y="697242"/>
                  </a:lnTo>
                  <a:close/>
                </a:path>
                <a:path w="413385" h="713739">
                  <a:moveTo>
                    <a:pt x="315671" y="538835"/>
                  </a:moveTo>
                  <a:lnTo>
                    <a:pt x="97104" y="538835"/>
                  </a:lnTo>
                  <a:lnTo>
                    <a:pt x="97104" y="697242"/>
                  </a:lnTo>
                  <a:lnTo>
                    <a:pt x="315671" y="697242"/>
                  </a:lnTo>
                  <a:lnTo>
                    <a:pt x="113499" y="697217"/>
                  </a:lnTo>
                  <a:lnTo>
                    <a:pt x="113499" y="555231"/>
                  </a:lnTo>
                  <a:lnTo>
                    <a:pt x="315671" y="555231"/>
                  </a:lnTo>
                  <a:lnTo>
                    <a:pt x="315671" y="538835"/>
                  </a:lnTo>
                  <a:close/>
                </a:path>
                <a:path w="413385" h="713739">
                  <a:moveTo>
                    <a:pt x="315671" y="555231"/>
                  </a:moveTo>
                  <a:lnTo>
                    <a:pt x="299288" y="555231"/>
                  </a:lnTo>
                  <a:lnTo>
                    <a:pt x="299288" y="697217"/>
                  </a:lnTo>
                  <a:lnTo>
                    <a:pt x="315671" y="697217"/>
                  </a:lnTo>
                  <a:lnTo>
                    <a:pt x="315671" y="555231"/>
                  </a:lnTo>
                  <a:close/>
                </a:path>
                <a:path w="413385" h="713739">
                  <a:moveTo>
                    <a:pt x="266509" y="590689"/>
                  </a:moveTo>
                  <a:lnTo>
                    <a:pt x="146278" y="590689"/>
                  </a:lnTo>
                  <a:lnTo>
                    <a:pt x="146278" y="607072"/>
                  </a:lnTo>
                  <a:lnTo>
                    <a:pt x="266509" y="607072"/>
                  </a:lnTo>
                  <a:lnTo>
                    <a:pt x="266509" y="590689"/>
                  </a:lnTo>
                  <a:close/>
                </a:path>
                <a:path w="413385" h="713739">
                  <a:moveTo>
                    <a:pt x="394004" y="0"/>
                  </a:moveTo>
                  <a:lnTo>
                    <a:pt x="18732" y="0"/>
                  </a:lnTo>
                  <a:lnTo>
                    <a:pt x="11455" y="1479"/>
                  </a:lnTo>
                  <a:lnTo>
                    <a:pt x="5499" y="5510"/>
                  </a:lnTo>
                  <a:lnTo>
                    <a:pt x="1476" y="11481"/>
                  </a:lnTo>
                  <a:lnTo>
                    <a:pt x="0" y="18783"/>
                  </a:lnTo>
                  <a:lnTo>
                    <a:pt x="0" y="520065"/>
                  </a:lnTo>
                  <a:lnTo>
                    <a:pt x="1476" y="527364"/>
                  </a:lnTo>
                  <a:lnTo>
                    <a:pt x="5499" y="533331"/>
                  </a:lnTo>
                  <a:lnTo>
                    <a:pt x="11455" y="537358"/>
                  </a:lnTo>
                  <a:lnTo>
                    <a:pt x="18732" y="538835"/>
                  </a:lnTo>
                  <a:lnTo>
                    <a:pt x="394004" y="538835"/>
                  </a:lnTo>
                  <a:lnTo>
                    <a:pt x="401311" y="537358"/>
                  </a:lnTo>
                  <a:lnTo>
                    <a:pt x="407282" y="533331"/>
                  </a:lnTo>
                  <a:lnTo>
                    <a:pt x="411310" y="527364"/>
                  </a:lnTo>
                  <a:lnTo>
                    <a:pt x="412307" y="522439"/>
                  </a:lnTo>
                  <a:lnTo>
                    <a:pt x="17449" y="522439"/>
                  </a:lnTo>
                  <a:lnTo>
                    <a:pt x="16383" y="521373"/>
                  </a:lnTo>
                  <a:lnTo>
                    <a:pt x="16395" y="17462"/>
                  </a:lnTo>
                  <a:lnTo>
                    <a:pt x="17449" y="16395"/>
                  </a:lnTo>
                  <a:lnTo>
                    <a:pt x="412304" y="16395"/>
                  </a:lnTo>
                  <a:lnTo>
                    <a:pt x="411310" y="11481"/>
                  </a:lnTo>
                  <a:lnTo>
                    <a:pt x="407282" y="5510"/>
                  </a:lnTo>
                  <a:lnTo>
                    <a:pt x="401311" y="1479"/>
                  </a:lnTo>
                  <a:lnTo>
                    <a:pt x="394004" y="0"/>
                  </a:lnTo>
                  <a:close/>
                </a:path>
                <a:path w="413385" h="713739">
                  <a:moveTo>
                    <a:pt x="412304" y="16395"/>
                  </a:moveTo>
                  <a:lnTo>
                    <a:pt x="395325" y="16395"/>
                  </a:lnTo>
                  <a:lnTo>
                    <a:pt x="396392" y="17462"/>
                  </a:lnTo>
                  <a:lnTo>
                    <a:pt x="396392" y="521373"/>
                  </a:lnTo>
                  <a:lnTo>
                    <a:pt x="395325" y="522439"/>
                  </a:lnTo>
                  <a:lnTo>
                    <a:pt x="412307" y="522439"/>
                  </a:lnTo>
                  <a:lnTo>
                    <a:pt x="412788" y="520065"/>
                  </a:lnTo>
                  <a:lnTo>
                    <a:pt x="412788" y="18783"/>
                  </a:lnTo>
                  <a:lnTo>
                    <a:pt x="412304" y="16395"/>
                  </a:lnTo>
                  <a:close/>
                </a:path>
                <a:path w="413385" h="713739">
                  <a:moveTo>
                    <a:pt x="380873" y="37744"/>
                  </a:moveTo>
                  <a:lnTo>
                    <a:pt x="31902" y="37744"/>
                  </a:lnTo>
                  <a:lnTo>
                    <a:pt x="31902" y="503326"/>
                  </a:lnTo>
                  <a:lnTo>
                    <a:pt x="380873" y="503326"/>
                  </a:lnTo>
                  <a:lnTo>
                    <a:pt x="380873" y="486943"/>
                  </a:lnTo>
                  <a:lnTo>
                    <a:pt x="48298" y="486943"/>
                  </a:lnTo>
                  <a:lnTo>
                    <a:pt x="48298" y="466572"/>
                  </a:lnTo>
                  <a:lnTo>
                    <a:pt x="80217" y="447484"/>
                  </a:lnTo>
                  <a:lnTo>
                    <a:pt x="48298" y="447484"/>
                  </a:lnTo>
                  <a:lnTo>
                    <a:pt x="48298" y="381000"/>
                  </a:lnTo>
                  <a:lnTo>
                    <a:pt x="85073" y="362673"/>
                  </a:lnTo>
                  <a:lnTo>
                    <a:pt x="48298" y="362673"/>
                  </a:lnTo>
                  <a:lnTo>
                    <a:pt x="48298" y="54127"/>
                  </a:lnTo>
                  <a:lnTo>
                    <a:pt x="380873" y="54127"/>
                  </a:lnTo>
                  <a:lnTo>
                    <a:pt x="380873" y="37744"/>
                  </a:lnTo>
                  <a:close/>
                </a:path>
                <a:path w="413385" h="713739">
                  <a:moveTo>
                    <a:pt x="301752" y="329996"/>
                  </a:moveTo>
                  <a:lnTo>
                    <a:pt x="276682" y="329996"/>
                  </a:lnTo>
                  <a:lnTo>
                    <a:pt x="364490" y="405917"/>
                  </a:lnTo>
                  <a:lnTo>
                    <a:pt x="364490" y="486943"/>
                  </a:lnTo>
                  <a:lnTo>
                    <a:pt x="380873" y="486943"/>
                  </a:lnTo>
                  <a:lnTo>
                    <a:pt x="380873" y="384225"/>
                  </a:lnTo>
                  <a:lnTo>
                    <a:pt x="364490" y="384225"/>
                  </a:lnTo>
                  <a:lnTo>
                    <a:pt x="301752" y="329996"/>
                  </a:lnTo>
                  <a:close/>
                </a:path>
                <a:path w="413385" h="713739">
                  <a:moveTo>
                    <a:pt x="258889" y="373443"/>
                  </a:moveTo>
                  <a:lnTo>
                    <a:pt x="127812" y="454952"/>
                  </a:lnTo>
                  <a:lnTo>
                    <a:pt x="136474" y="468884"/>
                  </a:lnTo>
                  <a:lnTo>
                    <a:pt x="267550" y="387350"/>
                  </a:lnTo>
                  <a:lnTo>
                    <a:pt x="258889" y="373443"/>
                  </a:lnTo>
                  <a:close/>
                </a:path>
                <a:path w="413385" h="713739">
                  <a:moveTo>
                    <a:pt x="147888" y="343204"/>
                  </a:moveTo>
                  <a:lnTo>
                    <a:pt x="124142" y="343204"/>
                  </a:lnTo>
                  <a:lnTo>
                    <a:pt x="162077" y="379412"/>
                  </a:lnTo>
                  <a:lnTo>
                    <a:pt x="48298" y="447484"/>
                  </a:lnTo>
                  <a:lnTo>
                    <a:pt x="80217" y="447484"/>
                  </a:lnTo>
                  <a:lnTo>
                    <a:pt x="208638" y="370687"/>
                  </a:lnTo>
                  <a:lnTo>
                    <a:pt x="176669" y="370687"/>
                  </a:lnTo>
                  <a:lnTo>
                    <a:pt x="147888" y="343204"/>
                  </a:lnTo>
                  <a:close/>
                </a:path>
                <a:path w="413385" h="713739">
                  <a:moveTo>
                    <a:pt x="380873" y="54127"/>
                  </a:moveTo>
                  <a:lnTo>
                    <a:pt x="364490" y="54127"/>
                  </a:lnTo>
                  <a:lnTo>
                    <a:pt x="364490" y="384225"/>
                  </a:lnTo>
                  <a:lnTo>
                    <a:pt x="380873" y="384225"/>
                  </a:lnTo>
                  <a:lnTo>
                    <a:pt x="380873" y="54127"/>
                  </a:lnTo>
                  <a:close/>
                </a:path>
                <a:path w="413385" h="713739">
                  <a:moveTo>
                    <a:pt x="278434" y="309841"/>
                  </a:moveTo>
                  <a:lnTo>
                    <a:pt x="176669" y="370687"/>
                  </a:lnTo>
                  <a:lnTo>
                    <a:pt x="208638" y="370687"/>
                  </a:lnTo>
                  <a:lnTo>
                    <a:pt x="276682" y="329996"/>
                  </a:lnTo>
                  <a:lnTo>
                    <a:pt x="301752" y="329996"/>
                  </a:lnTo>
                  <a:lnTo>
                    <a:pt x="278434" y="309841"/>
                  </a:lnTo>
                  <a:close/>
                </a:path>
                <a:path w="413385" h="713739">
                  <a:moveTo>
                    <a:pt x="127139" y="323392"/>
                  </a:moveTo>
                  <a:lnTo>
                    <a:pt x="48298" y="362673"/>
                  </a:lnTo>
                  <a:lnTo>
                    <a:pt x="85073" y="362673"/>
                  </a:lnTo>
                  <a:lnTo>
                    <a:pt x="124142" y="343204"/>
                  </a:lnTo>
                  <a:lnTo>
                    <a:pt x="147888" y="343204"/>
                  </a:lnTo>
                  <a:lnTo>
                    <a:pt x="127139" y="323392"/>
                  </a:lnTo>
                  <a:close/>
                </a:path>
                <a:path w="413385" h="713739">
                  <a:moveTo>
                    <a:pt x="143179" y="220192"/>
                  </a:moveTo>
                  <a:lnTo>
                    <a:pt x="85775" y="220192"/>
                  </a:lnTo>
                  <a:lnTo>
                    <a:pt x="85775" y="236588"/>
                  </a:lnTo>
                  <a:lnTo>
                    <a:pt x="143179" y="236588"/>
                  </a:lnTo>
                  <a:lnTo>
                    <a:pt x="143179" y="220192"/>
                  </a:lnTo>
                  <a:close/>
                </a:path>
                <a:path w="413385" h="713739">
                  <a:moveTo>
                    <a:pt x="215303" y="220205"/>
                  </a:moveTo>
                  <a:lnTo>
                    <a:pt x="161201" y="220205"/>
                  </a:lnTo>
                  <a:lnTo>
                    <a:pt x="161201" y="236588"/>
                  </a:lnTo>
                  <a:lnTo>
                    <a:pt x="215303" y="236588"/>
                  </a:lnTo>
                  <a:lnTo>
                    <a:pt x="215303" y="220205"/>
                  </a:lnTo>
                  <a:close/>
                </a:path>
                <a:path w="413385" h="713739">
                  <a:moveTo>
                    <a:pt x="313639" y="220205"/>
                  </a:moveTo>
                  <a:lnTo>
                    <a:pt x="236588" y="220205"/>
                  </a:lnTo>
                  <a:lnTo>
                    <a:pt x="236588" y="236588"/>
                  </a:lnTo>
                  <a:lnTo>
                    <a:pt x="313639" y="236588"/>
                  </a:lnTo>
                  <a:lnTo>
                    <a:pt x="313639" y="220205"/>
                  </a:lnTo>
                  <a:close/>
                </a:path>
                <a:path w="413385" h="713739">
                  <a:moveTo>
                    <a:pt x="125133" y="184124"/>
                  </a:moveTo>
                  <a:lnTo>
                    <a:pt x="85775" y="184124"/>
                  </a:lnTo>
                  <a:lnTo>
                    <a:pt x="85775" y="200520"/>
                  </a:lnTo>
                  <a:lnTo>
                    <a:pt x="125133" y="200520"/>
                  </a:lnTo>
                  <a:lnTo>
                    <a:pt x="125133" y="184124"/>
                  </a:lnTo>
                  <a:close/>
                </a:path>
                <a:path w="413385" h="713739">
                  <a:moveTo>
                    <a:pt x="221856" y="184124"/>
                  </a:moveTo>
                  <a:lnTo>
                    <a:pt x="143179" y="184124"/>
                  </a:lnTo>
                  <a:lnTo>
                    <a:pt x="143179" y="200520"/>
                  </a:lnTo>
                  <a:lnTo>
                    <a:pt x="221856" y="200520"/>
                  </a:lnTo>
                  <a:lnTo>
                    <a:pt x="221856" y="184124"/>
                  </a:lnTo>
                  <a:close/>
                </a:path>
                <a:path w="413385" h="713739">
                  <a:moveTo>
                    <a:pt x="293992" y="184124"/>
                  </a:moveTo>
                  <a:lnTo>
                    <a:pt x="239890" y="184124"/>
                  </a:lnTo>
                  <a:lnTo>
                    <a:pt x="239890" y="200520"/>
                  </a:lnTo>
                  <a:lnTo>
                    <a:pt x="293992" y="200520"/>
                  </a:lnTo>
                  <a:lnTo>
                    <a:pt x="293992" y="184124"/>
                  </a:lnTo>
                  <a:close/>
                </a:path>
                <a:path w="413385" h="713739">
                  <a:moveTo>
                    <a:pt x="154635" y="148056"/>
                  </a:moveTo>
                  <a:lnTo>
                    <a:pt x="85775" y="148056"/>
                  </a:lnTo>
                  <a:lnTo>
                    <a:pt x="85775" y="164452"/>
                  </a:lnTo>
                  <a:lnTo>
                    <a:pt x="154635" y="164452"/>
                  </a:lnTo>
                  <a:lnTo>
                    <a:pt x="154635" y="148056"/>
                  </a:lnTo>
                  <a:close/>
                </a:path>
                <a:path w="413385" h="713739">
                  <a:moveTo>
                    <a:pt x="298907" y="148056"/>
                  </a:moveTo>
                  <a:lnTo>
                    <a:pt x="177584" y="148056"/>
                  </a:lnTo>
                  <a:lnTo>
                    <a:pt x="177584" y="164452"/>
                  </a:lnTo>
                  <a:lnTo>
                    <a:pt x="298907" y="164452"/>
                  </a:lnTo>
                  <a:lnTo>
                    <a:pt x="298907" y="148056"/>
                  </a:lnTo>
                  <a:close/>
                </a:path>
              </a:pathLst>
            </a:custGeom>
            <a:solidFill>
              <a:srgbClr val="152A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45" name="object 88"/>
            <p:cNvSpPr>
              <a:spLocks noChangeArrowheads="1"/>
            </p:cNvSpPr>
            <p:nvPr/>
          </p:nvSpPr>
          <p:spPr bwMode="auto">
            <a:xfrm>
              <a:off x="1320523" y="1865530"/>
              <a:ext cx="132060" cy="133083"/>
            </a:xfrm>
            <a:prstGeom prst="rect">
              <a:avLst/>
            </a:prstGeom>
            <a:blipFill dpi="0"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46" name="object 89"/>
            <p:cNvSpPr>
              <a:spLocks noChangeArrowheads="1"/>
            </p:cNvSpPr>
            <p:nvPr/>
          </p:nvSpPr>
          <p:spPr bwMode="auto">
            <a:xfrm>
              <a:off x="1217445" y="1852454"/>
              <a:ext cx="426720" cy="530860"/>
            </a:xfrm>
            <a:custGeom>
              <a:avLst/>
              <a:gdLst>
                <a:gd name="T0" fmla="*/ 0 w 426719"/>
                <a:gd name="T1" fmla="*/ 0 h 530860"/>
                <a:gd name="T2" fmla="*/ 426719 w 426719"/>
                <a:gd name="T3" fmla="*/ 530860 h 530860"/>
              </a:gdLst>
              <a:ahLst/>
              <a:cxnLst/>
              <a:rect l="T0" t="T1" r="T2" b="T3"/>
              <a:pathLst>
                <a:path w="426719" h="530860">
                  <a:moveTo>
                    <a:pt x="233364" y="371321"/>
                  </a:moveTo>
                  <a:lnTo>
                    <a:pt x="148227" y="371321"/>
                  </a:lnTo>
                  <a:lnTo>
                    <a:pt x="230738" y="421347"/>
                  </a:lnTo>
                  <a:lnTo>
                    <a:pt x="255213" y="476225"/>
                  </a:lnTo>
                  <a:lnTo>
                    <a:pt x="273987" y="517416"/>
                  </a:lnTo>
                  <a:lnTo>
                    <a:pt x="290225" y="530694"/>
                  </a:lnTo>
                  <a:lnTo>
                    <a:pt x="300284" y="528928"/>
                  </a:lnTo>
                  <a:lnTo>
                    <a:pt x="306596" y="525525"/>
                  </a:lnTo>
                  <a:lnTo>
                    <a:pt x="312238" y="519726"/>
                  </a:lnTo>
                  <a:lnTo>
                    <a:pt x="315227" y="512341"/>
                  </a:lnTo>
                  <a:lnTo>
                    <a:pt x="315474" y="505443"/>
                  </a:lnTo>
                  <a:lnTo>
                    <a:pt x="315392" y="503979"/>
                  </a:lnTo>
                  <a:lnTo>
                    <a:pt x="313047" y="496747"/>
                  </a:lnTo>
                  <a:lnTo>
                    <a:pt x="306835" y="483038"/>
                  </a:lnTo>
                  <a:lnTo>
                    <a:pt x="295516" y="457488"/>
                  </a:lnTo>
                  <a:lnTo>
                    <a:pt x="281981" y="426713"/>
                  </a:lnTo>
                  <a:lnTo>
                    <a:pt x="269118" y="397331"/>
                  </a:lnTo>
                  <a:lnTo>
                    <a:pt x="267226" y="393064"/>
                  </a:lnTo>
                  <a:lnTo>
                    <a:pt x="264406" y="390105"/>
                  </a:lnTo>
                  <a:lnTo>
                    <a:pt x="260482" y="387336"/>
                  </a:lnTo>
                  <a:lnTo>
                    <a:pt x="233364" y="371321"/>
                  </a:lnTo>
                  <a:close/>
                </a:path>
                <a:path w="426719" h="530860">
                  <a:moveTo>
                    <a:pt x="237202" y="166817"/>
                  </a:moveTo>
                  <a:lnTo>
                    <a:pt x="196652" y="168172"/>
                  </a:lnTo>
                  <a:lnTo>
                    <a:pt x="156304" y="181012"/>
                  </a:lnTo>
                  <a:lnTo>
                    <a:pt x="150182" y="185546"/>
                  </a:lnTo>
                  <a:lnTo>
                    <a:pt x="142696" y="190490"/>
                  </a:lnTo>
                  <a:lnTo>
                    <a:pt x="136379" y="197171"/>
                  </a:lnTo>
                  <a:lnTo>
                    <a:pt x="131618" y="205307"/>
                  </a:lnTo>
                  <a:lnTo>
                    <a:pt x="128796" y="214616"/>
                  </a:lnTo>
                  <a:lnTo>
                    <a:pt x="105821" y="320013"/>
                  </a:lnTo>
                  <a:lnTo>
                    <a:pt x="104183" y="323760"/>
                  </a:lnTo>
                  <a:lnTo>
                    <a:pt x="103853" y="328433"/>
                  </a:lnTo>
                  <a:lnTo>
                    <a:pt x="104437" y="331799"/>
                  </a:lnTo>
                  <a:lnTo>
                    <a:pt x="3066" y="495858"/>
                  </a:lnTo>
                  <a:lnTo>
                    <a:pt x="0" y="503979"/>
                  </a:lnTo>
                  <a:lnTo>
                    <a:pt x="187" y="512188"/>
                  </a:lnTo>
                  <a:lnTo>
                    <a:pt x="3650" y="519394"/>
                  </a:lnTo>
                  <a:lnTo>
                    <a:pt x="10406" y="524509"/>
                  </a:lnTo>
                  <a:lnTo>
                    <a:pt x="18531" y="527422"/>
                  </a:lnTo>
                  <a:lnTo>
                    <a:pt x="26821" y="526953"/>
                  </a:lnTo>
                  <a:lnTo>
                    <a:pt x="34348" y="523380"/>
                  </a:lnTo>
                  <a:lnTo>
                    <a:pt x="40188" y="516978"/>
                  </a:lnTo>
                  <a:lnTo>
                    <a:pt x="132733" y="368273"/>
                  </a:lnTo>
                  <a:lnTo>
                    <a:pt x="228202" y="368273"/>
                  </a:lnTo>
                  <a:lnTo>
                    <a:pt x="189794" y="345591"/>
                  </a:lnTo>
                  <a:lnTo>
                    <a:pt x="191965" y="338314"/>
                  </a:lnTo>
                  <a:lnTo>
                    <a:pt x="198760" y="304875"/>
                  </a:lnTo>
                  <a:lnTo>
                    <a:pt x="205893" y="303798"/>
                  </a:lnTo>
                  <a:lnTo>
                    <a:pt x="222341" y="301696"/>
                  </a:lnTo>
                  <a:lnTo>
                    <a:pt x="231361" y="300290"/>
                  </a:lnTo>
                  <a:lnTo>
                    <a:pt x="268082" y="291888"/>
                  </a:lnTo>
                  <a:lnTo>
                    <a:pt x="299301" y="280451"/>
                  </a:lnTo>
                  <a:lnTo>
                    <a:pt x="324789" y="265916"/>
                  </a:lnTo>
                  <a:lnTo>
                    <a:pt x="333006" y="258469"/>
                  </a:lnTo>
                  <a:lnTo>
                    <a:pt x="213657" y="258469"/>
                  </a:lnTo>
                  <a:lnTo>
                    <a:pt x="209009" y="258139"/>
                  </a:lnTo>
                  <a:lnTo>
                    <a:pt x="214749" y="231799"/>
                  </a:lnTo>
                  <a:lnTo>
                    <a:pt x="215803" y="224700"/>
                  </a:lnTo>
                  <a:lnTo>
                    <a:pt x="215549" y="216686"/>
                  </a:lnTo>
                  <a:lnTo>
                    <a:pt x="213047" y="209066"/>
                  </a:lnTo>
                  <a:lnTo>
                    <a:pt x="358406" y="209066"/>
                  </a:lnTo>
                  <a:lnTo>
                    <a:pt x="360490" y="203262"/>
                  </a:lnTo>
                  <a:lnTo>
                    <a:pt x="324922" y="203262"/>
                  </a:lnTo>
                  <a:lnTo>
                    <a:pt x="302281" y="188509"/>
                  </a:lnTo>
                  <a:lnTo>
                    <a:pt x="272726" y="174978"/>
                  </a:lnTo>
                  <a:lnTo>
                    <a:pt x="237202" y="166817"/>
                  </a:lnTo>
                  <a:close/>
                </a:path>
                <a:path w="426719" h="530860">
                  <a:moveTo>
                    <a:pt x="228202" y="368273"/>
                  </a:moveTo>
                  <a:lnTo>
                    <a:pt x="132733" y="368273"/>
                  </a:lnTo>
                  <a:lnTo>
                    <a:pt x="134053" y="369200"/>
                  </a:lnTo>
                  <a:lnTo>
                    <a:pt x="138892" y="370648"/>
                  </a:lnTo>
                  <a:lnTo>
                    <a:pt x="142448" y="371182"/>
                  </a:lnTo>
                  <a:lnTo>
                    <a:pt x="144874" y="371918"/>
                  </a:lnTo>
                  <a:lnTo>
                    <a:pt x="148227" y="371321"/>
                  </a:lnTo>
                  <a:lnTo>
                    <a:pt x="233364" y="371321"/>
                  </a:lnTo>
                  <a:lnTo>
                    <a:pt x="228202" y="368273"/>
                  </a:lnTo>
                  <a:close/>
                </a:path>
                <a:path w="426719" h="530860">
                  <a:moveTo>
                    <a:pt x="358406" y="209066"/>
                  </a:moveTo>
                  <a:lnTo>
                    <a:pt x="213047" y="209066"/>
                  </a:lnTo>
                  <a:lnTo>
                    <a:pt x="236951" y="210181"/>
                  </a:lnTo>
                  <a:lnTo>
                    <a:pt x="258737" y="215876"/>
                  </a:lnTo>
                  <a:lnTo>
                    <a:pt x="277782" y="224425"/>
                  </a:lnTo>
                  <a:lnTo>
                    <a:pt x="293464" y="234098"/>
                  </a:lnTo>
                  <a:lnTo>
                    <a:pt x="279610" y="241072"/>
                  </a:lnTo>
                  <a:lnTo>
                    <a:pt x="263223" y="247188"/>
                  </a:lnTo>
                  <a:lnTo>
                    <a:pt x="244520" y="252414"/>
                  </a:lnTo>
                  <a:lnTo>
                    <a:pt x="223715" y="256717"/>
                  </a:lnTo>
                  <a:lnTo>
                    <a:pt x="213657" y="258469"/>
                  </a:lnTo>
                  <a:lnTo>
                    <a:pt x="333006" y="258469"/>
                  </a:lnTo>
                  <a:lnTo>
                    <a:pt x="344315" y="248220"/>
                  </a:lnTo>
                  <a:lnTo>
                    <a:pt x="349331" y="243890"/>
                  </a:lnTo>
                  <a:lnTo>
                    <a:pt x="351503" y="236600"/>
                  </a:lnTo>
                  <a:lnTo>
                    <a:pt x="350525" y="231012"/>
                  </a:lnTo>
                  <a:lnTo>
                    <a:pt x="358406" y="209066"/>
                  </a:lnTo>
                  <a:close/>
                </a:path>
                <a:path w="426719" h="530860">
                  <a:moveTo>
                    <a:pt x="408442" y="0"/>
                  </a:moveTo>
                  <a:lnTo>
                    <a:pt x="402296" y="1780"/>
                  </a:lnTo>
                  <a:lnTo>
                    <a:pt x="397180" y="5756"/>
                  </a:lnTo>
                  <a:lnTo>
                    <a:pt x="393768" y="11480"/>
                  </a:lnTo>
                  <a:lnTo>
                    <a:pt x="324922" y="203262"/>
                  </a:lnTo>
                  <a:lnTo>
                    <a:pt x="360490" y="203262"/>
                  </a:lnTo>
                  <a:lnTo>
                    <a:pt x="425569" y="22033"/>
                  </a:lnTo>
                  <a:lnTo>
                    <a:pt x="426426" y="15534"/>
                  </a:lnTo>
                  <a:lnTo>
                    <a:pt x="424645" y="9386"/>
                  </a:lnTo>
                  <a:lnTo>
                    <a:pt x="420669" y="4268"/>
                  </a:lnTo>
                  <a:lnTo>
                    <a:pt x="414939" y="862"/>
                  </a:lnTo>
                  <a:lnTo>
                    <a:pt x="40844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47" name="object 90"/>
            <p:cNvSpPr>
              <a:spLocks noChangeArrowheads="1"/>
            </p:cNvSpPr>
            <p:nvPr/>
          </p:nvSpPr>
          <p:spPr bwMode="auto">
            <a:xfrm>
              <a:off x="1206285" y="1841637"/>
              <a:ext cx="449580" cy="551815"/>
            </a:xfrm>
            <a:custGeom>
              <a:avLst/>
              <a:gdLst>
                <a:gd name="T0" fmla="*/ 0 w 449580"/>
                <a:gd name="T1" fmla="*/ 0 h 551814"/>
                <a:gd name="T2" fmla="*/ 449580 w 449580"/>
                <a:gd name="T3" fmla="*/ 551814 h 551814"/>
              </a:gdLst>
              <a:ahLst/>
              <a:cxnLst/>
              <a:rect l="T0" t="T1" r="T2" b="T3"/>
              <a:pathLst>
                <a:path w="449580" h="551814">
                  <a:moveTo>
                    <a:pt x="197245" y="392299"/>
                  </a:moveTo>
                  <a:lnTo>
                    <a:pt x="148549" y="392299"/>
                  </a:lnTo>
                  <a:lnTo>
                    <a:pt x="152536" y="392985"/>
                  </a:lnTo>
                  <a:lnTo>
                    <a:pt x="154543" y="393290"/>
                  </a:lnTo>
                  <a:lnTo>
                    <a:pt x="156710" y="393315"/>
                  </a:lnTo>
                  <a:lnTo>
                    <a:pt x="233296" y="439721"/>
                  </a:lnTo>
                  <a:lnTo>
                    <a:pt x="257661" y="494353"/>
                  </a:lnTo>
                  <a:lnTo>
                    <a:pt x="276230" y="534699"/>
                  </a:lnTo>
                  <a:lnTo>
                    <a:pt x="305521" y="551392"/>
                  </a:lnTo>
                  <a:lnTo>
                    <a:pt x="307413" y="551392"/>
                  </a:lnTo>
                  <a:lnTo>
                    <a:pt x="335317" y="530069"/>
                  </a:lnTo>
                  <a:lnTo>
                    <a:pt x="303095" y="530069"/>
                  </a:lnTo>
                  <a:lnTo>
                    <a:pt x="298434" y="528075"/>
                  </a:lnTo>
                  <a:lnTo>
                    <a:pt x="271683" y="472136"/>
                  </a:lnTo>
                  <a:lnTo>
                    <a:pt x="250492" y="424583"/>
                  </a:lnTo>
                  <a:lnTo>
                    <a:pt x="197245" y="392299"/>
                  </a:lnTo>
                  <a:close/>
                </a:path>
                <a:path w="449580" h="551814">
                  <a:moveTo>
                    <a:pt x="237229" y="165992"/>
                  </a:moveTo>
                  <a:lnTo>
                    <a:pt x="193179" y="170825"/>
                  </a:lnTo>
                  <a:lnTo>
                    <a:pt x="155546" y="187042"/>
                  </a:lnTo>
                  <a:lnTo>
                    <a:pt x="146009" y="193597"/>
                  </a:lnTo>
                  <a:lnTo>
                    <a:pt x="138249" y="202079"/>
                  </a:lnTo>
                  <a:lnTo>
                    <a:pt x="132565" y="212056"/>
                  </a:lnTo>
                  <a:lnTo>
                    <a:pt x="129257" y="223097"/>
                  </a:lnTo>
                  <a:lnTo>
                    <a:pt x="106499" y="327580"/>
                  </a:lnTo>
                  <a:lnTo>
                    <a:pt x="105038" y="331365"/>
                  </a:lnTo>
                  <a:lnTo>
                    <a:pt x="104374" y="335238"/>
                  </a:lnTo>
                  <a:lnTo>
                    <a:pt x="104391" y="339937"/>
                  </a:lnTo>
                  <a:lnTo>
                    <a:pt x="4861" y="500986"/>
                  </a:lnTo>
                  <a:lnTo>
                    <a:pt x="1808" y="507437"/>
                  </a:lnTo>
                  <a:lnTo>
                    <a:pt x="178" y="514197"/>
                  </a:lnTo>
                  <a:lnTo>
                    <a:pt x="0" y="521038"/>
                  </a:lnTo>
                  <a:lnTo>
                    <a:pt x="1305" y="527732"/>
                  </a:lnTo>
                  <a:lnTo>
                    <a:pt x="3731" y="535454"/>
                  </a:lnTo>
                  <a:lnTo>
                    <a:pt x="9128" y="541575"/>
                  </a:lnTo>
                  <a:lnTo>
                    <a:pt x="16494" y="545042"/>
                  </a:lnTo>
                  <a:lnTo>
                    <a:pt x="21434" y="547900"/>
                  </a:lnTo>
                  <a:lnTo>
                    <a:pt x="26984" y="549386"/>
                  </a:lnTo>
                  <a:lnTo>
                    <a:pt x="32661" y="549386"/>
                  </a:lnTo>
                  <a:lnTo>
                    <a:pt x="63484" y="529002"/>
                  </a:lnTo>
                  <a:lnTo>
                    <a:pt x="32255" y="529002"/>
                  </a:lnTo>
                  <a:lnTo>
                    <a:pt x="27251" y="525980"/>
                  </a:lnTo>
                  <a:lnTo>
                    <a:pt x="25981" y="525306"/>
                  </a:lnTo>
                  <a:lnTo>
                    <a:pt x="24025" y="524456"/>
                  </a:lnTo>
                  <a:lnTo>
                    <a:pt x="22768" y="523097"/>
                  </a:lnTo>
                  <a:lnTo>
                    <a:pt x="21320" y="518474"/>
                  </a:lnTo>
                  <a:lnTo>
                    <a:pt x="21853" y="515197"/>
                  </a:lnTo>
                  <a:lnTo>
                    <a:pt x="23543" y="512416"/>
                  </a:lnTo>
                  <a:lnTo>
                    <a:pt x="127098" y="344814"/>
                  </a:lnTo>
                  <a:lnTo>
                    <a:pt x="126133" y="339328"/>
                  </a:lnTo>
                  <a:lnTo>
                    <a:pt x="126311" y="336838"/>
                  </a:lnTo>
                  <a:lnTo>
                    <a:pt x="126997" y="335238"/>
                  </a:lnTo>
                  <a:lnTo>
                    <a:pt x="150733" y="227339"/>
                  </a:lnTo>
                  <a:lnTo>
                    <a:pt x="152717" y="220757"/>
                  </a:lnTo>
                  <a:lnTo>
                    <a:pt x="156105" y="214831"/>
                  </a:lnTo>
                  <a:lnTo>
                    <a:pt x="160684" y="209860"/>
                  </a:lnTo>
                  <a:lnTo>
                    <a:pt x="166240" y="206143"/>
                  </a:lnTo>
                  <a:lnTo>
                    <a:pt x="173314" y="201101"/>
                  </a:lnTo>
                  <a:lnTo>
                    <a:pt x="209699" y="189760"/>
                  </a:lnTo>
                  <a:lnTo>
                    <a:pt x="239913" y="187912"/>
                  </a:lnTo>
                  <a:lnTo>
                    <a:pt x="313813" y="187912"/>
                  </a:lnTo>
                  <a:lnTo>
                    <a:pt x="300037" y="180488"/>
                  </a:lnTo>
                  <a:lnTo>
                    <a:pt x="268756" y="170126"/>
                  </a:lnTo>
                  <a:lnTo>
                    <a:pt x="237229" y="165992"/>
                  </a:lnTo>
                  <a:close/>
                </a:path>
                <a:path w="449580" h="551814">
                  <a:moveTo>
                    <a:pt x="448478" y="20939"/>
                  </a:moveTo>
                  <a:lnTo>
                    <a:pt x="419554" y="20939"/>
                  </a:lnTo>
                  <a:lnTo>
                    <a:pt x="423961" y="22539"/>
                  </a:lnTo>
                  <a:lnTo>
                    <a:pt x="425307" y="23720"/>
                  </a:lnTo>
                  <a:lnTo>
                    <a:pt x="426539" y="26133"/>
                  </a:lnTo>
                  <a:lnTo>
                    <a:pt x="427009" y="27581"/>
                  </a:lnTo>
                  <a:lnTo>
                    <a:pt x="350390" y="240865"/>
                  </a:lnTo>
                  <a:lnTo>
                    <a:pt x="351259" y="245716"/>
                  </a:lnTo>
                  <a:lnTo>
                    <a:pt x="350288" y="249069"/>
                  </a:lnTo>
                  <a:lnTo>
                    <a:pt x="348320" y="250758"/>
                  </a:lnTo>
                  <a:lnTo>
                    <a:pt x="347164" y="251926"/>
                  </a:lnTo>
                  <a:lnTo>
                    <a:pt x="305563" y="281476"/>
                  </a:lnTo>
                  <a:lnTo>
                    <a:pt x="240636" y="300339"/>
                  </a:lnTo>
                  <a:lnTo>
                    <a:pt x="212315" y="304161"/>
                  </a:lnTo>
                  <a:lnTo>
                    <a:pt x="200682" y="306193"/>
                  </a:lnTo>
                  <a:lnTo>
                    <a:pt x="192656" y="345944"/>
                  </a:lnTo>
                  <a:lnTo>
                    <a:pt x="188046" y="361489"/>
                  </a:lnTo>
                  <a:lnTo>
                    <a:pt x="265351" y="407108"/>
                  </a:lnTo>
                  <a:lnTo>
                    <a:pt x="268373" y="409228"/>
                  </a:lnTo>
                  <a:lnTo>
                    <a:pt x="269503" y="410841"/>
                  </a:lnTo>
                  <a:lnTo>
                    <a:pt x="270253" y="412518"/>
                  </a:lnTo>
                  <a:lnTo>
                    <a:pt x="283244" y="442204"/>
                  </a:lnTo>
                  <a:lnTo>
                    <a:pt x="296827" y="473079"/>
                  </a:lnTo>
                  <a:lnTo>
                    <a:pt x="308211" y="498737"/>
                  </a:lnTo>
                  <a:lnTo>
                    <a:pt x="314601" y="512772"/>
                  </a:lnTo>
                  <a:lnTo>
                    <a:pt x="317255" y="517661"/>
                  </a:lnTo>
                  <a:lnTo>
                    <a:pt x="315871" y="524417"/>
                  </a:lnTo>
                  <a:lnTo>
                    <a:pt x="312391" y="526792"/>
                  </a:lnTo>
                  <a:lnTo>
                    <a:pt x="308048" y="529129"/>
                  </a:lnTo>
                  <a:lnTo>
                    <a:pt x="307337" y="529370"/>
                  </a:lnTo>
                  <a:lnTo>
                    <a:pt x="303095" y="530069"/>
                  </a:lnTo>
                  <a:lnTo>
                    <a:pt x="335317" y="530069"/>
                  </a:lnTo>
                  <a:lnTo>
                    <a:pt x="337050" y="526092"/>
                  </a:lnTo>
                  <a:lnTo>
                    <a:pt x="337666" y="515197"/>
                  </a:lnTo>
                  <a:lnTo>
                    <a:pt x="337692" y="514197"/>
                  </a:lnTo>
                  <a:lnTo>
                    <a:pt x="334070" y="502802"/>
                  </a:lnTo>
                  <a:lnTo>
                    <a:pt x="328018" y="489450"/>
                  </a:lnTo>
                  <a:lnTo>
                    <a:pt x="316873" y="464302"/>
                  </a:lnTo>
                  <a:lnTo>
                    <a:pt x="303382" y="433629"/>
                  </a:lnTo>
                  <a:lnTo>
                    <a:pt x="290293" y="403704"/>
                  </a:lnTo>
                  <a:lnTo>
                    <a:pt x="287715" y="397925"/>
                  </a:lnTo>
                  <a:lnTo>
                    <a:pt x="283742" y="393290"/>
                  </a:lnTo>
                  <a:lnTo>
                    <a:pt x="277200" y="388731"/>
                  </a:lnTo>
                  <a:lnTo>
                    <a:pt x="213839" y="351316"/>
                  </a:lnTo>
                  <a:lnTo>
                    <a:pt x="219123" y="325370"/>
                  </a:lnTo>
                  <a:lnTo>
                    <a:pt x="222983" y="324875"/>
                  </a:lnTo>
                  <a:lnTo>
                    <a:pt x="225015" y="324646"/>
                  </a:lnTo>
                  <a:lnTo>
                    <a:pt x="237588" y="323097"/>
                  </a:lnTo>
                  <a:lnTo>
                    <a:pt x="283201" y="312916"/>
                  </a:lnTo>
                  <a:lnTo>
                    <a:pt x="342760" y="285272"/>
                  </a:lnTo>
                  <a:lnTo>
                    <a:pt x="370618" y="255955"/>
                  </a:lnTo>
                  <a:lnTo>
                    <a:pt x="372818" y="243176"/>
                  </a:lnTo>
                  <a:lnTo>
                    <a:pt x="447011" y="36560"/>
                  </a:lnTo>
                  <a:lnTo>
                    <a:pt x="449539" y="29562"/>
                  </a:lnTo>
                  <a:lnTo>
                    <a:pt x="449018" y="21993"/>
                  </a:lnTo>
                  <a:lnTo>
                    <a:pt x="448478" y="20939"/>
                  </a:lnTo>
                  <a:close/>
                </a:path>
                <a:path w="449580" h="551814">
                  <a:moveTo>
                    <a:pt x="140738" y="363458"/>
                  </a:moveTo>
                  <a:lnTo>
                    <a:pt x="41414" y="523097"/>
                  </a:lnTo>
                  <a:lnTo>
                    <a:pt x="38922" y="527199"/>
                  </a:lnTo>
                  <a:lnTo>
                    <a:pt x="32255" y="529002"/>
                  </a:lnTo>
                  <a:lnTo>
                    <a:pt x="63484" y="529002"/>
                  </a:lnTo>
                  <a:lnTo>
                    <a:pt x="148549" y="392299"/>
                  </a:lnTo>
                  <a:lnTo>
                    <a:pt x="197245" y="392299"/>
                  </a:lnTo>
                  <a:lnTo>
                    <a:pt x="165071" y="372792"/>
                  </a:lnTo>
                  <a:lnTo>
                    <a:pt x="162303" y="371408"/>
                  </a:lnTo>
                  <a:lnTo>
                    <a:pt x="155927" y="371408"/>
                  </a:lnTo>
                  <a:lnTo>
                    <a:pt x="155026" y="371217"/>
                  </a:lnTo>
                  <a:lnTo>
                    <a:pt x="152486" y="370786"/>
                  </a:lnTo>
                  <a:lnTo>
                    <a:pt x="151457" y="370493"/>
                  </a:lnTo>
                  <a:lnTo>
                    <a:pt x="150530" y="370265"/>
                  </a:lnTo>
                  <a:lnTo>
                    <a:pt x="150200" y="370163"/>
                  </a:lnTo>
                  <a:lnTo>
                    <a:pt x="140738" y="363458"/>
                  </a:lnTo>
                  <a:close/>
                </a:path>
                <a:path w="449580" h="551814">
                  <a:moveTo>
                    <a:pt x="160931" y="370722"/>
                  </a:moveTo>
                  <a:lnTo>
                    <a:pt x="156905" y="371408"/>
                  </a:lnTo>
                  <a:lnTo>
                    <a:pt x="162303" y="371408"/>
                  </a:lnTo>
                  <a:lnTo>
                    <a:pt x="160931" y="370722"/>
                  </a:lnTo>
                  <a:close/>
                </a:path>
                <a:path w="449580" h="551814">
                  <a:moveTo>
                    <a:pt x="223441" y="208975"/>
                  </a:moveTo>
                  <a:lnTo>
                    <a:pt x="209483" y="209953"/>
                  </a:lnTo>
                  <a:lnTo>
                    <a:pt x="216024" y="230057"/>
                  </a:lnTo>
                  <a:lnTo>
                    <a:pt x="215732" y="236674"/>
                  </a:lnTo>
                  <a:lnTo>
                    <a:pt x="215236" y="240280"/>
                  </a:lnTo>
                  <a:lnTo>
                    <a:pt x="206778" y="278977"/>
                  </a:lnTo>
                  <a:lnTo>
                    <a:pt x="220393" y="279942"/>
                  </a:lnTo>
                  <a:lnTo>
                    <a:pt x="221383" y="279968"/>
                  </a:lnTo>
                  <a:lnTo>
                    <a:pt x="227251" y="279968"/>
                  </a:lnTo>
                  <a:lnTo>
                    <a:pt x="278439" y="268203"/>
                  </a:lnTo>
                  <a:lnTo>
                    <a:pt x="305794" y="256562"/>
                  </a:lnTo>
                  <a:lnTo>
                    <a:pt x="234058" y="256562"/>
                  </a:lnTo>
                  <a:lnTo>
                    <a:pt x="236737" y="244217"/>
                  </a:lnTo>
                  <a:lnTo>
                    <a:pt x="237312" y="240280"/>
                  </a:lnTo>
                  <a:lnTo>
                    <a:pt x="237418" y="239176"/>
                  </a:lnTo>
                  <a:lnTo>
                    <a:pt x="237576" y="235188"/>
                  </a:lnTo>
                  <a:lnTo>
                    <a:pt x="237309" y="230768"/>
                  </a:lnTo>
                  <a:lnTo>
                    <a:pt x="302545" y="230768"/>
                  </a:lnTo>
                  <a:lnTo>
                    <a:pt x="294364" y="225705"/>
                  </a:lnTo>
                  <a:lnTo>
                    <a:pt x="273837" y="216423"/>
                  </a:lnTo>
                  <a:lnTo>
                    <a:pt x="249982" y="210161"/>
                  </a:lnTo>
                  <a:lnTo>
                    <a:pt x="223441" y="208975"/>
                  </a:lnTo>
                  <a:close/>
                </a:path>
                <a:path w="449580" h="551814">
                  <a:moveTo>
                    <a:pt x="302545" y="230768"/>
                  </a:moveTo>
                  <a:lnTo>
                    <a:pt x="237309" y="230768"/>
                  </a:lnTo>
                  <a:lnTo>
                    <a:pt x="249599" y="232350"/>
                  </a:lnTo>
                  <a:lnTo>
                    <a:pt x="261174" y="235261"/>
                  </a:lnTo>
                  <a:lnTo>
                    <a:pt x="271922" y="239176"/>
                  </a:lnTo>
                  <a:lnTo>
                    <a:pt x="281734" y="243773"/>
                  </a:lnTo>
                  <a:lnTo>
                    <a:pt x="271312" y="247496"/>
                  </a:lnTo>
                  <a:lnTo>
                    <a:pt x="259848" y="250882"/>
                  </a:lnTo>
                  <a:lnTo>
                    <a:pt x="247408" y="253910"/>
                  </a:lnTo>
                  <a:lnTo>
                    <a:pt x="234058" y="256562"/>
                  </a:lnTo>
                  <a:lnTo>
                    <a:pt x="305794" y="256562"/>
                  </a:lnTo>
                  <a:lnTo>
                    <a:pt x="310182" y="254339"/>
                  </a:lnTo>
                  <a:lnTo>
                    <a:pt x="324825" y="245716"/>
                  </a:lnTo>
                  <a:lnTo>
                    <a:pt x="310918" y="235950"/>
                  </a:lnTo>
                  <a:lnTo>
                    <a:pt x="302545" y="230768"/>
                  </a:lnTo>
                  <a:close/>
                </a:path>
                <a:path w="449580" h="551814">
                  <a:moveTo>
                    <a:pt x="313813" y="187912"/>
                  </a:moveTo>
                  <a:lnTo>
                    <a:pt x="239913" y="187912"/>
                  </a:lnTo>
                  <a:lnTo>
                    <a:pt x="270123" y="192868"/>
                  </a:lnTo>
                  <a:lnTo>
                    <a:pt x="300089" y="204544"/>
                  </a:lnTo>
                  <a:lnTo>
                    <a:pt x="329574" y="222856"/>
                  </a:lnTo>
                  <a:lnTo>
                    <a:pt x="341385" y="231619"/>
                  </a:lnTo>
                  <a:lnTo>
                    <a:pt x="353830" y="196961"/>
                  </a:lnTo>
                  <a:lnTo>
                    <a:pt x="330603" y="196961"/>
                  </a:lnTo>
                  <a:lnTo>
                    <a:pt x="313813" y="187912"/>
                  </a:lnTo>
                  <a:close/>
                </a:path>
                <a:path w="449580" h="551814">
                  <a:moveTo>
                    <a:pt x="419200" y="0"/>
                  </a:moveTo>
                  <a:lnTo>
                    <a:pt x="408957" y="2825"/>
                  </a:lnTo>
                  <a:lnTo>
                    <a:pt x="400346" y="9237"/>
                  </a:lnTo>
                  <a:lnTo>
                    <a:pt x="394624" y="18602"/>
                  </a:lnTo>
                  <a:lnTo>
                    <a:pt x="330603" y="196961"/>
                  </a:lnTo>
                  <a:lnTo>
                    <a:pt x="353830" y="196961"/>
                  </a:lnTo>
                  <a:lnTo>
                    <a:pt x="415211" y="26019"/>
                  </a:lnTo>
                  <a:lnTo>
                    <a:pt x="416315" y="22983"/>
                  </a:lnTo>
                  <a:lnTo>
                    <a:pt x="419554" y="20939"/>
                  </a:lnTo>
                  <a:lnTo>
                    <a:pt x="448478" y="20939"/>
                  </a:lnTo>
                  <a:lnTo>
                    <a:pt x="442211" y="8759"/>
                  </a:lnTo>
                  <a:lnTo>
                    <a:pt x="436635" y="3857"/>
                  </a:lnTo>
                  <a:lnTo>
                    <a:pt x="429816" y="1393"/>
                  </a:lnTo>
                  <a:lnTo>
                    <a:pt x="419200" y="0"/>
                  </a:lnTo>
                  <a:close/>
                </a:path>
              </a:pathLst>
            </a:custGeom>
            <a:solidFill>
              <a:srgbClr val="173B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</p:grpSp>
      <p:pic>
        <p:nvPicPr>
          <p:cNvPr id="16436" name="Рисунок 90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9138" y="474663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" name="object 39"/>
          <p:cNvSpPr txBox="1"/>
          <p:nvPr/>
        </p:nvSpPr>
        <p:spPr>
          <a:xfrm>
            <a:off x="4102100" y="1695450"/>
            <a:ext cx="622300" cy="395288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 fontAlgn="auto">
              <a:spcBef>
                <a:spcPts val="120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rgbClr val="152A65"/>
                </a:solidFill>
                <a:latin typeface="Avenir Next Cyr Medium"/>
                <a:cs typeface="Avenir Next Cyr Medium"/>
              </a:rPr>
              <a:t>1</a:t>
            </a:r>
            <a:endParaRPr sz="2400" dirty="0">
              <a:solidFill>
                <a:srgbClr val="152A65"/>
              </a:solidFill>
              <a:latin typeface="Avenir Next Cyr Medium"/>
              <a:cs typeface="Avenir Next Cyr Medium"/>
            </a:endParaRPr>
          </a:p>
        </p:txBody>
      </p:sp>
      <p:sp>
        <p:nvSpPr>
          <p:cNvPr id="93" name="object 39"/>
          <p:cNvSpPr txBox="1"/>
          <p:nvPr/>
        </p:nvSpPr>
        <p:spPr>
          <a:xfrm>
            <a:off x="4102100" y="2305050"/>
            <a:ext cx="622300" cy="395288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 fontAlgn="auto">
              <a:spcBef>
                <a:spcPts val="120"/>
              </a:spcBef>
              <a:spcAft>
                <a:spcPts val="0"/>
              </a:spcAft>
              <a:defRPr/>
            </a:pPr>
            <a:r>
              <a:rPr lang="uk-UA" sz="2400" b="1" spc="5" dirty="0">
                <a:solidFill>
                  <a:srgbClr val="152A65"/>
                </a:solidFill>
                <a:latin typeface="Avenir Next Cyr Medium"/>
                <a:cs typeface="Avenir Next Cyr Medium"/>
              </a:rPr>
              <a:t>1</a:t>
            </a:r>
            <a:endParaRPr sz="2400" dirty="0">
              <a:solidFill>
                <a:srgbClr val="152A65"/>
              </a:solidFill>
              <a:latin typeface="Avenir Next Cyr Medium"/>
              <a:cs typeface="Avenir Next Cyr Medium"/>
            </a:endParaRPr>
          </a:p>
        </p:txBody>
      </p:sp>
      <p:sp>
        <p:nvSpPr>
          <p:cNvPr id="94" name="object 39"/>
          <p:cNvSpPr txBox="1"/>
          <p:nvPr/>
        </p:nvSpPr>
        <p:spPr>
          <a:xfrm>
            <a:off x="4102100" y="2894013"/>
            <a:ext cx="622300" cy="395287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 fontAlgn="auto">
              <a:spcBef>
                <a:spcPts val="120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chemeClr val="accent1">
                    <a:lumMod val="50000"/>
                  </a:schemeClr>
                </a:solidFill>
                <a:latin typeface="Avenir Next Cyr Medium"/>
                <a:cs typeface="Avenir Next Cyr Medium"/>
              </a:rPr>
              <a:t>25</a:t>
            </a:r>
            <a:endParaRPr sz="2400" dirty="0">
              <a:solidFill>
                <a:schemeClr val="accent1">
                  <a:lumMod val="50000"/>
                </a:schemeClr>
              </a:solidFill>
              <a:latin typeface="Avenir Next Cyr Medium"/>
              <a:cs typeface="Avenir Next Cyr Medium"/>
            </a:endParaRPr>
          </a:p>
        </p:txBody>
      </p:sp>
      <p:sp>
        <p:nvSpPr>
          <p:cNvPr id="16440" name="object 5"/>
          <p:cNvSpPr txBox="1">
            <a:spLocks noChangeArrowheads="1"/>
          </p:cNvSpPr>
          <p:nvPr/>
        </p:nvSpPr>
        <p:spPr bwMode="auto">
          <a:xfrm>
            <a:off x="5062538" y="2978150"/>
            <a:ext cx="957262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3000"/>
              </a:lnSpc>
              <a:spcBef>
                <a:spcPts val="100"/>
              </a:spcBef>
            </a:pPr>
            <a:r>
              <a:rPr lang="uk-UA" sz="900" b="1" dirty="0">
                <a:solidFill>
                  <a:schemeClr val="tx2">
                    <a:lumMod val="50000"/>
                  </a:schemeClr>
                </a:solidFill>
                <a:latin typeface="Avenir Next Cyr" charset="-52"/>
              </a:rPr>
              <a:t>ДРІБНЕ ХУЛІГАНСТВО</a:t>
            </a:r>
            <a:endParaRPr lang="ru-RU" sz="900" dirty="0">
              <a:solidFill>
                <a:schemeClr val="tx2">
                  <a:lumMod val="50000"/>
                </a:schemeClr>
              </a:solidFill>
              <a:latin typeface="Avenir Next Cyr" charset="-52"/>
            </a:endParaRPr>
          </a:p>
        </p:txBody>
      </p:sp>
      <p:sp>
        <p:nvSpPr>
          <p:cNvPr id="16441" name="object 58"/>
          <p:cNvSpPr txBox="1">
            <a:spLocks noChangeArrowheads="1"/>
          </p:cNvSpPr>
          <p:nvPr/>
        </p:nvSpPr>
        <p:spPr bwMode="auto">
          <a:xfrm>
            <a:off x="5062538" y="5686425"/>
            <a:ext cx="1406525" cy="147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3000"/>
              </a:lnSpc>
              <a:spcBef>
                <a:spcPts val="100"/>
              </a:spcBef>
            </a:pPr>
            <a:r>
              <a:rPr lang="uk-UA" sz="900" b="1" dirty="0" smtClean="0">
                <a:latin typeface="Avenir Next Cyr" charset="-52"/>
              </a:rPr>
              <a:t>ЗАВДАНО ЗБИТКІВ</a:t>
            </a:r>
            <a:endParaRPr lang="ru-RU" sz="900" dirty="0">
              <a:latin typeface="Avenir Next Cyr" charset="-52"/>
            </a:endParaRPr>
          </a:p>
        </p:txBody>
      </p:sp>
      <p:sp>
        <p:nvSpPr>
          <p:cNvPr id="16442" name="object 39"/>
          <p:cNvSpPr txBox="1">
            <a:spLocks noChangeArrowheads="1"/>
          </p:cNvSpPr>
          <p:nvPr/>
        </p:nvSpPr>
        <p:spPr bwMode="auto">
          <a:xfrm>
            <a:off x="3881438" y="5654675"/>
            <a:ext cx="142875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24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"/>
              </a:spcBef>
            </a:pPr>
            <a:r>
              <a:rPr lang="uk-UA" sz="1400" b="1" dirty="0" smtClean="0">
                <a:solidFill>
                  <a:schemeClr val="tx2"/>
                </a:solidFill>
                <a:latin typeface="Avenir Next Cyr Medium" charset="-52"/>
              </a:rPr>
              <a:t>4000</a:t>
            </a:r>
            <a:r>
              <a:rPr lang="uk-UA" sz="1400" b="1" dirty="0" smtClean="0">
                <a:latin typeface="Avenir Next Cyr Medium" charset="-52"/>
              </a:rPr>
              <a:t> </a:t>
            </a:r>
            <a:r>
              <a:rPr lang="uk-UA" sz="1400" b="1" dirty="0" smtClean="0">
                <a:solidFill>
                  <a:schemeClr val="accent1">
                    <a:lumMod val="50000"/>
                  </a:schemeClr>
                </a:solidFill>
                <a:latin typeface="Avenir Next Cyr Medium" charset="-52"/>
              </a:rPr>
              <a:t>грн</a:t>
            </a:r>
            <a:r>
              <a:rPr lang="uk-UA" sz="1400" b="1" dirty="0">
                <a:solidFill>
                  <a:schemeClr val="accent1">
                    <a:lumMod val="50000"/>
                  </a:schemeClr>
                </a:solidFill>
                <a:latin typeface="Avenir Next Cyr Medium" charset="-52"/>
              </a:rPr>
              <a:t>.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Avenir Next Cyr Medium" charset="-52"/>
            </a:endParaRPr>
          </a:p>
        </p:txBody>
      </p:sp>
      <p:pic>
        <p:nvPicPr>
          <p:cNvPr id="16443" name="Рисунок 10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3000" y="4322763"/>
            <a:ext cx="89535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7" name="Группа 104"/>
          <p:cNvGrpSpPr>
            <a:grpSpLocks/>
          </p:cNvGrpSpPr>
          <p:nvPr/>
        </p:nvGrpSpPr>
        <p:grpSpPr bwMode="auto">
          <a:xfrm>
            <a:off x="3427545" y="5718777"/>
            <a:ext cx="390525" cy="255587"/>
            <a:chOff x="3421071" y="5713032"/>
            <a:chExt cx="389965" cy="255429"/>
          </a:xfrm>
        </p:grpSpPr>
        <p:sp>
          <p:nvSpPr>
            <p:cNvPr id="98" name="object 76"/>
            <p:cNvSpPr>
              <a:spLocks noChangeArrowheads="1"/>
            </p:cNvSpPr>
            <p:nvPr/>
          </p:nvSpPr>
          <p:spPr bwMode="auto">
            <a:xfrm>
              <a:off x="3421071" y="5713032"/>
              <a:ext cx="324485" cy="189865"/>
            </a:xfrm>
            <a:custGeom>
              <a:avLst/>
              <a:gdLst>
                <a:gd name="T0" fmla="*/ 0 w 324485"/>
                <a:gd name="T1" fmla="*/ 0 h 189864"/>
                <a:gd name="T2" fmla="*/ 324485 w 324485"/>
                <a:gd name="T3" fmla="*/ 189864 h 189864"/>
              </a:gdLst>
              <a:ahLst/>
              <a:cxnLst/>
              <a:rect l="T0" t="T1" r="T2" b="T3"/>
              <a:pathLst>
                <a:path w="324485" h="189864">
                  <a:moveTo>
                    <a:pt x="320154" y="0"/>
                  </a:moveTo>
                  <a:lnTo>
                    <a:pt x="6769" y="0"/>
                  </a:lnTo>
                  <a:lnTo>
                    <a:pt x="0" y="4940"/>
                  </a:lnTo>
                  <a:lnTo>
                    <a:pt x="0" y="182613"/>
                  </a:lnTo>
                  <a:lnTo>
                    <a:pt x="6769" y="189318"/>
                  </a:lnTo>
                  <a:lnTo>
                    <a:pt x="320154" y="189318"/>
                  </a:lnTo>
                  <a:lnTo>
                    <a:pt x="323938" y="182613"/>
                  </a:lnTo>
                  <a:lnTo>
                    <a:pt x="323938" y="163829"/>
                  </a:lnTo>
                  <a:lnTo>
                    <a:pt x="25488" y="163829"/>
                  </a:lnTo>
                  <a:lnTo>
                    <a:pt x="25488" y="132460"/>
                  </a:lnTo>
                  <a:lnTo>
                    <a:pt x="66892" y="132460"/>
                  </a:lnTo>
                  <a:lnTo>
                    <a:pt x="62815" y="126514"/>
                  </a:lnTo>
                  <a:lnTo>
                    <a:pt x="46001" y="115009"/>
                  </a:lnTo>
                  <a:lnTo>
                    <a:pt x="25488" y="110401"/>
                  </a:lnTo>
                  <a:lnTo>
                    <a:pt x="25488" y="77139"/>
                  </a:lnTo>
                  <a:lnTo>
                    <a:pt x="46374" y="72369"/>
                  </a:lnTo>
                  <a:lnTo>
                    <a:pt x="63398" y="60477"/>
                  </a:lnTo>
                  <a:lnTo>
                    <a:pt x="66967" y="55079"/>
                  </a:lnTo>
                  <a:lnTo>
                    <a:pt x="25488" y="55079"/>
                  </a:lnTo>
                  <a:lnTo>
                    <a:pt x="25488" y="21831"/>
                  </a:lnTo>
                  <a:lnTo>
                    <a:pt x="323938" y="21831"/>
                  </a:lnTo>
                  <a:lnTo>
                    <a:pt x="323938" y="4940"/>
                  </a:lnTo>
                  <a:lnTo>
                    <a:pt x="320154" y="0"/>
                  </a:lnTo>
                  <a:close/>
                </a:path>
                <a:path w="324485" h="189864">
                  <a:moveTo>
                    <a:pt x="66892" y="132460"/>
                  </a:moveTo>
                  <a:lnTo>
                    <a:pt x="25488" y="132460"/>
                  </a:lnTo>
                  <a:lnTo>
                    <a:pt x="37431" y="135328"/>
                  </a:lnTo>
                  <a:lnTo>
                    <a:pt x="47237" y="142101"/>
                  </a:lnTo>
                  <a:lnTo>
                    <a:pt x="54024" y="151897"/>
                  </a:lnTo>
                  <a:lnTo>
                    <a:pt x="56908" y="163829"/>
                  </a:lnTo>
                  <a:lnTo>
                    <a:pt x="78968" y="163829"/>
                  </a:lnTo>
                  <a:lnTo>
                    <a:pt x="74336" y="143319"/>
                  </a:lnTo>
                  <a:lnTo>
                    <a:pt x="66892" y="132460"/>
                  </a:lnTo>
                  <a:close/>
                </a:path>
                <a:path w="324485" h="189864">
                  <a:moveTo>
                    <a:pt x="269913" y="21831"/>
                  </a:moveTo>
                  <a:lnTo>
                    <a:pt x="247904" y="21831"/>
                  </a:lnTo>
                  <a:lnTo>
                    <a:pt x="247893" y="22059"/>
                  </a:lnTo>
                  <a:lnTo>
                    <a:pt x="252133" y="43266"/>
                  </a:lnTo>
                  <a:lnTo>
                    <a:pt x="263742" y="60705"/>
                  </a:lnTo>
                  <a:lnTo>
                    <a:pt x="280973" y="72582"/>
                  </a:lnTo>
                  <a:lnTo>
                    <a:pt x="302094" y="77177"/>
                  </a:lnTo>
                  <a:lnTo>
                    <a:pt x="302094" y="110362"/>
                  </a:lnTo>
                  <a:lnTo>
                    <a:pt x="281350" y="114806"/>
                  </a:lnTo>
                  <a:lnTo>
                    <a:pt x="264325" y="126285"/>
                  </a:lnTo>
                  <a:lnTo>
                    <a:pt x="252653" y="143170"/>
                  </a:lnTo>
                  <a:lnTo>
                    <a:pt x="247967" y="163829"/>
                  </a:lnTo>
                  <a:lnTo>
                    <a:pt x="270027" y="163829"/>
                  </a:lnTo>
                  <a:lnTo>
                    <a:pt x="272964" y="151748"/>
                  </a:lnTo>
                  <a:lnTo>
                    <a:pt x="279903" y="141873"/>
                  </a:lnTo>
                  <a:lnTo>
                    <a:pt x="289920" y="135124"/>
                  </a:lnTo>
                  <a:lnTo>
                    <a:pt x="302094" y="132422"/>
                  </a:lnTo>
                  <a:lnTo>
                    <a:pt x="323938" y="132422"/>
                  </a:lnTo>
                  <a:lnTo>
                    <a:pt x="323938" y="55105"/>
                  </a:lnTo>
                  <a:lnTo>
                    <a:pt x="279334" y="45116"/>
                  </a:lnTo>
                  <a:lnTo>
                    <a:pt x="269943" y="22059"/>
                  </a:lnTo>
                  <a:lnTo>
                    <a:pt x="269913" y="21831"/>
                  </a:lnTo>
                  <a:close/>
                </a:path>
                <a:path w="324485" h="189864">
                  <a:moveTo>
                    <a:pt x="323938" y="132422"/>
                  </a:moveTo>
                  <a:lnTo>
                    <a:pt x="302094" y="132422"/>
                  </a:lnTo>
                  <a:lnTo>
                    <a:pt x="302094" y="163829"/>
                  </a:lnTo>
                  <a:lnTo>
                    <a:pt x="323938" y="163829"/>
                  </a:lnTo>
                  <a:lnTo>
                    <a:pt x="323938" y="132422"/>
                  </a:lnTo>
                  <a:close/>
                </a:path>
                <a:path w="324485" h="189864">
                  <a:moveTo>
                    <a:pt x="323938" y="21831"/>
                  </a:moveTo>
                  <a:lnTo>
                    <a:pt x="302094" y="21831"/>
                  </a:lnTo>
                  <a:lnTo>
                    <a:pt x="302094" y="55105"/>
                  </a:lnTo>
                  <a:lnTo>
                    <a:pt x="323938" y="55105"/>
                  </a:lnTo>
                  <a:lnTo>
                    <a:pt x="323938" y="21831"/>
                  </a:lnTo>
                  <a:close/>
                </a:path>
                <a:path w="324485" h="189864">
                  <a:moveTo>
                    <a:pt x="79032" y="21831"/>
                  </a:moveTo>
                  <a:lnTo>
                    <a:pt x="57010" y="21831"/>
                  </a:lnTo>
                  <a:lnTo>
                    <a:pt x="56982" y="22059"/>
                  </a:lnTo>
                  <a:lnTo>
                    <a:pt x="54524" y="34541"/>
                  </a:lnTo>
                  <a:lnTo>
                    <a:pt x="47799" y="44884"/>
                  </a:lnTo>
                  <a:lnTo>
                    <a:pt x="37793" y="52051"/>
                  </a:lnTo>
                  <a:lnTo>
                    <a:pt x="25488" y="55079"/>
                  </a:lnTo>
                  <a:lnTo>
                    <a:pt x="66967" y="55079"/>
                  </a:lnTo>
                  <a:lnTo>
                    <a:pt x="74859" y="43146"/>
                  </a:lnTo>
                  <a:lnTo>
                    <a:pt x="79057" y="22059"/>
                  </a:lnTo>
                  <a:lnTo>
                    <a:pt x="79032" y="21831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99" name="object 77"/>
            <p:cNvSpPr>
              <a:spLocks noChangeArrowheads="1"/>
            </p:cNvSpPr>
            <p:nvPr/>
          </p:nvSpPr>
          <p:spPr bwMode="auto">
            <a:xfrm>
              <a:off x="3691098" y="5845455"/>
              <a:ext cx="32384" cy="31750"/>
            </a:xfrm>
            <a:custGeom>
              <a:avLst/>
              <a:gdLst>
                <a:gd name="T0" fmla="*/ 0 w 32385"/>
                <a:gd name="T1" fmla="*/ 0 h 31750"/>
                <a:gd name="T2" fmla="*/ 32385 w 32385"/>
                <a:gd name="T3" fmla="*/ 31750 h 31750"/>
              </a:gdLst>
              <a:ahLst/>
              <a:cxnLst/>
              <a:rect l="T0" t="T1" r="T2" b="T3"/>
              <a:pathLst>
                <a:path w="32385" h="31750">
                  <a:moveTo>
                    <a:pt x="0" y="31407"/>
                  </a:moveTo>
                  <a:lnTo>
                    <a:pt x="2937" y="19325"/>
                  </a:lnTo>
                  <a:lnTo>
                    <a:pt x="9875" y="9450"/>
                  </a:lnTo>
                  <a:lnTo>
                    <a:pt x="19893" y="2701"/>
                  </a:lnTo>
                  <a:lnTo>
                    <a:pt x="32067" y="0"/>
                  </a:lnTo>
                  <a:lnTo>
                    <a:pt x="32067" y="31407"/>
                  </a:lnTo>
                  <a:lnTo>
                    <a:pt x="0" y="31407"/>
                  </a:lnTo>
                  <a:close/>
                </a:path>
              </a:pathLst>
            </a:custGeom>
            <a:noFill/>
            <a:ln w="317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00" name="object 78"/>
            <p:cNvSpPr>
              <a:spLocks noChangeArrowheads="1"/>
            </p:cNvSpPr>
            <p:nvPr/>
          </p:nvSpPr>
          <p:spPr bwMode="auto">
            <a:xfrm>
              <a:off x="3446560" y="5845493"/>
              <a:ext cx="31750" cy="31750"/>
            </a:xfrm>
            <a:custGeom>
              <a:avLst/>
              <a:gdLst>
                <a:gd name="T0" fmla="*/ 0 w 31750"/>
                <a:gd name="T1" fmla="*/ 0 h 31750"/>
                <a:gd name="T2" fmla="*/ 31750 w 31750"/>
                <a:gd name="T3" fmla="*/ 31750 h 31750"/>
              </a:gdLst>
              <a:ahLst/>
              <a:cxnLst/>
              <a:rect l="T0" t="T1" r="T2" b="T3"/>
              <a:pathLst>
                <a:path w="31750" h="31750">
                  <a:moveTo>
                    <a:pt x="0" y="0"/>
                  </a:moveTo>
                  <a:lnTo>
                    <a:pt x="11942" y="2867"/>
                  </a:lnTo>
                  <a:lnTo>
                    <a:pt x="21748" y="9640"/>
                  </a:lnTo>
                  <a:lnTo>
                    <a:pt x="28535" y="19436"/>
                  </a:lnTo>
                  <a:lnTo>
                    <a:pt x="31419" y="31368"/>
                  </a:lnTo>
                  <a:lnTo>
                    <a:pt x="0" y="3136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01" name="object 79"/>
            <p:cNvSpPr>
              <a:spLocks noChangeArrowheads="1"/>
            </p:cNvSpPr>
            <p:nvPr/>
          </p:nvSpPr>
          <p:spPr bwMode="auto">
            <a:xfrm>
              <a:off x="3446560" y="5734863"/>
              <a:ext cx="31750" cy="33655"/>
            </a:xfrm>
            <a:custGeom>
              <a:avLst/>
              <a:gdLst>
                <a:gd name="T0" fmla="*/ 0 w 31750"/>
                <a:gd name="T1" fmla="*/ 0 h 33654"/>
                <a:gd name="T2" fmla="*/ 31750 w 31750"/>
                <a:gd name="T3" fmla="*/ 33654 h 33654"/>
              </a:gdLst>
              <a:ahLst/>
              <a:cxnLst/>
              <a:rect l="T0" t="T1" r="T2" b="T3"/>
              <a:pathLst>
                <a:path w="31750" h="33654">
                  <a:moveTo>
                    <a:pt x="31521" y="0"/>
                  </a:moveTo>
                  <a:lnTo>
                    <a:pt x="31495" y="152"/>
                  </a:lnTo>
                  <a:lnTo>
                    <a:pt x="29035" y="12710"/>
                  </a:lnTo>
                  <a:lnTo>
                    <a:pt x="22310" y="23053"/>
                  </a:lnTo>
                  <a:lnTo>
                    <a:pt x="12304" y="30220"/>
                  </a:lnTo>
                  <a:lnTo>
                    <a:pt x="0" y="33248"/>
                  </a:lnTo>
                  <a:lnTo>
                    <a:pt x="0" y="0"/>
                  </a:lnTo>
                  <a:lnTo>
                    <a:pt x="31521" y="0"/>
                  </a:lnTo>
                  <a:close/>
                </a:path>
              </a:pathLst>
            </a:custGeom>
            <a:noFill/>
            <a:ln w="317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02" name="object 80"/>
            <p:cNvSpPr>
              <a:spLocks noChangeArrowheads="1"/>
            </p:cNvSpPr>
            <p:nvPr/>
          </p:nvSpPr>
          <p:spPr bwMode="auto">
            <a:xfrm>
              <a:off x="3690984" y="5734863"/>
              <a:ext cx="32384" cy="33655"/>
            </a:xfrm>
            <a:custGeom>
              <a:avLst/>
              <a:gdLst>
                <a:gd name="T0" fmla="*/ 0 w 32385"/>
                <a:gd name="T1" fmla="*/ 0 h 33654"/>
                <a:gd name="T2" fmla="*/ 32385 w 32385"/>
                <a:gd name="T3" fmla="*/ 33654 h 33654"/>
              </a:gdLst>
              <a:ahLst/>
              <a:cxnLst/>
              <a:rect l="T0" t="T1" r="T2" b="T3"/>
              <a:pathLst>
                <a:path w="32385" h="33654">
                  <a:moveTo>
                    <a:pt x="32181" y="33273"/>
                  </a:moveTo>
                  <a:lnTo>
                    <a:pt x="25" y="228"/>
                  </a:lnTo>
                  <a:lnTo>
                    <a:pt x="0" y="76"/>
                  </a:lnTo>
                  <a:lnTo>
                    <a:pt x="32181" y="0"/>
                  </a:lnTo>
                  <a:lnTo>
                    <a:pt x="32181" y="33273"/>
                  </a:lnTo>
                  <a:close/>
                </a:path>
              </a:pathLst>
            </a:custGeom>
            <a:noFill/>
            <a:ln w="317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03" name="object 81"/>
            <p:cNvSpPr>
              <a:spLocks noChangeArrowheads="1"/>
            </p:cNvSpPr>
            <p:nvPr/>
          </p:nvSpPr>
          <p:spPr bwMode="auto">
            <a:xfrm>
              <a:off x="3446560" y="5734863"/>
              <a:ext cx="276860" cy="142240"/>
            </a:xfrm>
            <a:custGeom>
              <a:avLst/>
              <a:gdLst>
                <a:gd name="T0" fmla="*/ 0 w 276860"/>
                <a:gd name="T1" fmla="*/ 0 h 142239"/>
                <a:gd name="T2" fmla="*/ 276860 w 276860"/>
                <a:gd name="T3" fmla="*/ 142239 h 142239"/>
              </a:gdLst>
              <a:ahLst/>
              <a:cxnLst/>
              <a:rect l="T0" t="T1" r="T2" b="T3"/>
              <a:pathLst>
                <a:path w="276860" h="142239">
                  <a:moveTo>
                    <a:pt x="222478" y="141998"/>
                  </a:moveTo>
                  <a:lnTo>
                    <a:pt x="53479" y="141998"/>
                  </a:lnTo>
                  <a:lnTo>
                    <a:pt x="48847" y="121488"/>
                  </a:lnTo>
                  <a:lnTo>
                    <a:pt x="37326" y="104682"/>
                  </a:lnTo>
                  <a:lnTo>
                    <a:pt x="20513" y="93178"/>
                  </a:lnTo>
                  <a:lnTo>
                    <a:pt x="0" y="88569"/>
                  </a:lnTo>
                  <a:lnTo>
                    <a:pt x="0" y="55308"/>
                  </a:lnTo>
                  <a:lnTo>
                    <a:pt x="20885" y="50538"/>
                  </a:lnTo>
                  <a:lnTo>
                    <a:pt x="37909" y="38646"/>
                  </a:lnTo>
                  <a:lnTo>
                    <a:pt x="49370" y="21314"/>
                  </a:lnTo>
                  <a:lnTo>
                    <a:pt x="53568" y="228"/>
                  </a:lnTo>
                  <a:lnTo>
                    <a:pt x="53543" y="76"/>
                  </a:lnTo>
                  <a:lnTo>
                    <a:pt x="222415" y="0"/>
                  </a:lnTo>
                  <a:lnTo>
                    <a:pt x="222389" y="152"/>
                  </a:lnTo>
                  <a:lnTo>
                    <a:pt x="226644" y="21435"/>
                  </a:lnTo>
                  <a:lnTo>
                    <a:pt x="238253" y="38874"/>
                  </a:lnTo>
                  <a:lnTo>
                    <a:pt x="255484" y="50751"/>
                  </a:lnTo>
                  <a:lnTo>
                    <a:pt x="276605" y="55346"/>
                  </a:lnTo>
                  <a:lnTo>
                    <a:pt x="276605" y="88531"/>
                  </a:lnTo>
                  <a:lnTo>
                    <a:pt x="255861" y="92974"/>
                  </a:lnTo>
                  <a:lnTo>
                    <a:pt x="238836" y="104454"/>
                  </a:lnTo>
                  <a:lnTo>
                    <a:pt x="227164" y="121339"/>
                  </a:lnTo>
                  <a:lnTo>
                    <a:pt x="222478" y="141998"/>
                  </a:lnTo>
                  <a:close/>
                </a:path>
              </a:pathLst>
            </a:custGeom>
            <a:noFill/>
            <a:ln w="317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04" name="object 82"/>
            <p:cNvSpPr>
              <a:spLocks noChangeArrowheads="1"/>
            </p:cNvSpPr>
            <p:nvPr/>
          </p:nvSpPr>
          <p:spPr bwMode="auto">
            <a:xfrm>
              <a:off x="3455998" y="5746135"/>
              <a:ext cx="321945" cy="189230"/>
            </a:xfrm>
            <a:custGeom>
              <a:avLst/>
              <a:gdLst>
                <a:gd name="T0" fmla="*/ 0 w 321945"/>
                <a:gd name="T1" fmla="*/ 0 h 189229"/>
                <a:gd name="T2" fmla="*/ 321945 w 321945"/>
                <a:gd name="T3" fmla="*/ 189229 h 189229"/>
              </a:gdLst>
              <a:ahLst/>
              <a:cxnLst/>
              <a:rect l="T0" t="T1" r="T2" b="T3"/>
              <a:pathLst>
                <a:path w="321945" h="189229">
                  <a:moveTo>
                    <a:pt x="316953" y="0"/>
                  </a:moveTo>
                  <a:lnTo>
                    <a:pt x="304749" y="0"/>
                  </a:lnTo>
                  <a:lnTo>
                    <a:pt x="299935" y="4927"/>
                  </a:lnTo>
                  <a:lnTo>
                    <a:pt x="299935" y="167132"/>
                  </a:lnTo>
                  <a:lnTo>
                    <a:pt x="4940" y="167132"/>
                  </a:lnTo>
                  <a:lnTo>
                    <a:pt x="0" y="171958"/>
                  </a:lnTo>
                  <a:lnTo>
                    <a:pt x="0" y="184162"/>
                  </a:lnTo>
                  <a:lnTo>
                    <a:pt x="4940" y="188976"/>
                  </a:lnTo>
                  <a:lnTo>
                    <a:pt x="318338" y="188976"/>
                  </a:lnTo>
                  <a:lnTo>
                    <a:pt x="321779" y="182600"/>
                  </a:lnTo>
                  <a:lnTo>
                    <a:pt x="321779" y="4927"/>
                  </a:lnTo>
                  <a:lnTo>
                    <a:pt x="316953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05" name="object 83"/>
            <p:cNvSpPr>
              <a:spLocks noChangeArrowheads="1"/>
            </p:cNvSpPr>
            <p:nvPr/>
          </p:nvSpPr>
          <p:spPr bwMode="auto">
            <a:xfrm>
              <a:off x="3455998" y="5746135"/>
              <a:ext cx="321945" cy="189230"/>
            </a:xfrm>
            <a:custGeom>
              <a:avLst/>
              <a:gdLst>
                <a:gd name="T0" fmla="*/ 0 w 321945"/>
                <a:gd name="T1" fmla="*/ 0 h 189229"/>
                <a:gd name="T2" fmla="*/ 321945 w 321945"/>
                <a:gd name="T3" fmla="*/ 189229 h 189229"/>
              </a:gdLst>
              <a:ahLst/>
              <a:cxnLst/>
              <a:rect l="T0" t="T1" r="T2" b="T3"/>
              <a:pathLst>
                <a:path w="321945" h="189229">
                  <a:moveTo>
                    <a:pt x="321779" y="176517"/>
                  </a:moveTo>
                  <a:lnTo>
                    <a:pt x="321779" y="11023"/>
                  </a:lnTo>
                  <a:lnTo>
                    <a:pt x="321779" y="4927"/>
                  </a:lnTo>
                  <a:lnTo>
                    <a:pt x="316953" y="0"/>
                  </a:lnTo>
                  <a:lnTo>
                    <a:pt x="310857" y="0"/>
                  </a:lnTo>
                  <a:lnTo>
                    <a:pt x="304749" y="0"/>
                  </a:lnTo>
                  <a:lnTo>
                    <a:pt x="299935" y="4927"/>
                  </a:lnTo>
                  <a:lnTo>
                    <a:pt x="299935" y="11023"/>
                  </a:lnTo>
                  <a:lnTo>
                    <a:pt x="299935" y="167132"/>
                  </a:lnTo>
                  <a:lnTo>
                    <a:pt x="11023" y="167132"/>
                  </a:lnTo>
                  <a:lnTo>
                    <a:pt x="4940" y="167132"/>
                  </a:lnTo>
                  <a:lnTo>
                    <a:pt x="0" y="171958"/>
                  </a:lnTo>
                  <a:lnTo>
                    <a:pt x="0" y="178054"/>
                  </a:lnTo>
                  <a:lnTo>
                    <a:pt x="0" y="184162"/>
                  </a:lnTo>
                  <a:lnTo>
                    <a:pt x="4940" y="188976"/>
                  </a:lnTo>
                  <a:lnTo>
                    <a:pt x="11023" y="188976"/>
                  </a:lnTo>
                  <a:lnTo>
                    <a:pt x="312242" y="188976"/>
                  </a:lnTo>
                  <a:lnTo>
                    <a:pt x="318338" y="188976"/>
                  </a:lnTo>
                  <a:lnTo>
                    <a:pt x="321779" y="182600"/>
                  </a:lnTo>
                  <a:lnTo>
                    <a:pt x="321779" y="176517"/>
                  </a:lnTo>
                  <a:close/>
                </a:path>
              </a:pathLst>
            </a:custGeom>
            <a:noFill/>
            <a:ln w="317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06" name="object 84"/>
            <p:cNvSpPr>
              <a:spLocks noChangeArrowheads="1"/>
            </p:cNvSpPr>
            <p:nvPr/>
          </p:nvSpPr>
          <p:spPr bwMode="auto">
            <a:xfrm>
              <a:off x="3489091" y="5779231"/>
              <a:ext cx="321945" cy="189230"/>
            </a:xfrm>
            <a:custGeom>
              <a:avLst/>
              <a:gdLst>
                <a:gd name="T0" fmla="*/ 0 w 321945"/>
                <a:gd name="T1" fmla="*/ 0 h 189229"/>
                <a:gd name="T2" fmla="*/ 321945 w 321945"/>
                <a:gd name="T3" fmla="*/ 189229 h 189229"/>
              </a:gdLst>
              <a:ahLst/>
              <a:cxnLst/>
              <a:rect l="T0" t="T1" r="T2" b="T3"/>
              <a:pathLst>
                <a:path w="321945" h="189229">
                  <a:moveTo>
                    <a:pt x="316623" y="0"/>
                  </a:moveTo>
                  <a:lnTo>
                    <a:pt x="304431" y="0"/>
                  </a:lnTo>
                  <a:lnTo>
                    <a:pt x="299618" y="4940"/>
                  </a:lnTo>
                  <a:lnTo>
                    <a:pt x="299618" y="166801"/>
                  </a:lnTo>
                  <a:lnTo>
                    <a:pt x="4927" y="166801"/>
                  </a:lnTo>
                  <a:lnTo>
                    <a:pt x="0" y="171627"/>
                  </a:lnTo>
                  <a:lnTo>
                    <a:pt x="0" y="183832"/>
                  </a:lnTo>
                  <a:lnTo>
                    <a:pt x="4927" y="188645"/>
                  </a:lnTo>
                  <a:lnTo>
                    <a:pt x="318338" y="188645"/>
                  </a:lnTo>
                  <a:lnTo>
                    <a:pt x="321449" y="182613"/>
                  </a:lnTo>
                  <a:lnTo>
                    <a:pt x="321449" y="4940"/>
                  </a:lnTo>
                  <a:lnTo>
                    <a:pt x="316623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07" name="object 85"/>
            <p:cNvSpPr>
              <a:spLocks noChangeArrowheads="1"/>
            </p:cNvSpPr>
            <p:nvPr/>
          </p:nvSpPr>
          <p:spPr bwMode="auto">
            <a:xfrm>
              <a:off x="3489091" y="5779231"/>
              <a:ext cx="321945" cy="189230"/>
            </a:xfrm>
            <a:custGeom>
              <a:avLst/>
              <a:gdLst>
                <a:gd name="T0" fmla="*/ 0 w 321945"/>
                <a:gd name="T1" fmla="*/ 0 h 189229"/>
                <a:gd name="T2" fmla="*/ 321945 w 321945"/>
                <a:gd name="T3" fmla="*/ 189229 h 189229"/>
              </a:gdLst>
              <a:ahLst/>
              <a:cxnLst/>
              <a:rect l="T0" t="T1" r="T2" b="T3"/>
              <a:pathLst>
                <a:path w="321945" h="189229">
                  <a:moveTo>
                    <a:pt x="310527" y="0"/>
                  </a:moveTo>
                  <a:lnTo>
                    <a:pt x="304431" y="0"/>
                  </a:lnTo>
                  <a:lnTo>
                    <a:pt x="299618" y="4940"/>
                  </a:lnTo>
                  <a:lnTo>
                    <a:pt x="299618" y="11023"/>
                  </a:lnTo>
                  <a:lnTo>
                    <a:pt x="299618" y="166801"/>
                  </a:lnTo>
                  <a:lnTo>
                    <a:pt x="11036" y="166801"/>
                  </a:lnTo>
                  <a:lnTo>
                    <a:pt x="4927" y="166801"/>
                  </a:lnTo>
                  <a:lnTo>
                    <a:pt x="0" y="171627"/>
                  </a:lnTo>
                  <a:lnTo>
                    <a:pt x="0" y="177723"/>
                  </a:lnTo>
                  <a:lnTo>
                    <a:pt x="0" y="183832"/>
                  </a:lnTo>
                  <a:lnTo>
                    <a:pt x="4927" y="188645"/>
                  </a:lnTo>
                  <a:lnTo>
                    <a:pt x="11036" y="188645"/>
                  </a:lnTo>
                  <a:lnTo>
                    <a:pt x="312242" y="188645"/>
                  </a:lnTo>
                  <a:lnTo>
                    <a:pt x="318338" y="188645"/>
                  </a:lnTo>
                  <a:lnTo>
                    <a:pt x="321449" y="182613"/>
                  </a:lnTo>
                  <a:lnTo>
                    <a:pt x="321449" y="176504"/>
                  </a:lnTo>
                  <a:lnTo>
                    <a:pt x="321449" y="11023"/>
                  </a:lnTo>
                  <a:lnTo>
                    <a:pt x="321449" y="4940"/>
                  </a:lnTo>
                  <a:lnTo>
                    <a:pt x="316623" y="0"/>
                  </a:lnTo>
                  <a:lnTo>
                    <a:pt x="310527" y="0"/>
                  </a:lnTo>
                  <a:close/>
                </a:path>
              </a:pathLst>
            </a:custGeom>
            <a:noFill/>
            <a:ln w="317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08" name="object 86"/>
            <p:cNvSpPr>
              <a:spLocks noChangeArrowheads="1"/>
            </p:cNvSpPr>
            <p:nvPr/>
          </p:nvSpPr>
          <p:spPr bwMode="auto">
            <a:xfrm>
              <a:off x="3533306" y="5755568"/>
              <a:ext cx="102463" cy="102463"/>
            </a:xfrm>
            <a:prstGeom prst="rect">
              <a:avLst/>
            </a:prstGeom>
            <a:blipFill dpi="0"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</p:grpSp>
      <p:sp>
        <p:nvSpPr>
          <p:cNvPr id="109" name="object 39"/>
          <p:cNvSpPr txBox="1">
            <a:spLocks noChangeArrowheads="1"/>
          </p:cNvSpPr>
          <p:nvPr/>
        </p:nvSpPr>
        <p:spPr bwMode="auto">
          <a:xfrm>
            <a:off x="3881438" y="6234692"/>
            <a:ext cx="142875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24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"/>
              </a:spcBef>
            </a:pPr>
            <a:r>
              <a:rPr lang="uk-UA" sz="1400" b="1" dirty="0" smtClean="0">
                <a:solidFill>
                  <a:schemeClr val="tx2"/>
                </a:solidFill>
                <a:latin typeface="Avenir Next Cyr Medium" charset="-52"/>
              </a:rPr>
              <a:t>3050 </a:t>
            </a:r>
            <a:r>
              <a:rPr lang="uk-UA" sz="1400" b="1" dirty="0" smtClean="0">
                <a:solidFill>
                  <a:schemeClr val="accent1">
                    <a:lumMod val="50000"/>
                  </a:schemeClr>
                </a:solidFill>
                <a:latin typeface="Avenir Next Cyr Medium" charset="-52"/>
              </a:rPr>
              <a:t>грн</a:t>
            </a:r>
            <a:r>
              <a:rPr lang="uk-UA" sz="1400" b="1" dirty="0">
                <a:solidFill>
                  <a:schemeClr val="accent1">
                    <a:lumMod val="50000"/>
                  </a:schemeClr>
                </a:solidFill>
                <a:latin typeface="Avenir Next Cyr Medium" charset="-52"/>
              </a:rPr>
              <a:t>.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Avenir Next Cyr Medium" charset="-52"/>
            </a:endParaRPr>
          </a:p>
        </p:txBody>
      </p:sp>
      <p:sp>
        <p:nvSpPr>
          <p:cNvPr id="110" name="object 58"/>
          <p:cNvSpPr txBox="1">
            <a:spLocks noChangeArrowheads="1"/>
          </p:cNvSpPr>
          <p:nvPr/>
        </p:nvSpPr>
        <p:spPr bwMode="auto">
          <a:xfrm>
            <a:off x="5062537" y="6167361"/>
            <a:ext cx="1406525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3000"/>
              </a:lnSpc>
              <a:spcBef>
                <a:spcPts val="100"/>
              </a:spcBef>
            </a:pPr>
            <a:r>
              <a:rPr lang="uk-UA" sz="900" b="1" dirty="0">
                <a:latin typeface="Avenir Next Cyr" charset="-52"/>
              </a:rPr>
              <a:t>ПОВЕРНУТО МАЙНА / ВІДШКОДОВАНО</a:t>
            </a:r>
            <a:endParaRPr lang="ru-RU" sz="900" dirty="0">
              <a:latin typeface="Avenir Next Cyr" charset="-5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ject 2"/>
          <p:cNvSpPr>
            <a:spLocks noChangeArrowheads="1"/>
          </p:cNvSpPr>
          <p:nvPr/>
        </p:nvSpPr>
        <p:spPr bwMode="auto">
          <a:xfrm>
            <a:off x="4757738" y="1654175"/>
            <a:ext cx="2070100" cy="2133600"/>
          </a:xfrm>
          <a:custGeom>
            <a:avLst/>
            <a:gdLst>
              <a:gd name="T0" fmla="*/ 0 w 1924050"/>
              <a:gd name="T1" fmla="*/ 0 h 2133600"/>
              <a:gd name="T2" fmla="*/ 1924050 w 1924050"/>
              <a:gd name="T3" fmla="*/ 2133600 h 2133600"/>
            </a:gdLst>
            <a:ahLst/>
            <a:cxnLst/>
            <a:rect l="T0" t="T1" r="T2" b="T3"/>
            <a:pathLst>
              <a:path w="1924050" h="2133600">
                <a:moveTo>
                  <a:pt x="1923440" y="0"/>
                </a:moveTo>
                <a:lnTo>
                  <a:pt x="145440" y="0"/>
                </a:lnTo>
                <a:lnTo>
                  <a:pt x="145440" y="150876"/>
                </a:lnTo>
                <a:lnTo>
                  <a:pt x="0" y="296329"/>
                </a:lnTo>
                <a:lnTo>
                  <a:pt x="145440" y="441769"/>
                </a:lnTo>
                <a:lnTo>
                  <a:pt x="145440" y="2133587"/>
                </a:lnTo>
                <a:lnTo>
                  <a:pt x="1923440" y="2133587"/>
                </a:lnTo>
                <a:lnTo>
                  <a:pt x="1923440" y="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12700">
              <a:spcBef>
                <a:spcPts val="100"/>
              </a:spcBef>
            </a:pPr>
            <a:r>
              <a:rPr lang="uk-UA" sz="1300" dirty="0">
                <a:solidFill>
                  <a:schemeClr val="accent1">
                    <a:lumMod val="50000"/>
                  </a:schemeClr>
                </a:solidFill>
              </a:rPr>
              <a:t>З незаконного обігу </a:t>
            </a:r>
            <a:r>
              <a:rPr lang="uk-UA" sz="1300" dirty="0" smtClean="0">
                <a:solidFill>
                  <a:schemeClr val="accent1">
                    <a:lumMod val="50000"/>
                  </a:schemeClr>
                </a:solidFill>
              </a:rPr>
              <a:t>вилучено:</a:t>
            </a:r>
          </a:p>
          <a:p>
            <a:pPr marL="12700">
              <a:spcBef>
                <a:spcPts val="100"/>
              </a:spcBef>
            </a:pPr>
            <a:r>
              <a:rPr lang="uk-UA" sz="1300" b="1" i="1" dirty="0" smtClean="0">
                <a:solidFill>
                  <a:schemeClr val="accent1">
                    <a:lumMod val="50000"/>
                  </a:schemeClr>
                </a:solidFill>
              </a:rPr>
              <a:t>4436 </a:t>
            </a:r>
            <a:r>
              <a:rPr lang="uk-UA" sz="1300" b="1" i="1" dirty="0">
                <a:solidFill>
                  <a:schemeClr val="accent1">
                    <a:lumMod val="50000"/>
                  </a:schemeClr>
                </a:solidFill>
              </a:rPr>
              <a:t>г</a:t>
            </a:r>
            <a:r>
              <a:rPr lang="uk-UA" sz="1300" dirty="0" smtClean="0">
                <a:solidFill>
                  <a:schemeClr val="accent1">
                    <a:lumMod val="50000"/>
                  </a:schemeClr>
                </a:solidFill>
              </a:rPr>
              <a:t>. - </a:t>
            </a:r>
            <a:r>
              <a:rPr lang="uk-UA" sz="1300" dirty="0">
                <a:solidFill>
                  <a:schemeClr val="accent1">
                    <a:lumMod val="50000"/>
                  </a:schemeClr>
                </a:solidFill>
              </a:rPr>
              <a:t>«каннабісу», </a:t>
            </a:r>
            <a:endParaRPr lang="uk-UA" sz="13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12700">
              <a:spcBef>
                <a:spcPts val="100"/>
              </a:spcBef>
            </a:pPr>
            <a:r>
              <a:rPr lang="uk-UA" sz="1300" b="1" i="1" dirty="0" smtClean="0">
                <a:solidFill>
                  <a:schemeClr val="accent1">
                    <a:lumMod val="50000"/>
                  </a:schemeClr>
                </a:solidFill>
              </a:rPr>
              <a:t>4 г</a:t>
            </a:r>
            <a:r>
              <a:rPr lang="uk-UA" sz="1300" i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r>
              <a:rPr lang="uk-UA" sz="13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uk-UA" sz="1300" dirty="0" smtClean="0">
                <a:solidFill>
                  <a:schemeClr val="accent1">
                    <a:lumMod val="50000"/>
                  </a:schemeClr>
                </a:solidFill>
              </a:rPr>
              <a:t>– екстракт каннабісу</a:t>
            </a:r>
            <a:r>
              <a:rPr lang="uk-UA" sz="1300" dirty="0">
                <a:solidFill>
                  <a:schemeClr val="accent1">
                    <a:lumMod val="50000"/>
                  </a:schemeClr>
                </a:solidFill>
              </a:rPr>
              <a:t>»</a:t>
            </a:r>
            <a:endParaRPr lang="uk-UA" sz="13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12700">
              <a:spcBef>
                <a:spcPts val="100"/>
              </a:spcBef>
            </a:pPr>
            <a:r>
              <a:rPr lang="uk-UA" sz="13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uk-UA" sz="13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uk-UA" sz="13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кушів</a:t>
            </a:r>
            <a:r>
              <a:rPr lang="uk-UA" sz="13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роду коноплі</a:t>
            </a:r>
            <a:endParaRPr lang="uk-UA" sz="13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object 3"/>
          <p:cNvSpPr txBox="1">
            <a:spLocks noChangeArrowheads="1"/>
          </p:cNvSpPr>
          <p:nvPr/>
        </p:nvSpPr>
        <p:spPr bwMode="auto">
          <a:xfrm>
            <a:off x="2025650" y="673100"/>
            <a:ext cx="1111250" cy="599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492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2163"/>
              </a:lnSpc>
              <a:spcBef>
                <a:spcPts val="275"/>
              </a:spcBef>
            </a:pPr>
            <a:r>
              <a:rPr lang="ru-RU" sz="19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venir Next Cyr" charset="-52"/>
              </a:rPr>
              <a:t>Безпечні</a:t>
            </a:r>
            <a:r>
              <a:rPr lang="ru-RU" sz="1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venir Next Cyr" charset="-52"/>
              </a:rPr>
              <a:t>  </a:t>
            </a:r>
            <a:r>
              <a:rPr lang="ru-RU" sz="19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venir Next Cyr" charset="-52"/>
              </a:rPr>
              <a:t>вулиці</a:t>
            </a:r>
            <a:endParaRPr lang="ru-RU" sz="1900" dirty="0">
              <a:solidFill>
                <a:schemeClr val="tx2">
                  <a:lumMod val="60000"/>
                  <a:lumOff val="40000"/>
                </a:schemeClr>
              </a:solidFill>
              <a:latin typeface="Avenir Next Cyr" charset="-52"/>
            </a:endParaRPr>
          </a:p>
        </p:txBody>
      </p:sp>
      <p:sp>
        <p:nvSpPr>
          <p:cNvPr id="18436" name="object 4"/>
          <p:cNvSpPr>
            <a:spLocks noChangeArrowheads="1"/>
          </p:cNvSpPr>
          <p:nvPr/>
        </p:nvSpPr>
        <p:spPr bwMode="auto">
          <a:xfrm>
            <a:off x="292100" y="50800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37" name="object 5"/>
          <p:cNvSpPr>
            <a:spLocks noChangeArrowheads="1"/>
          </p:cNvSpPr>
          <p:nvPr/>
        </p:nvSpPr>
        <p:spPr bwMode="auto">
          <a:xfrm>
            <a:off x="420688" y="50800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38" name="object 6"/>
          <p:cNvSpPr>
            <a:spLocks noChangeArrowheads="1"/>
          </p:cNvSpPr>
          <p:nvPr/>
        </p:nvSpPr>
        <p:spPr bwMode="auto">
          <a:xfrm>
            <a:off x="547688" y="50800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39" name="object 7"/>
          <p:cNvSpPr>
            <a:spLocks noChangeArrowheads="1"/>
          </p:cNvSpPr>
          <p:nvPr/>
        </p:nvSpPr>
        <p:spPr bwMode="auto">
          <a:xfrm>
            <a:off x="292100" y="63817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40" name="object 8"/>
          <p:cNvSpPr>
            <a:spLocks noChangeArrowheads="1"/>
          </p:cNvSpPr>
          <p:nvPr/>
        </p:nvSpPr>
        <p:spPr bwMode="auto">
          <a:xfrm>
            <a:off x="420688" y="63817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41" name="object 9"/>
          <p:cNvSpPr>
            <a:spLocks noChangeArrowheads="1"/>
          </p:cNvSpPr>
          <p:nvPr/>
        </p:nvSpPr>
        <p:spPr bwMode="auto">
          <a:xfrm>
            <a:off x="547688" y="63817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42" name="object 10"/>
          <p:cNvSpPr>
            <a:spLocks noChangeArrowheads="1"/>
          </p:cNvSpPr>
          <p:nvPr/>
        </p:nvSpPr>
        <p:spPr bwMode="auto">
          <a:xfrm>
            <a:off x="292100" y="76835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43" name="object 11"/>
          <p:cNvSpPr>
            <a:spLocks noChangeArrowheads="1"/>
          </p:cNvSpPr>
          <p:nvPr/>
        </p:nvSpPr>
        <p:spPr bwMode="auto">
          <a:xfrm>
            <a:off x="420688" y="76835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44" name="object 12"/>
          <p:cNvSpPr>
            <a:spLocks noChangeArrowheads="1"/>
          </p:cNvSpPr>
          <p:nvPr/>
        </p:nvSpPr>
        <p:spPr bwMode="auto">
          <a:xfrm>
            <a:off x="547688" y="76835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45" name="object 13"/>
          <p:cNvSpPr>
            <a:spLocks noChangeArrowheads="1"/>
          </p:cNvSpPr>
          <p:nvPr/>
        </p:nvSpPr>
        <p:spPr bwMode="auto">
          <a:xfrm>
            <a:off x="292100" y="89852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46" name="object 14"/>
          <p:cNvSpPr>
            <a:spLocks noChangeArrowheads="1"/>
          </p:cNvSpPr>
          <p:nvPr/>
        </p:nvSpPr>
        <p:spPr bwMode="auto">
          <a:xfrm>
            <a:off x="420688" y="89852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47" name="object 15"/>
          <p:cNvSpPr>
            <a:spLocks noChangeArrowheads="1"/>
          </p:cNvSpPr>
          <p:nvPr/>
        </p:nvSpPr>
        <p:spPr bwMode="auto">
          <a:xfrm>
            <a:off x="547688" y="89852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48" name="object 16"/>
          <p:cNvSpPr>
            <a:spLocks noChangeArrowheads="1"/>
          </p:cNvSpPr>
          <p:nvPr/>
        </p:nvSpPr>
        <p:spPr bwMode="auto">
          <a:xfrm>
            <a:off x="292100" y="102870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49" name="object 17"/>
          <p:cNvSpPr>
            <a:spLocks noChangeArrowheads="1"/>
          </p:cNvSpPr>
          <p:nvPr/>
        </p:nvSpPr>
        <p:spPr bwMode="auto">
          <a:xfrm>
            <a:off x="420688" y="102870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50" name="object 18"/>
          <p:cNvSpPr>
            <a:spLocks noChangeArrowheads="1"/>
          </p:cNvSpPr>
          <p:nvPr/>
        </p:nvSpPr>
        <p:spPr bwMode="auto">
          <a:xfrm>
            <a:off x="547688" y="102870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51" name="object 19"/>
          <p:cNvSpPr>
            <a:spLocks noChangeArrowheads="1"/>
          </p:cNvSpPr>
          <p:nvPr/>
        </p:nvSpPr>
        <p:spPr bwMode="auto">
          <a:xfrm>
            <a:off x="292100" y="115887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52" name="object 20"/>
          <p:cNvSpPr>
            <a:spLocks noChangeArrowheads="1"/>
          </p:cNvSpPr>
          <p:nvPr/>
        </p:nvSpPr>
        <p:spPr bwMode="auto">
          <a:xfrm>
            <a:off x="420688" y="115887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53" name="object 21"/>
          <p:cNvSpPr>
            <a:spLocks noChangeArrowheads="1"/>
          </p:cNvSpPr>
          <p:nvPr/>
        </p:nvSpPr>
        <p:spPr bwMode="auto">
          <a:xfrm>
            <a:off x="547688" y="115887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54" name="object 22"/>
          <p:cNvSpPr>
            <a:spLocks noChangeArrowheads="1"/>
          </p:cNvSpPr>
          <p:nvPr/>
        </p:nvSpPr>
        <p:spPr bwMode="auto">
          <a:xfrm>
            <a:off x="292100" y="128905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55" name="object 23"/>
          <p:cNvSpPr>
            <a:spLocks noChangeArrowheads="1"/>
          </p:cNvSpPr>
          <p:nvPr/>
        </p:nvSpPr>
        <p:spPr bwMode="auto">
          <a:xfrm>
            <a:off x="420688" y="128905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56" name="object 24"/>
          <p:cNvSpPr>
            <a:spLocks noChangeArrowheads="1"/>
          </p:cNvSpPr>
          <p:nvPr/>
        </p:nvSpPr>
        <p:spPr bwMode="auto">
          <a:xfrm>
            <a:off x="547688" y="128905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57" name="object 25"/>
          <p:cNvSpPr>
            <a:spLocks noChangeArrowheads="1"/>
          </p:cNvSpPr>
          <p:nvPr/>
        </p:nvSpPr>
        <p:spPr bwMode="auto">
          <a:xfrm>
            <a:off x="292100" y="141922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58" name="object 26"/>
          <p:cNvSpPr>
            <a:spLocks noChangeArrowheads="1"/>
          </p:cNvSpPr>
          <p:nvPr/>
        </p:nvSpPr>
        <p:spPr bwMode="auto">
          <a:xfrm>
            <a:off x="420688" y="141922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59" name="object 27"/>
          <p:cNvSpPr>
            <a:spLocks noChangeArrowheads="1"/>
          </p:cNvSpPr>
          <p:nvPr/>
        </p:nvSpPr>
        <p:spPr bwMode="auto">
          <a:xfrm>
            <a:off x="547688" y="141922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60" name="object 29"/>
          <p:cNvSpPr txBox="1">
            <a:spLocks noChangeArrowheads="1"/>
          </p:cNvSpPr>
          <p:nvPr/>
        </p:nvSpPr>
        <p:spPr bwMode="auto">
          <a:xfrm>
            <a:off x="738188" y="3459163"/>
            <a:ext cx="17621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444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03000"/>
              </a:lnSpc>
              <a:spcBef>
                <a:spcPts val="350"/>
              </a:spcBef>
            </a:pPr>
            <a:r>
              <a:rPr lang="ru-RU" sz="900" b="1">
                <a:solidFill>
                  <a:srgbClr val="152A65"/>
                </a:solidFill>
                <a:latin typeface="Avenir Next Cyr" charset="-52"/>
              </a:rPr>
              <a:t>ЗЛОЧИНИ, СКОЄНІ В СТАНІ  АЛКОГОЛЬНОГО СП’ЯНІННЯ</a:t>
            </a:r>
            <a:endParaRPr lang="ru-RU" sz="90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18461" name="object 30"/>
          <p:cNvSpPr txBox="1">
            <a:spLocks noChangeArrowheads="1"/>
          </p:cNvSpPr>
          <p:nvPr/>
        </p:nvSpPr>
        <p:spPr bwMode="auto">
          <a:xfrm>
            <a:off x="3413125" y="1541463"/>
            <a:ext cx="1100138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9969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788"/>
              </a:spcBef>
            </a:pPr>
            <a:r>
              <a:rPr lang="uk-UA" sz="2400" b="1" dirty="0" smtClean="0">
                <a:solidFill>
                  <a:srgbClr val="152A65"/>
                </a:solidFill>
                <a:latin typeface="Avenir Next Cyr Medium" charset="-52"/>
              </a:rPr>
              <a:t>16</a:t>
            </a:r>
            <a:endParaRPr lang="ru-RU" sz="2400" dirty="0">
              <a:solidFill>
                <a:srgbClr val="152A65"/>
              </a:solidFill>
              <a:latin typeface="Avenir Next Cyr Medium" charset="-52"/>
            </a:endParaRPr>
          </a:p>
          <a:p>
            <a:pPr eaLnBrk="1" hangingPunct="1">
              <a:spcBef>
                <a:spcPts val="288"/>
              </a:spcBef>
            </a:pPr>
            <a:r>
              <a:rPr lang="ru-RU" sz="900" b="1" dirty="0" smtClean="0">
                <a:solidFill>
                  <a:srgbClr val="152A65"/>
                </a:solidFill>
                <a:latin typeface="Avenir Next Cyr" charset="-52"/>
              </a:rPr>
              <a:t>НАРКОЗЛОЧИНІВ</a:t>
            </a:r>
            <a:endParaRPr lang="ru-RU" sz="900" dirty="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692400" y="1517650"/>
            <a:ext cx="173038" cy="654050"/>
          </a:xfrm>
          <a:prstGeom prst="rect">
            <a:avLst/>
          </a:prstGeom>
        </p:spPr>
        <p:txBody>
          <a:bodyPr lIns="0" tIns="99695" rIns="0" bIns="0">
            <a:spAutoFit/>
          </a:bodyPr>
          <a:lstStyle/>
          <a:p>
            <a:pPr marL="12700" fontAlgn="auto">
              <a:spcBef>
                <a:spcPts val="785"/>
              </a:spcBef>
              <a:spcAft>
                <a:spcPts val="0"/>
              </a:spcAft>
              <a:defRPr/>
            </a:pPr>
            <a:r>
              <a:rPr sz="2400" b="1" u="sng" dirty="0">
                <a:solidFill>
                  <a:srgbClr val="173B64"/>
                </a:solidFill>
                <a:uFill>
                  <a:solidFill>
                    <a:srgbClr val="FFFFFF"/>
                  </a:solidFill>
                </a:uFill>
                <a:latin typeface="Avenir Next Cyr Medium"/>
                <a:cs typeface="Avenir Next Cyr Medium"/>
              </a:rPr>
              <a:t> </a:t>
            </a:r>
            <a:r>
              <a:rPr sz="2400" b="1" u="sng" spc="-50" dirty="0">
                <a:solidFill>
                  <a:srgbClr val="173B64"/>
                </a:solidFill>
                <a:uFill>
                  <a:solidFill>
                    <a:srgbClr val="FFFFFF"/>
                  </a:solidFill>
                </a:uFill>
                <a:latin typeface="Avenir Next Cyr Medium"/>
                <a:cs typeface="Avenir Next Cyr Medium"/>
              </a:rPr>
              <a:t> </a:t>
            </a:r>
            <a:endParaRPr sz="2400">
              <a:latin typeface="Avenir Next Cyr Medium"/>
              <a:cs typeface="Avenir Next Cyr Medium"/>
            </a:endParaRPr>
          </a:p>
          <a:p>
            <a:pPr marL="12700" fontAlgn="auto">
              <a:spcBef>
                <a:spcPts val="290"/>
              </a:spcBef>
              <a:spcAft>
                <a:spcPts val="0"/>
              </a:spcAft>
              <a:defRPr/>
            </a:pPr>
            <a:r>
              <a:rPr sz="900" u="sng" dirty="0">
                <a:solidFill>
                  <a:srgbClr val="173B64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900" u="sng" spc="25" dirty="0">
                <a:solidFill>
                  <a:srgbClr val="173B64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 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8464" name="object 34"/>
          <p:cNvSpPr txBox="1">
            <a:spLocks noChangeArrowheads="1"/>
          </p:cNvSpPr>
          <p:nvPr/>
        </p:nvSpPr>
        <p:spPr bwMode="auto">
          <a:xfrm>
            <a:off x="736600" y="4735513"/>
            <a:ext cx="1876425" cy="82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00"/>
              </a:spcBef>
            </a:pPr>
            <a:r>
              <a:rPr lang="uk-UA" sz="1000" b="1" dirty="0">
                <a:latin typeface="Calibri Light" pitchFamily="34" charset="0"/>
              </a:rPr>
              <a:t>Місця підвищеної небезпеки</a:t>
            </a:r>
            <a:r>
              <a:rPr lang="uk-UA" sz="1000" dirty="0">
                <a:latin typeface="Calibri Light" pitchFamily="34" charset="0"/>
              </a:rPr>
              <a:t>:</a:t>
            </a:r>
          </a:p>
          <a:p>
            <a:pPr eaLnBrk="1" hangingPunct="1">
              <a:spcBef>
                <a:spcPts val="100"/>
              </a:spcBef>
            </a:pPr>
            <a:r>
              <a:rPr lang="uk-UA" sz="1000" b="1" dirty="0">
                <a:latin typeface="Calibri Light" pitchFamily="34" charset="0"/>
              </a:rPr>
              <a:t> </a:t>
            </a:r>
            <a:r>
              <a:rPr lang="uk-UA" sz="1000" b="1" dirty="0" smtClean="0">
                <a:latin typeface="Calibri Light" pitchFamily="34" charset="0"/>
              </a:rPr>
              <a:t>- залізнична станція Бурчак та Пришиб</a:t>
            </a:r>
          </a:p>
          <a:p>
            <a:pPr eaLnBrk="1" hangingPunct="1">
              <a:spcBef>
                <a:spcPts val="100"/>
              </a:spcBef>
            </a:pPr>
            <a:r>
              <a:rPr lang="uk-UA" sz="1000" b="1" dirty="0">
                <a:latin typeface="Calibri Light" pitchFamily="34" charset="0"/>
              </a:rPr>
              <a:t>-</a:t>
            </a:r>
            <a:r>
              <a:rPr lang="uk-UA" sz="1000" b="1" dirty="0" smtClean="0">
                <a:latin typeface="Calibri Light" pitchFamily="34" charset="0"/>
              </a:rPr>
              <a:t> смт Пришиб;</a:t>
            </a:r>
            <a:endParaRPr lang="uk-UA" sz="1000" b="1" dirty="0">
              <a:latin typeface="Calibri Light" pitchFamily="34" charset="0"/>
            </a:endParaRPr>
          </a:p>
          <a:p>
            <a:pPr eaLnBrk="1" hangingPunct="1">
              <a:spcBef>
                <a:spcPts val="100"/>
              </a:spcBef>
              <a:buFontTx/>
              <a:buChar char="-"/>
            </a:pPr>
            <a:r>
              <a:rPr lang="uk-UA" sz="1000" b="1" dirty="0" smtClean="0">
                <a:latin typeface="Calibri Light" pitchFamily="34" charset="0"/>
              </a:rPr>
              <a:t> смт Михайлівка</a:t>
            </a:r>
            <a:endParaRPr lang="uk-UA" sz="1000" b="1" dirty="0">
              <a:latin typeface="Calibri Light" pitchFamily="34" charset="0"/>
            </a:endParaRPr>
          </a:p>
        </p:txBody>
      </p:sp>
      <p:sp>
        <p:nvSpPr>
          <p:cNvPr id="18465" name="object 35"/>
          <p:cNvSpPr txBox="1">
            <a:spLocks noChangeArrowheads="1"/>
          </p:cNvSpPr>
          <p:nvPr/>
        </p:nvSpPr>
        <p:spPr bwMode="auto">
          <a:xfrm>
            <a:off x="727075" y="4383088"/>
            <a:ext cx="1212850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"/>
              </a:spcBef>
            </a:pP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НЕБЕЗПЕЧНІ МІСЦЯ</a:t>
            </a:r>
            <a:endParaRPr lang="ru-RU" sz="900" dirty="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18466" name="object 36"/>
          <p:cNvSpPr txBox="1">
            <a:spLocks noChangeArrowheads="1"/>
          </p:cNvSpPr>
          <p:nvPr/>
        </p:nvSpPr>
        <p:spPr bwMode="auto">
          <a:xfrm>
            <a:off x="2881313" y="4714875"/>
            <a:ext cx="1876425" cy="11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00"/>
              </a:spcBef>
            </a:pPr>
            <a:r>
              <a:rPr lang="uk-UA" sz="1000" b="1" dirty="0">
                <a:latin typeface="Calibri Light" pitchFamily="34" charset="0"/>
              </a:rPr>
              <a:t>В районі на обліку перебуває </a:t>
            </a:r>
            <a:r>
              <a:rPr lang="uk-UA" sz="1000" b="1" dirty="0" smtClean="0">
                <a:latin typeface="Calibri Light" pitchFamily="34" charset="0"/>
              </a:rPr>
              <a:t>177 осіб</a:t>
            </a:r>
            <a:r>
              <a:rPr lang="uk-UA" sz="1000" b="1" dirty="0">
                <a:latin typeface="Calibri Light" pitchFamily="34" charset="0"/>
              </a:rPr>
              <a:t>, що є на обліку в поліції. </a:t>
            </a:r>
            <a:endParaRPr lang="uk-UA" sz="1000" b="1" dirty="0" smtClean="0">
              <a:latin typeface="Calibri Light" pitchFamily="34" charset="0"/>
            </a:endParaRPr>
          </a:p>
          <a:p>
            <a:pPr eaLnBrk="1" hangingPunct="1">
              <a:spcBef>
                <a:spcPts val="100"/>
              </a:spcBef>
            </a:pPr>
            <a:r>
              <a:rPr lang="uk-UA" sz="1000" b="1" dirty="0" smtClean="0">
                <a:latin typeface="Calibri Light" pitchFamily="34" charset="0"/>
              </a:rPr>
              <a:t>Серед </a:t>
            </a:r>
            <a:r>
              <a:rPr lang="uk-UA" sz="1000" b="1" dirty="0">
                <a:latin typeface="Calibri Light" pitchFamily="34" charset="0"/>
              </a:rPr>
              <a:t>них:</a:t>
            </a:r>
          </a:p>
          <a:p>
            <a:pPr eaLnBrk="1" hangingPunct="1">
              <a:spcBef>
                <a:spcPts val="100"/>
              </a:spcBef>
              <a:buFontTx/>
              <a:buChar char="-"/>
            </a:pPr>
            <a:r>
              <a:rPr lang="uk-UA" sz="1000" b="1" dirty="0" smtClean="0">
                <a:latin typeface="Calibri Light" pitchFamily="34" charset="0"/>
              </a:rPr>
              <a:t>38 раніше </a:t>
            </a:r>
            <a:r>
              <a:rPr lang="uk-UA" sz="1000" b="1" dirty="0">
                <a:latin typeface="Calibri Light" pitchFamily="34" charset="0"/>
              </a:rPr>
              <a:t>засуджених</a:t>
            </a:r>
          </a:p>
          <a:p>
            <a:pPr eaLnBrk="1" hangingPunct="1">
              <a:spcBef>
                <a:spcPts val="100"/>
              </a:spcBef>
              <a:buFontTx/>
              <a:buChar char="-"/>
            </a:pPr>
            <a:r>
              <a:rPr lang="uk-UA" sz="1000" b="1" dirty="0" smtClean="0">
                <a:latin typeface="Calibri Light" pitchFamily="34" charset="0"/>
              </a:rPr>
              <a:t>105 </a:t>
            </a:r>
            <a:r>
              <a:rPr lang="uk-UA" sz="1000" b="1" dirty="0">
                <a:latin typeface="Calibri Light" pitchFamily="34" charset="0"/>
              </a:rPr>
              <a:t>сімейних бешкетників</a:t>
            </a:r>
          </a:p>
          <a:p>
            <a:pPr eaLnBrk="1" hangingPunct="1">
              <a:spcBef>
                <a:spcPts val="100"/>
              </a:spcBef>
              <a:buFontTx/>
              <a:buChar char="-"/>
            </a:pPr>
            <a:r>
              <a:rPr lang="uk-UA" sz="1000" b="1" dirty="0">
                <a:latin typeface="Calibri Light" pitchFamily="34" charset="0"/>
              </a:rPr>
              <a:t> </a:t>
            </a:r>
            <a:r>
              <a:rPr lang="uk-UA" sz="1000" b="1" dirty="0" smtClean="0">
                <a:latin typeface="Calibri Light" pitchFamily="34" charset="0"/>
              </a:rPr>
              <a:t>8 </a:t>
            </a:r>
            <a:r>
              <a:rPr lang="uk-UA" sz="1000" b="1" dirty="0">
                <a:latin typeface="Calibri Light" pitchFamily="34" charset="0"/>
              </a:rPr>
              <a:t>особи під адміністративним </a:t>
            </a:r>
            <a:r>
              <a:rPr lang="uk-UA" sz="1000" b="1" dirty="0" smtClean="0">
                <a:latin typeface="Calibri Light" pitchFamily="34" charset="0"/>
              </a:rPr>
              <a:t>наглядом</a:t>
            </a:r>
            <a:endParaRPr lang="uk-UA" sz="1000" b="1" dirty="0">
              <a:latin typeface="Calibri Light" pitchFamily="34" charset="0"/>
            </a:endParaRPr>
          </a:p>
        </p:txBody>
      </p:sp>
      <p:sp>
        <p:nvSpPr>
          <p:cNvPr id="18467" name="object 37"/>
          <p:cNvSpPr txBox="1">
            <a:spLocks noChangeArrowheads="1"/>
          </p:cNvSpPr>
          <p:nvPr/>
        </p:nvSpPr>
        <p:spPr bwMode="auto">
          <a:xfrm>
            <a:off x="2894013" y="4395788"/>
            <a:ext cx="1603375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"/>
              </a:spcBef>
            </a:pPr>
            <a:r>
              <a:rPr lang="ru-RU" sz="900" b="1">
                <a:solidFill>
                  <a:srgbClr val="152A65"/>
                </a:solidFill>
                <a:latin typeface="Avenir Next Cyr" charset="-52"/>
              </a:rPr>
              <a:t>ПІДОБЛІКОВИЙ ЕЛЕМЕНТ</a:t>
            </a:r>
            <a:endParaRPr lang="ru-RU" sz="90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18468" name="object 38"/>
          <p:cNvSpPr txBox="1">
            <a:spLocks noChangeArrowheads="1"/>
          </p:cNvSpPr>
          <p:nvPr/>
        </p:nvSpPr>
        <p:spPr bwMode="auto">
          <a:xfrm>
            <a:off x="5070475" y="4735513"/>
            <a:ext cx="1878013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00"/>
              </a:spcBef>
            </a:pPr>
            <a:r>
              <a:rPr lang="uk-UA" sz="1000" b="1" dirty="0">
                <a:latin typeface="Calibri Light" pitchFamily="34" charset="0"/>
              </a:rPr>
              <a:t>Протягом звітного періоду :</a:t>
            </a:r>
          </a:p>
          <a:p>
            <a:pPr eaLnBrk="1" hangingPunct="1">
              <a:spcBef>
                <a:spcPts val="100"/>
              </a:spcBef>
            </a:pPr>
            <a:r>
              <a:rPr lang="uk-UA" sz="1000" b="1" dirty="0">
                <a:latin typeface="Calibri Light" pitchFamily="34" charset="0"/>
              </a:rPr>
              <a:t>Провела </a:t>
            </a:r>
            <a:r>
              <a:rPr lang="uk-UA" sz="1000" b="1" dirty="0" smtClean="0">
                <a:latin typeface="Calibri Light" pitchFamily="34" charset="0"/>
              </a:rPr>
              <a:t>1035 </a:t>
            </a:r>
            <a:r>
              <a:rPr lang="uk-UA" sz="1000" b="1" dirty="0">
                <a:latin typeface="Calibri Light" pitchFamily="34" charset="0"/>
              </a:rPr>
              <a:t>відвідувань за місцем проживання</a:t>
            </a:r>
          </a:p>
          <a:p>
            <a:pPr eaLnBrk="1" hangingPunct="1">
              <a:spcBef>
                <a:spcPts val="100"/>
              </a:spcBef>
            </a:pPr>
            <a:r>
              <a:rPr lang="uk-UA" sz="1000" b="1" dirty="0">
                <a:latin typeface="Calibri Light" pitchFamily="34" charset="0"/>
              </a:rPr>
              <a:t>Було проведено </a:t>
            </a:r>
            <a:r>
              <a:rPr lang="uk-UA" sz="1000" b="1" dirty="0" smtClean="0">
                <a:latin typeface="Calibri Light" pitchFamily="34" charset="0"/>
              </a:rPr>
              <a:t>324 профілактичні бесіди</a:t>
            </a:r>
            <a:endParaRPr lang="uk-UA" sz="1000" b="1" dirty="0">
              <a:latin typeface="Calibri Light" pitchFamily="34" charset="0"/>
            </a:endParaRPr>
          </a:p>
          <a:p>
            <a:pPr eaLnBrk="1" hangingPunct="1">
              <a:spcBef>
                <a:spcPts val="100"/>
              </a:spcBef>
              <a:buFontTx/>
              <a:buChar char="-"/>
            </a:pPr>
            <a:endParaRPr lang="ru-RU" sz="1000" dirty="0">
              <a:latin typeface="Calibri Light" pitchFamily="34" charset="0"/>
            </a:endParaRPr>
          </a:p>
        </p:txBody>
      </p:sp>
      <p:sp>
        <p:nvSpPr>
          <p:cNvPr id="18469" name="object 39"/>
          <p:cNvSpPr txBox="1">
            <a:spLocks noChangeArrowheads="1"/>
          </p:cNvSpPr>
          <p:nvPr/>
        </p:nvSpPr>
        <p:spPr bwMode="auto">
          <a:xfrm>
            <a:off x="5062538" y="4395788"/>
            <a:ext cx="1433512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"/>
              </a:spcBef>
            </a:pPr>
            <a:r>
              <a:rPr lang="ru-RU" sz="900" b="1">
                <a:solidFill>
                  <a:srgbClr val="152A65"/>
                </a:solidFill>
                <a:latin typeface="Avenir Next Cyr" charset="-52"/>
              </a:rPr>
              <a:t>ЩО РОБИЛА ПОЛІЦІЯ?</a:t>
            </a:r>
            <a:endParaRPr lang="ru-RU" sz="90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18470" name="object 40"/>
          <p:cNvSpPr txBox="1">
            <a:spLocks noChangeArrowheads="1"/>
          </p:cNvSpPr>
          <p:nvPr/>
        </p:nvSpPr>
        <p:spPr bwMode="auto">
          <a:xfrm>
            <a:off x="5151438" y="1857375"/>
            <a:ext cx="1576387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00"/>
              </a:spcBef>
            </a:pPr>
            <a:endParaRPr lang="ru-RU" sz="1000">
              <a:latin typeface="Calibri Light" pitchFamily="34" charset="0"/>
            </a:endParaRPr>
          </a:p>
        </p:txBody>
      </p:sp>
      <p:sp>
        <p:nvSpPr>
          <p:cNvPr id="18471" name="object 41"/>
          <p:cNvSpPr>
            <a:spLocks noChangeArrowheads="1"/>
          </p:cNvSpPr>
          <p:nvPr/>
        </p:nvSpPr>
        <p:spPr bwMode="auto">
          <a:xfrm>
            <a:off x="7683500" y="0"/>
            <a:ext cx="4508500" cy="6858000"/>
          </a:xfrm>
          <a:custGeom>
            <a:avLst/>
            <a:gdLst>
              <a:gd name="T0" fmla="*/ 0 w 4508500"/>
              <a:gd name="T1" fmla="*/ 0 h 6857365"/>
              <a:gd name="T2" fmla="*/ 4508500 w 4508500"/>
              <a:gd name="T3" fmla="*/ 6857365 h 6857365"/>
            </a:gdLst>
            <a:ahLst/>
            <a:cxnLst/>
            <a:rect l="T0" t="T1" r="T2" b="T3"/>
            <a:pathLst>
              <a:path w="4508500" h="6857365">
                <a:moveTo>
                  <a:pt x="4507877" y="0"/>
                </a:moveTo>
                <a:lnTo>
                  <a:pt x="0" y="0"/>
                </a:lnTo>
                <a:lnTo>
                  <a:pt x="0" y="6857276"/>
                </a:lnTo>
                <a:lnTo>
                  <a:pt x="4507877" y="6857276"/>
                </a:lnTo>
                <a:lnTo>
                  <a:pt x="4507877" y="0"/>
                </a:lnTo>
                <a:close/>
              </a:path>
            </a:pathLst>
          </a:custGeom>
          <a:solidFill>
            <a:srgbClr val="152A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72" name="object 42"/>
          <p:cNvSpPr>
            <a:spLocks noChangeArrowheads="1"/>
          </p:cNvSpPr>
          <p:nvPr/>
        </p:nvSpPr>
        <p:spPr bwMode="auto">
          <a:xfrm>
            <a:off x="7440613" y="1073150"/>
            <a:ext cx="482600" cy="0"/>
          </a:xfrm>
          <a:custGeom>
            <a:avLst/>
            <a:gdLst>
              <a:gd name="T0" fmla="*/ 0 w 482600"/>
              <a:gd name="T1" fmla="*/ 482600 w 482600"/>
            </a:gdLst>
            <a:ahLst/>
            <a:cxnLst/>
            <a:rect l="T0" t="0" r="T1" b="0"/>
            <a:pathLst>
              <a:path w="482600">
                <a:moveTo>
                  <a:pt x="0" y="0"/>
                </a:moveTo>
                <a:lnTo>
                  <a:pt x="482600" y="0"/>
                </a:lnTo>
              </a:path>
            </a:pathLst>
          </a:custGeom>
          <a:noFill/>
          <a:ln w="76200">
            <a:solidFill>
              <a:srgbClr val="FFDD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73" name="object 43"/>
          <p:cNvSpPr txBox="1">
            <a:spLocks noChangeArrowheads="1"/>
          </p:cNvSpPr>
          <p:nvPr/>
        </p:nvSpPr>
        <p:spPr bwMode="auto">
          <a:xfrm>
            <a:off x="8015288" y="906463"/>
            <a:ext cx="3354387" cy="450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7145" rIns="0" bIns="0">
            <a:spAutoFit/>
          </a:bodyPr>
          <a:lstStyle>
            <a:lvl1pPr marL="444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38"/>
              </a:spcBef>
            </a:pPr>
            <a:r>
              <a:rPr lang="ru-RU" sz="1600" b="1">
                <a:solidFill>
                  <a:srgbClr val="DCDDDD"/>
                </a:solidFill>
                <a:latin typeface="Avenir Next Cyr" charset="-52"/>
              </a:rPr>
              <a:t>Що треба зробити?</a:t>
            </a:r>
            <a:endParaRPr lang="en-US" sz="1600" b="1">
              <a:solidFill>
                <a:srgbClr val="DCDDDD"/>
              </a:solidFill>
              <a:latin typeface="Avenir Next Cyr" charset="-52"/>
            </a:endParaRPr>
          </a:p>
          <a:p>
            <a:pPr eaLnBrk="1" hangingPunct="1">
              <a:spcBef>
                <a:spcPts val="138"/>
              </a:spcBef>
            </a:pPr>
            <a:endParaRPr lang="ru-RU" sz="1600" b="1">
              <a:solidFill>
                <a:srgbClr val="DCDDDD"/>
              </a:solidFill>
              <a:latin typeface="Avenir Next Cyr" charset="-52"/>
            </a:endParaRPr>
          </a:p>
          <a:p>
            <a:pPr eaLnBrk="1" hangingPunct="1">
              <a:spcBef>
                <a:spcPts val="138"/>
              </a:spcBef>
              <a:buFontTx/>
              <a:buChar char="-"/>
            </a:pPr>
            <a:r>
              <a:rPr lang="uk-UA" sz="1400">
                <a:solidFill>
                  <a:schemeClr val="bg1"/>
                </a:solidFill>
                <a:latin typeface="Avenir Next Cyr" charset="-52"/>
              </a:rPr>
              <a:t>Започаткувати нові напрямки профілактичної роботи з населенням;</a:t>
            </a:r>
            <a:endParaRPr lang="en-US" sz="1400">
              <a:solidFill>
                <a:schemeClr val="bg1"/>
              </a:solidFill>
              <a:latin typeface="Avenir Next Cyr" charset="-52"/>
            </a:endParaRPr>
          </a:p>
          <a:p>
            <a:pPr eaLnBrk="1" hangingPunct="1">
              <a:spcBef>
                <a:spcPts val="138"/>
              </a:spcBef>
              <a:buFontTx/>
              <a:buChar char="-"/>
            </a:pPr>
            <a:endParaRPr lang="uk-UA" sz="1400">
              <a:solidFill>
                <a:schemeClr val="bg1"/>
              </a:solidFill>
              <a:latin typeface="Avenir Next Cyr" charset="-52"/>
            </a:endParaRPr>
          </a:p>
          <a:p>
            <a:pPr eaLnBrk="1" hangingPunct="1">
              <a:spcBef>
                <a:spcPts val="138"/>
              </a:spcBef>
              <a:buFontTx/>
              <a:buChar char="-"/>
            </a:pPr>
            <a:r>
              <a:rPr lang="uk-UA" sz="1400">
                <a:solidFill>
                  <a:schemeClr val="bg1"/>
                </a:solidFill>
                <a:latin typeface="Avenir Next Cyr" charset="-52"/>
              </a:rPr>
              <a:t> Своєчасно ставити осіб на облік та під адміністративний нагляд</a:t>
            </a:r>
            <a:endParaRPr lang="en-US" sz="1400">
              <a:solidFill>
                <a:schemeClr val="bg1"/>
              </a:solidFill>
              <a:latin typeface="Avenir Next Cyr" charset="-52"/>
            </a:endParaRPr>
          </a:p>
          <a:p>
            <a:pPr eaLnBrk="1" hangingPunct="1">
              <a:spcBef>
                <a:spcPts val="138"/>
              </a:spcBef>
              <a:buFontTx/>
              <a:buChar char="-"/>
            </a:pPr>
            <a:endParaRPr lang="uk-UA" sz="1400">
              <a:solidFill>
                <a:schemeClr val="bg1"/>
              </a:solidFill>
              <a:latin typeface="Avenir Next Cyr" charset="-52"/>
            </a:endParaRPr>
          </a:p>
          <a:p>
            <a:pPr eaLnBrk="1" hangingPunct="1">
              <a:spcBef>
                <a:spcPts val="138"/>
              </a:spcBef>
              <a:buFontTx/>
              <a:buChar char="-"/>
            </a:pPr>
            <a:r>
              <a:rPr lang="uk-UA" sz="1400">
                <a:solidFill>
                  <a:schemeClr val="bg1"/>
                </a:solidFill>
                <a:latin typeface="Avenir Next Cyr" charset="-52"/>
              </a:rPr>
              <a:t> Збільшити кількість та якість проведення профілактичних перевірок за місцем мешкання осіб, які знаходяться на обліку в поліції;</a:t>
            </a:r>
            <a:endParaRPr lang="en-US" sz="1400">
              <a:solidFill>
                <a:schemeClr val="bg1"/>
              </a:solidFill>
              <a:latin typeface="Avenir Next Cyr" charset="-52"/>
            </a:endParaRPr>
          </a:p>
          <a:p>
            <a:pPr eaLnBrk="1" hangingPunct="1">
              <a:spcBef>
                <a:spcPts val="138"/>
              </a:spcBef>
              <a:buFontTx/>
              <a:buChar char="-"/>
            </a:pPr>
            <a:endParaRPr lang="uk-UA" sz="1400">
              <a:solidFill>
                <a:schemeClr val="bg1"/>
              </a:solidFill>
              <a:latin typeface="Avenir Next Cyr" charset="-52"/>
            </a:endParaRPr>
          </a:p>
          <a:p>
            <a:pPr eaLnBrk="1" hangingPunct="1">
              <a:spcBef>
                <a:spcPts val="138"/>
              </a:spcBef>
              <a:buFontTx/>
              <a:buChar char="-"/>
            </a:pPr>
            <a:r>
              <a:rPr lang="uk-UA" sz="1400">
                <a:solidFill>
                  <a:schemeClr val="bg1"/>
                </a:solidFill>
                <a:latin typeface="Avenir Next Cyr" charset="-52"/>
              </a:rPr>
              <a:t> Покращити виявлення та документування правопорушень, пов</a:t>
            </a:r>
            <a:r>
              <a:rPr lang="en-US" sz="1400">
                <a:solidFill>
                  <a:schemeClr val="bg1"/>
                </a:solidFill>
                <a:latin typeface="Avenir Next Cyr" charset="-52"/>
              </a:rPr>
              <a:t>’</a:t>
            </a:r>
            <a:r>
              <a:rPr lang="uk-UA" sz="1400">
                <a:solidFill>
                  <a:schemeClr val="bg1"/>
                </a:solidFill>
                <a:latin typeface="Avenir Next Cyr" charset="-52"/>
              </a:rPr>
              <a:t>язаних з вживанням алкогольних напоїв в публічних місцях, нелегальною торгівлею </a:t>
            </a:r>
          </a:p>
          <a:p>
            <a:pPr eaLnBrk="1" hangingPunct="1">
              <a:spcBef>
                <a:spcPts val="138"/>
              </a:spcBef>
              <a:buFontTx/>
              <a:buChar char="-"/>
            </a:pPr>
            <a:r>
              <a:rPr lang="uk-UA" sz="1400">
                <a:solidFill>
                  <a:schemeClr val="bg1"/>
                </a:solidFill>
                <a:latin typeface="Avenir Next Cyr" charset="-52"/>
                <a:cs typeface="Calibri" pitchFamily="34" charset="0"/>
              </a:rPr>
              <a:t>Обмежити час продажу алкогольних напоїв з 20.00 до 07.00 </a:t>
            </a:r>
            <a:endParaRPr lang="ru-RU" sz="130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474" name="object 45"/>
          <p:cNvSpPr>
            <a:spLocks noChangeArrowheads="1"/>
          </p:cNvSpPr>
          <p:nvPr/>
        </p:nvSpPr>
        <p:spPr bwMode="auto">
          <a:xfrm>
            <a:off x="701675" y="4081463"/>
            <a:ext cx="6088063" cy="0"/>
          </a:xfrm>
          <a:custGeom>
            <a:avLst/>
            <a:gdLst>
              <a:gd name="T0" fmla="*/ 0 w 6087745"/>
              <a:gd name="T1" fmla="*/ 6087745 w 6087745"/>
            </a:gdLst>
            <a:ahLst/>
            <a:cxnLst/>
            <a:rect l="T0" t="0" r="T1" b="0"/>
            <a:pathLst>
              <a:path w="6087745">
                <a:moveTo>
                  <a:pt x="0" y="0"/>
                </a:moveTo>
                <a:lnTo>
                  <a:pt x="6087541" y="0"/>
                </a:lnTo>
              </a:path>
            </a:pathLst>
          </a:custGeom>
          <a:noFill/>
          <a:ln w="12700">
            <a:solidFill>
              <a:srgbClr val="00499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8475" name="Рисунок 6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9138" y="474663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77" name="Рисунок 7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1750" y="1684338"/>
            <a:ext cx="576263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object 34"/>
          <p:cNvSpPr txBox="1"/>
          <p:nvPr/>
        </p:nvSpPr>
        <p:spPr>
          <a:xfrm>
            <a:off x="882649" y="2717800"/>
            <a:ext cx="1584325" cy="76835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000" b="1" spc="10" dirty="0" smtClean="0">
                <a:solidFill>
                  <a:srgbClr val="152A65"/>
                </a:solidFill>
                <a:latin typeface="Avenir Next Cyr"/>
                <a:cs typeface="Avenir Next Cyr"/>
              </a:rPr>
              <a:t>9</a:t>
            </a:r>
            <a:endParaRPr sz="5000" dirty="0">
              <a:solidFill>
                <a:srgbClr val="152A65"/>
              </a:solidFill>
              <a:latin typeface="Avenir Next Cyr"/>
              <a:cs typeface="Avenir Next Cyr"/>
            </a:endParaRPr>
          </a:p>
        </p:txBody>
      </p:sp>
      <p:pic>
        <p:nvPicPr>
          <p:cNvPr id="18479" name="Рисунок 7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04306" y="1704976"/>
            <a:ext cx="439738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bject 2"/>
          <p:cNvSpPr txBox="1">
            <a:spLocks noChangeArrowheads="1"/>
          </p:cNvSpPr>
          <p:nvPr/>
        </p:nvSpPr>
        <p:spPr bwMode="auto">
          <a:xfrm>
            <a:off x="6138863" y="2647950"/>
            <a:ext cx="4564062" cy="159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7620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6000"/>
              </a:lnSpc>
              <a:spcBef>
                <a:spcPts val="600"/>
              </a:spcBef>
            </a:pPr>
            <a:r>
              <a:rPr lang="ru-RU" sz="5300" b="1">
                <a:solidFill>
                  <a:srgbClr val="FFFFFF"/>
                </a:solidFill>
                <a:latin typeface="Avenir Next Cyr" charset="-52"/>
              </a:rPr>
              <a:t>Безпечне  житло, оселя</a:t>
            </a:r>
            <a:endParaRPr lang="ru-RU" sz="5300">
              <a:latin typeface="Avenir Next Cyr" charset="-52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40000" y="1844675"/>
            <a:ext cx="3214688" cy="2987675"/>
          </a:xfrm>
        </p:spPr>
        <p:txBody>
          <a:bodyPr vert="horz" tIns="16510" rtlCol="0"/>
          <a:lstStyle/>
          <a:p>
            <a:pPr marL="12700" eaLnBrk="1" fontAlgn="auto" hangingPunct="1">
              <a:spcBef>
                <a:spcPts val="130"/>
              </a:spcBef>
              <a:spcAft>
                <a:spcPts val="0"/>
              </a:spcAft>
              <a:defRPr/>
            </a:pPr>
            <a:r>
              <a:rPr sz="19400" spc="15" dirty="0" smtClean="0">
                <a:solidFill>
                  <a:srgbClr val="FFDD00"/>
                </a:solidFill>
                <a:latin typeface="Avenir Next Cyr Medium"/>
                <a:cs typeface="Avenir Next Cyr Medium"/>
              </a:rPr>
              <a:t>0</a:t>
            </a:r>
            <a:r>
              <a:rPr lang="uk-UA" sz="19400" spc="15" dirty="0" smtClean="0">
                <a:solidFill>
                  <a:srgbClr val="FFDD00"/>
                </a:solidFill>
                <a:latin typeface="Avenir Next Cyr Medium"/>
                <a:cs typeface="Avenir Next Cyr Medium"/>
              </a:rPr>
              <a:t>6</a:t>
            </a:r>
            <a:endParaRPr sz="19400" dirty="0">
              <a:latin typeface="Avenir Next Cyr Medium"/>
              <a:cs typeface="Avenir Next Cyr Medium"/>
            </a:endParaRPr>
          </a:p>
        </p:txBody>
      </p:sp>
      <p:sp>
        <p:nvSpPr>
          <p:cNvPr id="19460" name="object 4"/>
          <p:cNvSpPr>
            <a:spLocks noChangeArrowheads="1"/>
          </p:cNvSpPr>
          <p:nvPr/>
        </p:nvSpPr>
        <p:spPr bwMode="auto">
          <a:xfrm>
            <a:off x="1293813" y="21018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9461" name="object 5"/>
          <p:cNvSpPr>
            <a:spLocks noChangeArrowheads="1"/>
          </p:cNvSpPr>
          <p:nvPr/>
        </p:nvSpPr>
        <p:spPr bwMode="auto">
          <a:xfrm>
            <a:off x="1649413" y="21018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9462" name="object 6"/>
          <p:cNvSpPr>
            <a:spLocks noChangeArrowheads="1"/>
          </p:cNvSpPr>
          <p:nvPr/>
        </p:nvSpPr>
        <p:spPr bwMode="auto">
          <a:xfrm>
            <a:off x="2005013" y="21018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9463" name="object 7"/>
          <p:cNvSpPr>
            <a:spLocks noChangeArrowheads="1"/>
          </p:cNvSpPr>
          <p:nvPr/>
        </p:nvSpPr>
        <p:spPr bwMode="auto">
          <a:xfrm>
            <a:off x="1293813" y="24638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9464" name="object 8"/>
          <p:cNvSpPr>
            <a:spLocks noChangeArrowheads="1"/>
          </p:cNvSpPr>
          <p:nvPr/>
        </p:nvSpPr>
        <p:spPr bwMode="auto">
          <a:xfrm>
            <a:off x="1649413" y="24638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9465" name="object 9"/>
          <p:cNvSpPr>
            <a:spLocks noChangeArrowheads="1"/>
          </p:cNvSpPr>
          <p:nvPr/>
        </p:nvSpPr>
        <p:spPr bwMode="auto">
          <a:xfrm>
            <a:off x="2005013" y="24638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9466" name="object 10"/>
          <p:cNvSpPr>
            <a:spLocks noChangeArrowheads="1"/>
          </p:cNvSpPr>
          <p:nvPr/>
        </p:nvSpPr>
        <p:spPr bwMode="auto">
          <a:xfrm>
            <a:off x="1293813" y="28257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9467" name="object 11"/>
          <p:cNvSpPr>
            <a:spLocks noChangeArrowheads="1"/>
          </p:cNvSpPr>
          <p:nvPr/>
        </p:nvSpPr>
        <p:spPr bwMode="auto">
          <a:xfrm>
            <a:off x="1649413" y="28257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9468" name="object 12"/>
          <p:cNvSpPr>
            <a:spLocks noChangeArrowheads="1"/>
          </p:cNvSpPr>
          <p:nvPr/>
        </p:nvSpPr>
        <p:spPr bwMode="auto">
          <a:xfrm>
            <a:off x="2005013" y="28257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9469" name="object 13"/>
          <p:cNvSpPr>
            <a:spLocks noChangeArrowheads="1"/>
          </p:cNvSpPr>
          <p:nvPr/>
        </p:nvSpPr>
        <p:spPr bwMode="auto">
          <a:xfrm>
            <a:off x="1293813" y="31877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9470" name="object 14"/>
          <p:cNvSpPr>
            <a:spLocks noChangeArrowheads="1"/>
          </p:cNvSpPr>
          <p:nvPr/>
        </p:nvSpPr>
        <p:spPr bwMode="auto">
          <a:xfrm>
            <a:off x="1649413" y="31877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9471" name="object 15"/>
          <p:cNvSpPr>
            <a:spLocks noChangeArrowheads="1"/>
          </p:cNvSpPr>
          <p:nvPr/>
        </p:nvSpPr>
        <p:spPr bwMode="auto">
          <a:xfrm>
            <a:off x="2005013" y="31877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9472" name="object 16"/>
          <p:cNvSpPr>
            <a:spLocks noChangeArrowheads="1"/>
          </p:cNvSpPr>
          <p:nvPr/>
        </p:nvSpPr>
        <p:spPr bwMode="auto">
          <a:xfrm>
            <a:off x="1293813" y="35496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9473" name="object 17"/>
          <p:cNvSpPr>
            <a:spLocks noChangeArrowheads="1"/>
          </p:cNvSpPr>
          <p:nvPr/>
        </p:nvSpPr>
        <p:spPr bwMode="auto">
          <a:xfrm>
            <a:off x="1649413" y="35496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9474" name="object 18"/>
          <p:cNvSpPr>
            <a:spLocks noChangeArrowheads="1"/>
          </p:cNvSpPr>
          <p:nvPr/>
        </p:nvSpPr>
        <p:spPr bwMode="auto">
          <a:xfrm>
            <a:off x="2005013" y="35496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9475" name="object 19"/>
          <p:cNvSpPr>
            <a:spLocks noChangeArrowheads="1"/>
          </p:cNvSpPr>
          <p:nvPr/>
        </p:nvSpPr>
        <p:spPr bwMode="auto">
          <a:xfrm>
            <a:off x="1293813" y="39116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9476" name="object 20"/>
          <p:cNvSpPr>
            <a:spLocks noChangeArrowheads="1"/>
          </p:cNvSpPr>
          <p:nvPr/>
        </p:nvSpPr>
        <p:spPr bwMode="auto">
          <a:xfrm>
            <a:off x="1649413" y="39116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9477" name="object 21"/>
          <p:cNvSpPr>
            <a:spLocks noChangeArrowheads="1"/>
          </p:cNvSpPr>
          <p:nvPr/>
        </p:nvSpPr>
        <p:spPr bwMode="auto">
          <a:xfrm>
            <a:off x="2005013" y="39116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9478" name="object 22"/>
          <p:cNvSpPr>
            <a:spLocks noChangeArrowheads="1"/>
          </p:cNvSpPr>
          <p:nvPr/>
        </p:nvSpPr>
        <p:spPr bwMode="auto">
          <a:xfrm>
            <a:off x="1293813" y="42735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9479" name="object 23"/>
          <p:cNvSpPr>
            <a:spLocks noChangeArrowheads="1"/>
          </p:cNvSpPr>
          <p:nvPr/>
        </p:nvSpPr>
        <p:spPr bwMode="auto">
          <a:xfrm>
            <a:off x="1649413" y="42735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9480" name="object 24"/>
          <p:cNvSpPr>
            <a:spLocks noChangeArrowheads="1"/>
          </p:cNvSpPr>
          <p:nvPr/>
        </p:nvSpPr>
        <p:spPr bwMode="auto">
          <a:xfrm>
            <a:off x="2005013" y="42735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9481" name="object 25"/>
          <p:cNvSpPr>
            <a:spLocks noChangeArrowheads="1"/>
          </p:cNvSpPr>
          <p:nvPr/>
        </p:nvSpPr>
        <p:spPr bwMode="auto">
          <a:xfrm>
            <a:off x="1293813" y="46355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9482" name="object 26"/>
          <p:cNvSpPr>
            <a:spLocks noChangeArrowheads="1"/>
          </p:cNvSpPr>
          <p:nvPr/>
        </p:nvSpPr>
        <p:spPr bwMode="auto">
          <a:xfrm>
            <a:off x="1649413" y="46355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9483" name="object 27"/>
          <p:cNvSpPr>
            <a:spLocks noChangeArrowheads="1"/>
          </p:cNvSpPr>
          <p:nvPr/>
        </p:nvSpPr>
        <p:spPr bwMode="auto">
          <a:xfrm>
            <a:off x="2005013" y="46355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9484" name="object 28"/>
          <p:cNvSpPr>
            <a:spLocks noChangeArrowheads="1"/>
          </p:cNvSpPr>
          <p:nvPr/>
        </p:nvSpPr>
        <p:spPr bwMode="auto">
          <a:xfrm>
            <a:off x="6061075" y="5537200"/>
            <a:ext cx="0" cy="822325"/>
          </a:xfrm>
          <a:custGeom>
            <a:avLst/>
            <a:gdLst>
              <a:gd name="T0" fmla="*/ 0 h 821689"/>
              <a:gd name="T1" fmla="*/ 821689 h 821689"/>
            </a:gdLst>
            <a:ahLst/>
            <a:cxnLst/>
            <a:rect l="0" t="T0" r="0" b="T1"/>
            <a:pathLst>
              <a:path h="821689">
                <a:moveTo>
                  <a:pt x="0" y="0"/>
                </a:moveTo>
                <a:lnTo>
                  <a:pt x="0" y="821258"/>
                </a:lnTo>
              </a:path>
            </a:pathLst>
          </a:custGeom>
          <a:noFill/>
          <a:ln w="76200">
            <a:solidFill>
              <a:srgbClr val="FFDD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bject 28"/>
          <p:cNvSpPr>
            <a:spLocks noChangeArrowheads="1"/>
          </p:cNvSpPr>
          <p:nvPr/>
        </p:nvSpPr>
        <p:spPr bwMode="auto">
          <a:xfrm>
            <a:off x="2670175" y="4749800"/>
            <a:ext cx="4130675" cy="622300"/>
          </a:xfrm>
          <a:custGeom>
            <a:avLst/>
            <a:gdLst>
              <a:gd name="T0" fmla="*/ 0 w 4130040"/>
              <a:gd name="T1" fmla="*/ 0 h 622300"/>
              <a:gd name="T2" fmla="*/ 4130040 w 4130040"/>
              <a:gd name="T3" fmla="*/ 622300 h 622300"/>
            </a:gdLst>
            <a:ahLst/>
            <a:cxnLst/>
            <a:rect l="T0" t="T1" r="T2" b="T3"/>
            <a:pathLst>
              <a:path w="4130040" h="622300">
                <a:moveTo>
                  <a:pt x="4129608" y="0"/>
                </a:moveTo>
                <a:lnTo>
                  <a:pt x="254000" y="0"/>
                </a:lnTo>
                <a:lnTo>
                  <a:pt x="0" y="317500"/>
                </a:lnTo>
                <a:lnTo>
                  <a:pt x="254000" y="622300"/>
                </a:lnTo>
                <a:lnTo>
                  <a:pt x="4129608" y="622300"/>
                </a:lnTo>
                <a:lnTo>
                  <a:pt x="4129608" y="0"/>
                </a:lnTo>
                <a:close/>
              </a:path>
            </a:pathLst>
          </a:custGeom>
          <a:solidFill>
            <a:srgbClr val="152A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483" name="object 29"/>
          <p:cNvSpPr txBox="1">
            <a:spLocks noChangeArrowheads="1"/>
          </p:cNvSpPr>
          <p:nvPr/>
        </p:nvSpPr>
        <p:spPr bwMode="auto">
          <a:xfrm>
            <a:off x="5062538" y="4992688"/>
            <a:ext cx="688975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"/>
              </a:spcBef>
            </a:pPr>
            <a:r>
              <a:rPr lang="ru-RU" sz="900" b="1">
                <a:solidFill>
                  <a:srgbClr val="FFDD00"/>
                </a:solidFill>
                <a:latin typeface="Avenir Next Cyr" charset="-52"/>
              </a:rPr>
              <a:t>РОЗКРИТО</a:t>
            </a:r>
            <a:endParaRPr lang="ru-RU" sz="900">
              <a:solidFill>
                <a:srgbClr val="FFDD00"/>
              </a:solidFill>
              <a:latin typeface="Avenir Next Cyr" charset="-52"/>
            </a:endParaRPr>
          </a:p>
        </p:txBody>
      </p:sp>
      <p:sp>
        <p:nvSpPr>
          <p:cNvPr id="20484" name="object 31"/>
          <p:cNvSpPr txBox="1">
            <a:spLocks noChangeArrowheads="1"/>
          </p:cNvSpPr>
          <p:nvPr/>
        </p:nvSpPr>
        <p:spPr bwMode="auto">
          <a:xfrm>
            <a:off x="5062538" y="4425950"/>
            <a:ext cx="800100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"/>
              </a:spcBef>
            </a:pPr>
            <a:r>
              <a:rPr lang="ru-RU" sz="900" b="1">
                <a:solidFill>
                  <a:srgbClr val="173B64"/>
                </a:solidFill>
                <a:latin typeface="Avenir Next Cyr" charset="-52"/>
              </a:rPr>
              <a:t>ЗАТРИМАНО</a:t>
            </a:r>
            <a:endParaRPr lang="ru-RU" sz="900">
              <a:latin typeface="Avenir Next Cyr" charset="-52"/>
            </a:endParaRPr>
          </a:p>
        </p:txBody>
      </p:sp>
      <p:sp>
        <p:nvSpPr>
          <p:cNvPr id="20485" name="object 33"/>
          <p:cNvSpPr txBox="1">
            <a:spLocks noChangeArrowheads="1"/>
          </p:cNvSpPr>
          <p:nvPr/>
        </p:nvSpPr>
        <p:spPr bwMode="auto">
          <a:xfrm>
            <a:off x="5381625" y="5643563"/>
            <a:ext cx="512763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"/>
              </a:spcBef>
            </a:pPr>
            <a:r>
              <a:rPr lang="ru-RU" sz="900" b="1" dirty="0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ШКОДА</a:t>
            </a:r>
            <a:endParaRPr lang="ru-RU" sz="900" dirty="0">
              <a:solidFill>
                <a:schemeClr val="accent1">
                  <a:lumMod val="50000"/>
                </a:schemeClr>
              </a:solidFill>
              <a:latin typeface="Avenir Next Cyr" charset="-52"/>
            </a:endParaRPr>
          </a:p>
        </p:txBody>
      </p:sp>
      <p:sp>
        <p:nvSpPr>
          <p:cNvPr id="20486" name="object 38"/>
          <p:cNvSpPr txBox="1">
            <a:spLocks noChangeArrowheads="1"/>
          </p:cNvSpPr>
          <p:nvPr/>
        </p:nvSpPr>
        <p:spPr bwMode="auto">
          <a:xfrm>
            <a:off x="5310188" y="6000750"/>
            <a:ext cx="1524000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"/>
              </a:spcBef>
            </a:pPr>
            <a:r>
              <a:rPr lang="uk-UA" sz="900" b="1" dirty="0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ПОВЕРНУТО МАЙНА / ВІДШКОДОВАНО</a:t>
            </a:r>
            <a:endParaRPr lang="ru-RU" sz="900" dirty="0">
              <a:solidFill>
                <a:schemeClr val="accent1">
                  <a:lumMod val="50000"/>
                </a:schemeClr>
              </a:solidFill>
              <a:latin typeface="Avenir Next Cyr" charset="-52"/>
            </a:endParaRPr>
          </a:p>
        </p:txBody>
      </p:sp>
      <p:sp>
        <p:nvSpPr>
          <p:cNvPr id="92" name="object 39"/>
          <p:cNvSpPr txBox="1"/>
          <p:nvPr/>
        </p:nvSpPr>
        <p:spPr>
          <a:xfrm>
            <a:off x="3738563" y="5929313"/>
            <a:ext cx="1071562" cy="385762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 fontAlgn="auto">
              <a:spcBef>
                <a:spcPts val="120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chemeClr val="tx2"/>
                </a:solidFill>
                <a:latin typeface="Avenir Next Cyr Medium"/>
                <a:cs typeface="Avenir Next Cyr Medium"/>
              </a:rPr>
              <a:t>9000</a:t>
            </a:r>
            <a:endParaRPr sz="2400" dirty="0">
              <a:solidFill>
                <a:schemeClr val="tx2"/>
              </a:solidFill>
              <a:latin typeface="Avenir Next Cyr Medium"/>
              <a:cs typeface="Avenir Next Cyr Medium"/>
            </a:endParaRPr>
          </a:p>
        </p:txBody>
      </p:sp>
      <p:sp>
        <p:nvSpPr>
          <p:cNvPr id="93" name="object 39"/>
          <p:cNvSpPr txBox="1"/>
          <p:nvPr/>
        </p:nvSpPr>
        <p:spPr>
          <a:xfrm>
            <a:off x="3738563" y="5500688"/>
            <a:ext cx="1500187" cy="384175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 fontAlgn="auto">
              <a:spcBef>
                <a:spcPts val="120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chemeClr val="tx2"/>
                </a:solidFill>
                <a:latin typeface="Avenir Next Cyr Medium"/>
                <a:cs typeface="Avenir Next Cyr Medium"/>
              </a:rPr>
              <a:t>67000</a:t>
            </a:r>
            <a:endParaRPr sz="2400" dirty="0">
              <a:solidFill>
                <a:schemeClr val="tx2"/>
              </a:solidFill>
              <a:latin typeface="Avenir Next Cyr Medium"/>
              <a:cs typeface="Avenir Next Cyr Medium"/>
            </a:endParaRPr>
          </a:p>
        </p:txBody>
      </p:sp>
      <p:sp>
        <p:nvSpPr>
          <p:cNvPr id="94" name="object 39"/>
          <p:cNvSpPr txBox="1"/>
          <p:nvPr/>
        </p:nvSpPr>
        <p:spPr>
          <a:xfrm>
            <a:off x="4102100" y="4879975"/>
            <a:ext cx="622300" cy="395288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 fontAlgn="auto">
              <a:spcBef>
                <a:spcPts val="120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rgbClr val="FFDD00"/>
                </a:solidFill>
                <a:latin typeface="Avenir Next Cyr Medium"/>
                <a:cs typeface="Avenir Next Cyr Medium"/>
              </a:rPr>
              <a:t>3</a:t>
            </a:r>
            <a:endParaRPr sz="2400" dirty="0">
              <a:solidFill>
                <a:srgbClr val="FFDD00"/>
              </a:solidFill>
              <a:latin typeface="Avenir Next Cyr Medium"/>
              <a:cs typeface="Avenir Next Cyr Medium"/>
            </a:endParaRPr>
          </a:p>
        </p:txBody>
      </p:sp>
      <p:sp>
        <p:nvSpPr>
          <p:cNvPr id="20490" name="object 39"/>
          <p:cNvSpPr txBox="1">
            <a:spLocks noChangeArrowheads="1"/>
          </p:cNvSpPr>
          <p:nvPr/>
        </p:nvSpPr>
        <p:spPr bwMode="auto">
          <a:xfrm>
            <a:off x="4102100" y="4289425"/>
            <a:ext cx="622300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24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"/>
              </a:spcBef>
            </a:pPr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  <a:latin typeface="Avenir Next Cyr Medium" charset="-52"/>
              </a:rPr>
              <a:t>3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venir Next Cyr Medium" charset="-52"/>
            </a:endParaRPr>
          </a:p>
        </p:txBody>
      </p:sp>
      <p:sp>
        <p:nvSpPr>
          <p:cNvPr id="20491" name="object 2"/>
          <p:cNvSpPr txBox="1">
            <a:spLocks noChangeArrowheads="1"/>
          </p:cNvSpPr>
          <p:nvPr/>
        </p:nvSpPr>
        <p:spPr bwMode="auto">
          <a:xfrm>
            <a:off x="2025650" y="673100"/>
            <a:ext cx="2103438" cy="599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492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2163"/>
              </a:lnSpc>
              <a:spcBef>
                <a:spcPts val="275"/>
              </a:spcBef>
            </a:pPr>
            <a:r>
              <a:rPr lang="ru-RU" sz="1900" b="1" dirty="0" err="1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Безпечне</a:t>
            </a:r>
            <a:r>
              <a:rPr lang="ru-RU" sz="1900" b="1" dirty="0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 </a:t>
            </a:r>
            <a:r>
              <a:rPr lang="ru-RU" sz="1900" b="1" dirty="0" err="1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житло</a:t>
            </a:r>
            <a:r>
              <a:rPr lang="ru-RU" sz="1900" b="1" dirty="0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,  </a:t>
            </a:r>
            <a:r>
              <a:rPr lang="ru-RU" sz="1900" b="1" dirty="0" err="1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оселя</a:t>
            </a:r>
            <a:endParaRPr lang="ru-RU" sz="1900" dirty="0">
              <a:solidFill>
                <a:schemeClr val="accent1">
                  <a:lumMod val="50000"/>
                </a:schemeClr>
              </a:solidFill>
              <a:latin typeface="Avenir Next Cyr" charset="-52"/>
            </a:endParaRPr>
          </a:p>
        </p:txBody>
      </p:sp>
      <p:sp>
        <p:nvSpPr>
          <p:cNvPr id="20492" name="object 3"/>
          <p:cNvSpPr>
            <a:spLocks noChangeArrowheads="1"/>
          </p:cNvSpPr>
          <p:nvPr/>
        </p:nvSpPr>
        <p:spPr bwMode="auto">
          <a:xfrm>
            <a:off x="292100" y="50800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493" name="object 4"/>
          <p:cNvSpPr>
            <a:spLocks noChangeArrowheads="1"/>
          </p:cNvSpPr>
          <p:nvPr/>
        </p:nvSpPr>
        <p:spPr bwMode="auto">
          <a:xfrm>
            <a:off x="420688" y="50800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494" name="object 5"/>
          <p:cNvSpPr>
            <a:spLocks noChangeArrowheads="1"/>
          </p:cNvSpPr>
          <p:nvPr/>
        </p:nvSpPr>
        <p:spPr bwMode="auto">
          <a:xfrm>
            <a:off x="547688" y="50800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495" name="object 6"/>
          <p:cNvSpPr>
            <a:spLocks noChangeArrowheads="1"/>
          </p:cNvSpPr>
          <p:nvPr/>
        </p:nvSpPr>
        <p:spPr bwMode="auto">
          <a:xfrm>
            <a:off x="292100" y="63817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496" name="object 7"/>
          <p:cNvSpPr>
            <a:spLocks noChangeArrowheads="1"/>
          </p:cNvSpPr>
          <p:nvPr/>
        </p:nvSpPr>
        <p:spPr bwMode="auto">
          <a:xfrm>
            <a:off x="420688" y="63817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497" name="object 8"/>
          <p:cNvSpPr>
            <a:spLocks noChangeArrowheads="1"/>
          </p:cNvSpPr>
          <p:nvPr/>
        </p:nvSpPr>
        <p:spPr bwMode="auto">
          <a:xfrm>
            <a:off x="547688" y="63817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498" name="object 9"/>
          <p:cNvSpPr>
            <a:spLocks noChangeArrowheads="1"/>
          </p:cNvSpPr>
          <p:nvPr/>
        </p:nvSpPr>
        <p:spPr bwMode="auto">
          <a:xfrm>
            <a:off x="292100" y="76835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499" name="object 10"/>
          <p:cNvSpPr>
            <a:spLocks noChangeArrowheads="1"/>
          </p:cNvSpPr>
          <p:nvPr/>
        </p:nvSpPr>
        <p:spPr bwMode="auto">
          <a:xfrm>
            <a:off x="420688" y="76835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00" name="object 11"/>
          <p:cNvSpPr>
            <a:spLocks noChangeArrowheads="1"/>
          </p:cNvSpPr>
          <p:nvPr/>
        </p:nvSpPr>
        <p:spPr bwMode="auto">
          <a:xfrm>
            <a:off x="547688" y="76835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01" name="object 12"/>
          <p:cNvSpPr>
            <a:spLocks noChangeArrowheads="1"/>
          </p:cNvSpPr>
          <p:nvPr/>
        </p:nvSpPr>
        <p:spPr bwMode="auto">
          <a:xfrm>
            <a:off x="292100" y="89852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02" name="object 13"/>
          <p:cNvSpPr>
            <a:spLocks noChangeArrowheads="1"/>
          </p:cNvSpPr>
          <p:nvPr/>
        </p:nvSpPr>
        <p:spPr bwMode="auto">
          <a:xfrm>
            <a:off x="420688" y="89852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03" name="object 14"/>
          <p:cNvSpPr>
            <a:spLocks noChangeArrowheads="1"/>
          </p:cNvSpPr>
          <p:nvPr/>
        </p:nvSpPr>
        <p:spPr bwMode="auto">
          <a:xfrm>
            <a:off x="547688" y="89852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04" name="object 15"/>
          <p:cNvSpPr>
            <a:spLocks noChangeArrowheads="1"/>
          </p:cNvSpPr>
          <p:nvPr/>
        </p:nvSpPr>
        <p:spPr bwMode="auto">
          <a:xfrm>
            <a:off x="292100" y="102870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05" name="object 16"/>
          <p:cNvSpPr>
            <a:spLocks noChangeArrowheads="1"/>
          </p:cNvSpPr>
          <p:nvPr/>
        </p:nvSpPr>
        <p:spPr bwMode="auto">
          <a:xfrm>
            <a:off x="420688" y="102870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06" name="object 17"/>
          <p:cNvSpPr>
            <a:spLocks noChangeArrowheads="1"/>
          </p:cNvSpPr>
          <p:nvPr/>
        </p:nvSpPr>
        <p:spPr bwMode="auto">
          <a:xfrm>
            <a:off x="547688" y="102870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07" name="object 18"/>
          <p:cNvSpPr>
            <a:spLocks noChangeArrowheads="1"/>
          </p:cNvSpPr>
          <p:nvPr/>
        </p:nvSpPr>
        <p:spPr bwMode="auto">
          <a:xfrm>
            <a:off x="292100" y="115887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08" name="object 19"/>
          <p:cNvSpPr>
            <a:spLocks noChangeArrowheads="1"/>
          </p:cNvSpPr>
          <p:nvPr/>
        </p:nvSpPr>
        <p:spPr bwMode="auto">
          <a:xfrm>
            <a:off x="420688" y="115887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09" name="object 20"/>
          <p:cNvSpPr>
            <a:spLocks noChangeArrowheads="1"/>
          </p:cNvSpPr>
          <p:nvPr/>
        </p:nvSpPr>
        <p:spPr bwMode="auto">
          <a:xfrm>
            <a:off x="547688" y="115887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10" name="object 21"/>
          <p:cNvSpPr>
            <a:spLocks noChangeArrowheads="1"/>
          </p:cNvSpPr>
          <p:nvPr/>
        </p:nvSpPr>
        <p:spPr bwMode="auto">
          <a:xfrm>
            <a:off x="292100" y="128905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11" name="object 22"/>
          <p:cNvSpPr>
            <a:spLocks noChangeArrowheads="1"/>
          </p:cNvSpPr>
          <p:nvPr/>
        </p:nvSpPr>
        <p:spPr bwMode="auto">
          <a:xfrm>
            <a:off x="420688" y="128905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12" name="object 23"/>
          <p:cNvSpPr>
            <a:spLocks noChangeArrowheads="1"/>
          </p:cNvSpPr>
          <p:nvPr/>
        </p:nvSpPr>
        <p:spPr bwMode="auto">
          <a:xfrm>
            <a:off x="547688" y="128905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13" name="object 24"/>
          <p:cNvSpPr>
            <a:spLocks noChangeArrowheads="1"/>
          </p:cNvSpPr>
          <p:nvPr/>
        </p:nvSpPr>
        <p:spPr bwMode="auto">
          <a:xfrm>
            <a:off x="292100" y="141922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14" name="object 25"/>
          <p:cNvSpPr>
            <a:spLocks noChangeArrowheads="1"/>
          </p:cNvSpPr>
          <p:nvPr/>
        </p:nvSpPr>
        <p:spPr bwMode="auto">
          <a:xfrm>
            <a:off x="420688" y="141922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15" name="object 26"/>
          <p:cNvSpPr>
            <a:spLocks noChangeArrowheads="1"/>
          </p:cNvSpPr>
          <p:nvPr/>
        </p:nvSpPr>
        <p:spPr bwMode="auto">
          <a:xfrm>
            <a:off x="547688" y="141922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16" name="object 28"/>
          <p:cNvSpPr>
            <a:spLocks noChangeArrowheads="1"/>
          </p:cNvSpPr>
          <p:nvPr/>
        </p:nvSpPr>
        <p:spPr bwMode="auto">
          <a:xfrm>
            <a:off x="2670175" y="1930400"/>
            <a:ext cx="4130675" cy="622300"/>
          </a:xfrm>
          <a:custGeom>
            <a:avLst/>
            <a:gdLst>
              <a:gd name="T0" fmla="*/ 0 w 4130040"/>
              <a:gd name="T1" fmla="*/ 0 h 622300"/>
              <a:gd name="T2" fmla="*/ 4130040 w 4130040"/>
              <a:gd name="T3" fmla="*/ 622300 h 622300"/>
            </a:gdLst>
            <a:ahLst/>
            <a:cxnLst/>
            <a:rect l="T0" t="T1" r="T2" b="T3"/>
            <a:pathLst>
              <a:path w="4130040" h="622300">
                <a:moveTo>
                  <a:pt x="4129608" y="0"/>
                </a:moveTo>
                <a:lnTo>
                  <a:pt x="254000" y="0"/>
                </a:lnTo>
                <a:lnTo>
                  <a:pt x="0" y="317500"/>
                </a:lnTo>
                <a:lnTo>
                  <a:pt x="254000" y="622300"/>
                </a:lnTo>
                <a:lnTo>
                  <a:pt x="4129608" y="622300"/>
                </a:lnTo>
                <a:lnTo>
                  <a:pt x="4129608" y="0"/>
                </a:lnTo>
                <a:close/>
              </a:path>
            </a:pathLst>
          </a:custGeom>
          <a:solidFill>
            <a:srgbClr val="FFD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17" name="object 29"/>
          <p:cNvSpPr txBox="1">
            <a:spLocks noChangeArrowheads="1"/>
          </p:cNvSpPr>
          <p:nvPr/>
        </p:nvSpPr>
        <p:spPr bwMode="auto">
          <a:xfrm>
            <a:off x="5062538" y="2173288"/>
            <a:ext cx="688975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"/>
              </a:spcBef>
            </a:pPr>
            <a:r>
              <a:rPr lang="ru-RU" sz="900" b="1">
                <a:solidFill>
                  <a:srgbClr val="152A65"/>
                </a:solidFill>
                <a:latin typeface="Avenir Next Cyr" charset="-52"/>
              </a:rPr>
              <a:t>РОЗКРИТО</a:t>
            </a:r>
            <a:endParaRPr lang="ru-RU" sz="90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20518" name="object 30"/>
          <p:cNvSpPr txBox="1">
            <a:spLocks noChangeArrowheads="1"/>
          </p:cNvSpPr>
          <p:nvPr/>
        </p:nvSpPr>
        <p:spPr bwMode="auto">
          <a:xfrm>
            <a:off x="774700" y="2054225"/>
            <a:ext cx="1582738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125"/>
              </a:spcBef>
            </a:pPr>
            <a:r>
              <a:rPr lang="uk-UA" sz="5000" b="1" dirty="0" smtClean="0">
                <a:solidFill>
                  <a:srgbClr val="152A65"/>
                </a:solidFill>
                <a:latin typeface="Avenir Next Cyr" charset="-52"/>
              </a:rPr>
              <a:t>114</a:t>
            </a:r>
            <a:endParaRPr lang="ru-RU" sz="5000" dirty="0">
              <a:solidFill>
                <a:srgbClr val="152A65"/>
              </a:solidFill>
              <a:latin typeface="Avenir Next Cyr" charset="-52"/>
            </a:endParaRPr>
          </a:p>
          <a:p>
            <a:pPr algn="ctr" eaLnBrk="1" hangingPunct="1">
              <a:spcBef>
                <a:spcPts val="775"/>
              </a:spcBef>
            </a:pPr>
            <a:r>
              <a:rPr lang="ru-RU" sz="900" b="1" dirty="0">
                <a:solidFill>
                  <a:srgbClr val="173B64"/>
                </a:solidFill>
                <a:latin typeface="Avenir Next Cyr" charset="-52"/>
              </a:rPr>
              <a:t>КРАДІЖКИ</a:t>
            </a:r>
            <a:endParaRPr lang="ru-RU" sz="900" dirty="0">
              <a:latin typeface="Avenir Next Cyr" charset="-52"/>
            </a:endParaRPr>
          </a:p>
        </p:txBody>
      </p:sp>
      <p:sp>
        <p:nvSpPr>
          <p:cNvPr id="20519" name="object 31"/>
          <p:cNvSpPr txBox="1">
            <a:spLocks noChangeArrowheads="1"/>
          </p:cNvSpPr>
          <p:nvPr/>
        </p:nvSpPr>
        <p:spPr bwMode="auto">
          <a:xfrm>
            <a:off x="5062538" y="1606550"/>
            <a:ext cx="80010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"/>
              </a:spcBef>
            </a:pPr>
            <a:r>
              <a:rPr lang="ru-RU" sz="900" b="1">
                <a:solidFill>
                  <a:srgbClr val="152A65"/>
                </a:solidFill>
                <a:latin typeface="Avenir Next Cyr" charset="-52"/>
              </a:rPr>
              <a:t>ЗАТРИМАНО</a:t>
            </a:r>
            <a:endParaRPr lang="ru-RU" sz="90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20520" name="object 32"/>
          <p:cNvSpPr>
            <a:spLocks noChangeArrowheads="1"/>
          </p:cNvSpPr>
          <p:nvPr/>
        </p:nvSpPr>
        <p:spPr bwMode="auto">
          <a:xfrm>
            <a:off x="701675" y="3865563"/>
            <a:ext cx="6088063" cy="0"/>
          </a:xfrm>
          <a:custGeom>
            <a:avLst/>
            <a:gdLst>
              <a:gd name="T0" fmla="*/ 0 w 6087745"/>
              <a:gd name="T1" fmla="*/ 6087745 w 6087745"/>
            </a:gdLst>
            <a:ahLst/>
            <a:cxnLst/>
            <a:rect l="T0" t="0" r="T1" b="0"/>
            <a:pathLst>
              <a:path w="6087745">
                <a:moveTo>
                  <a:pt x="0" y="0"/>
                </a:moveTo>
                <a:lnTo>
                  <a:pt x="6087541" y="0"/>
                </a:lnTo>
              </a:path>
            </a:pathLst>
          </a:custGeom>
          <a:noFill/>
          <a:ln w="12700">
            <a:solidFill>
              <a:srgbClr val="00499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21" name="object 33"/>
          <p:cNvSpPr txBox="1">
            <a:spLocks noChangeArrowheads="1"/>
          </p:cNvSpPr>
          <p:nvPr/>
        </p:nvSpPr>
        <p:spPr bwMode="auto">
          <a:xfrm>
            <a:off x="5381625" y="2786063"/>
            <a:ext cx="512763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"/>
              </a:spcBef>
            </a:pPr>
            <a:r>
              <a:rPr lang="ru-RU" sz="900" b="1" dirty="0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ШКОДА</a:t>
            </a:r>
            <a:endParaRPr lang="ru-RU" sz="900" dirty="0">
              <a:solidFill>
                <a:schemeClr val="accent1">
                  <a:lumMod val="50000"/>
                </a:schemeClr>
              </a:solidFill>
              <a:latin typeface="Avenir Next Cyr" charset="-52"/>
            </a:endParaRPr>
          </a:p>
        </p:txBody>
      </p:sp>
      <p:sp>
        <p:nvSpPr>
          <p:cNvPr id="20522" name="object 40"/>
          <p:cNvSpPr txBox="1">
            <a:spLocks noChangeArrowheads="1"/>
          </p:cNvSpPr>
          <p:nvPr/>
        </p:nvSpPr>
        <p:spPr bwMode="auto">
          <a:xfrm>
            <a:off x="774700" y="4670425"/>
            <a:ext cx="1582738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125"/>
              </a:spcBef>
            </a:pPr>
            <a:r>
              <a:rPr lang="uk-UA" sz="5000" b="1" dirty="0" smtClean="0">
                <a:solidFill>
                  <a:srgbClr val="152A65"/>
                </a:solidFill>
                <a:latin typeface="Avenir Next Cyr" charset="-52"/>
              </a:rPr>
              <a:t>12</a:t>
            </a:r>
            <a:endParaRPr lang="ru-RU" sz="5000" dirty="0">
              <a:solidFill>
                <a:srgbClr val="152A65"/>
              </a:solidFill>
              <a:latin typeface="Avenir Next Cyr" charset="-52"/>
            </a:endParaRPr>
          </a:p>
          <a:p>
            <a:pPr algn="ctr" eaLnBrk="1" hangingPunct="1">
              <a:spcBef>
                <a:spcPts val="775"/>
              </a:spcBef>
            </a:pP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ШАХРАЙСТВО</a:t>
            </a:r>
            <a:endParaRPr lang="ru-RU" sz="900" dirty="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20523" name="object 41"/>
          <p:cNvSpPr>
            <a:spLocks noChangeArrowheads="1"/>
          </p:cNvSpPr>
          <p:nvPr/>
        </p:nvSpPr>
        <p:spPr bwMode="auto">
          <a:xfrm>
            <a:off x="7239000" y="0"/>
            <a:ext cx="4953000" cy="2509838"/>
          </a:xfrm>
          <a:custGeom>
            <a:avLst/>
            <a:gdLst>
              <a:gd name="T0" fmla="*/ 0 w 4508500"/>
              <a:gd name="T1" fmla="*/ 0 h 2509520"/>
              <a:gd name="T2" fmla="*/ 4508500 w 4508500"/>
              <a:gd name="T3" fmla="*/ 2509520 h 2509520"/>
            </a:gdLst>
            <a:ahLst/>
            <a:cxnLst/>
            <a:rect l="T0" t="T1" r="T2" b="T3"/>
            <a:pathLst>
              <a:path w="4508500" h="2509520">
                <a:moveTo>
                  <a:pt x="0" y="2509012"/>
                </a:moveTo>
                <a:lnTo>
                  <a:pt x="4507877" y="2509012"/>
                </a:lnTo>
                <a:lnTo>
                  <a:pt x="4507877" y="0"/>
                </a:lnTo>
                <a:lnTo>
                  <a:pt x="0" y="0"/>
                </a:lnTo>
                <a:lnTo>
                  <a:pt x="0" y="2509012"/>
                </a:lnTo>
                <a:close/>
              </a:path>
            </a:pathLst>
          </a:custGeom>
          <a:solidFill>
            <a:srgbClr val="152A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24" name="object 42"/>
          <p:cNvSpPr>
            <a:spLocks noChangeArrowheads="1"/>
          </p:cNvSpPr>
          <p:nvPr/>
        </p:nvSpPr>
        <p:spPr bwMode="auto">
          <a:xfrm>
            <a:off x="7239000" y="2509838"/>
            <a:ext cx="4953000" cy="4348162"/>
          </a:xfrm>
          <a:custGeom>
            <a:avLst/>
            <a:gdLst>
              <a:gd name="T0" fmla="*/ 0 w 4508500"/>
              <a:gd name="T1" fmla="*/ 0 h 4348480"/>
              <a:gd name="T2" fmla="*/ 4508500 w 4508500"/>
              <a:gd name="T3" fmla="*/ 4348480 h 4348480"/>
            </a:gdLst>
            <a:ahLst/>
            <a:cxnLst/>
            <a:rect l="T0" t="T1" r="T2" b="T3"/>
            <a:pathLst>
              <a:path w="4508500" h="4348480">
                <a:moveTo>
                  <a:pt x="4507877" y="0"/>
                </a:moveTo>
                <a:lnTo>
                  <a:pt x="0" y="0"/>
                </a:lnTo>
                <a:lnTo>
                  <a:pt x="0" y="4348264"/>
                </a:lnTo>
                <a:lnTo>
                  <a:pt x="4507877" y="4348264"/>
                </a:lnTo>
                <a:lnTo>
                  <a:pt x="4507877" y="0"/>
                </a:lnTo>
                <a:close/>
              </a:path>
            </a:pathLst>
          </a:custGeom>
          <a:solidFill>
            <a:srgbClr val="FFD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25" name="object 43"/>
          <p:cNvSpPr>
            <a:spLocks noChangeArrowheads="1"/>
          </p:cNvSpPr>
          <p:nvPr/>
        </p:nvSpPr>
        <p:spPr bwMode="auto">
          <a:xfrm>
            <a:off x="7110413" y="146050"/>
            <a:ext cx="482600" cy="0"/>
          </a:xfrm>
          <a:custGeom>
            <a:avLst/>
            <a:gdLst>
              <a:gd name="T0" fmla="*/ 0 w 482600"/>
              <a:gd name="T1" fmla="*/ 482600 w 482600"/>
            </a:gdLst>
            <a:ahLst/>
            <a:cxnLst/>
            <a:rect l="T0" t="0" r="T1" b="0"/>
            <a:pathLst>
              <a:path w="482600">
                <a:moveTo>
                  <a:pt x="0" y="0"/>
                </a:moveTo>
                <a:lnTo>
                  <a:pt x="482600" y="0"/>
                </a:lnTo>
              </a:path>
            </a:pathLst>
          </a:custGeom>
          <a:noFill/>
          <a:ln w="76200">
            <a:solidFill>
              <a:srgbClr val="FFDD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26" name="object 44"/>
          <p:cNvSpPr txBox="1">
            <a:spLocks noChangeArrowheads="1"/>
          </p:cNvSpPr>
          <p:nvPr/>
        </p:nvSpPr>
        <p:spPr bwMode="auto">
          <a:xfrm>
            <a:off x="7667625" y="142875"/>
            <a:ext cx="4143375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714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1200"/>
              </a:lnSpc>
              <a:spcBef>
                <a:spcPts val="138"/>
              </a:spcBef>
            </a:pPr>
            <a:r>
              <a:rPr lang="uk-UA" sz="1600" b="1">
                <a:solidFill>
                  <a:srgbClr val="DCDDDD"/>
                </a:solidFill>
                <a:latin typeface="Avenir Next Cyr" charset="-52"/>
              </a:rPr>
              <a:t>Місце скоєння</a:t>
            </a:r>
            <a:r>
              <a:rPr lang="ru-RU" sz="1600" b="1">
                <a:solidFill>
                  <a:srgbClr val="DCDDDD"/>
                </a:solidFill>
                <a:latin typeface="Avenir Next Cyr" charset="-52"/>
              </a:rPr>
              <a:t> крадіжк</a:t>
            </a:r>
            <a:r>
              <a:rPr lang="uk-UA" sz="1600" b="1">
                <a:solidFill>
                  <a:srgbClr val="DCDDDD"/>
                </a:solidFill>
                <a:latin typeface="Avenir Next Cyr" charset="-52"/>
              </a:rPr>
              <a:t>и</a:t>
            </a:r>
            <a:endParaRPr lang="ru-RU" sz="1600">
              <a:latin typeface="Avenir Next Cyr" charset="-52"/>
            </a:endParaRPr>
          </a:p>
          <a:p>
            <a:pPr eaLnBrk="1" hangingPunct="1">
              <a:lnSpc>
                <a:spcPts val="1200"/>
              </a:lnSpc>
              <a:spcBef>
                <a:spcPts val="1313"/>
              </a:spcBef>
            </a:pPr>
            <a:r>
              <a:rPr lang="uk-UA" sz="130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Квартира</a:t>
            </a:r>
          </a:p>
          <a:p>
            <a:pPr eaLnBrk="1" hangingPunct="1">
              <a:lnSpc>
                <a:spcPts val="1200"/>
              </a:lnSpc>
              <a:spcBef>
                <a:spcPts val="1313"/>
              </a:spcBef>
            </a:pPr>
            <a:r>
              <a:rPr lang="uk-UA" sz="130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Приватний будинок</a:t>
            </a:r>
          </a:p>
          <a:p>
            <a:pPr eaLnBrk="1" hangingPunct="1">
              <a:lnSpc>
                <a:spcPts val="1200"/>
              </a:lnSpc>
              <a:spcBef>
                <a:spcPts val="1313"/>
              </a:spcBef>
            </a:pPr>
            <a:r>
              <a:rPr lang="uk-UA" sz="130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Дачі, гаражі</a:t>
            </a:r>
          </a:p>
          <a:p>
            <a:pPr eaLnBrk="1" hangingPunct="1">
              <a:lnSpc>
                <a:spcPts val="1200"/>
              </a:lnSpc>
              <a:spcBef>
                <a:spcPts val="1313"/>
              </a:spcBef>
            </a:pPr>
            <a:r>
              <a:rPr lang="uk-UA" sz="130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СПОСІБ ПРОНИКНЕННЯ</a:t>
            </a:r>
          </a:p>
          <a:p>
            <a:pPr eaLnBrk="1" hangingPunct="1">
              <a:lnSpc>
                <a:spcPts val="1200"/>
              </a:lnSpc>
              <a:spcBef>
                <a:spcPts val="1313"/>
              </a:spcBef>
            </a:pPr>
            <a:r>
              <a:rPr lang="uk-UA" sz="130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Вільний доступ</a:t>
            </a:r>
          </a:p>
          <a:p>
            <a:pPr eaLnBrk="1" hangingPunct="1">
              <a:lnSpc>
                <a:spcPts val="1200"/>
              </a:lnSpc>
              <a:spcBef>
                <a:spcPts val="1313"/>
              </a:spcBef>
            </a:pPr>
            <a:r>
              <a:rPr lang="uk-UA" sz="130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Злам дверей, вікон, воріт</a:t>
            </a:r>
          </a:p>
          <a:p>
            <a:pPr eaLnBrk="1" hangingPunct="1">
              <a:spcBef>
                <a:spcPts val="1313"/>
              </a:spcBef>
            </a:pPr>
            <a:endParaRPr lang="uk-UA" sz="1300">
              <a:solidFill>
                <a:srgbClr val="DCDDDD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spcBef>
                <a:spcPts val="1313"/>
              </a:spcBef>
            </a:pPr>
            <a:endParaRPr lang="uk-UA" sz="1300">
              <a:solidFill>
                <a:srgbClr val="DCDDDD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527" name="object 45"/>
          <p:cNvSpPr>
            <a:spLocks noChangeArrowheads="1"/>
          </p:cNvSpPr>
          <p:nvPr/>
        </p:nvSpPr>
        <p:spPr bwMode="auto">
          <a:xfrm>
            <a:off x="7129465" y="2790826"/>
            <a:ext cx="482600" cy="0"/>
          </a:xfrm>
          <a:custGeom>
            <a:avLst/>
            <a:gdLst>
              <a:gd name="T0" fmla="*/ 0 w 482600"/>
              <a:gd name="T1" fmla="*/ 482600 w 482600"/>
            </a:gdLst>
            <a:ahLst/>
            <a:cxnLst/>
            <a:rect l="T0" t="0" r="T1" b="0"/>
            <a:pathLst>
              <a:path w="482600">
                <a:moveTo>
                  <a:pt x="0" y="0"/>
                </a:moveTo>
                <a:lnTo>
                  <a:pt x="482600" y="0"/>
                </a:lnTo>
              </a:path>
            </a:pathLst>
          </a:custGeom>
          <a:noFill/>
          <a:ln w="76200">
            <a:solidFill>
              <a:srgbClr val="152A6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28" name="object 46"/>
          <p:cNvSpPr txBox="1">
            <a:spLocks noChangeArrowheads="1"/>
          </p:cNvSpPr>
          <p:nvPr/>
        </p:nvSpPr>
        <p:spPr bwMode="auto">
          <a:xfrm>
            <a:off x="8047038" y="2643188"/>
            <a:ext cx="4144962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714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38"/>
              </a:spcBef>
            </a:pPr>
            <a:r>
              <a:rPr lang="ru-RU" sz="1600" b="1">
                <a:solidFill>
                  <a:srgbClr val="152A65"/>
                </a:solidFill>
                <a:latin typeface="Avenir Next Cyr" charset="-52"/>
              </a:rPr>
              <a:t>Види шахрайства</a:t>
            </a:r>
            <a:endParaRPr lang="ru-RU" sz="1600">
              <a:solidFill>
                <a:srgbClr val="152A65"/>
              </a:solidFill>
              <a:latin typeface="Avenir Next Cyr" charset="-52"/>
            </a:endParaRPr>
          </a:p>
          <a:p>
            <a:pPr eaLnBrk="1" hangingPunct="1">
              <a:spcBef>
                <a:spcPts val="1313"/>
              </a:spcBef>
              <a:buFontTx/>
              <a:buChar char="-"/>
            </a:pPr>
            <a:r>
              <a:rPr lang="uk-UA" sz="1300">
                <a:solidFill>
                  <a:srgbClr val="152A65"/>
                </a:solidFill>
                <a:latin typeface="Calibri" pitchFamily="34" charset="0"/>
                <a:cs typeface="Calibri" pitchFamily="34" charset="0"/>
              </a:rPr>
              <a:t>Під час купівлі товарів через мережу Інтернет</a:t>
            </a:r>
          </a:p>
          <a:p>
            <a:pPr eaLnBrk="1" hangingPunct="1">
              <a:spcBef>
                <a:spcPts val="1313"/>
              </a:spcBef>
              <a:buFontTx/>
              <a:buChar char="-"/>
            </a:pPr>
            <a:r>
              <a:rPr lang="uk-UA" sz="1300">
                <a:solidFill>
                  <a:srgbClr val="152A65"/>
                </a:solidFill>
                <a:latin typeface="Calibri" pitchFamily="34" charset="0"/>
                <a:cs typeface="Calibri" pitchFamily="34" charset="0"/>
              </a:rPr>
              <a:t>Під виглядом працівників банківських структур</a:t>
            </a:r>
          </a:p>
          <a:p>
            <a:pPr eaLnBrk="1" hangingPunct="1">
              <a:spcBef>
                <a:spcPts val="1313"/>
              </a:spcBef>
              <a:buFontTx/>
              <a:buChar char="-"/>
            </a:pPr>
            <a:r>
              <a:rPr lang="uk-UA" sz="1300">
                <a:solidFill>
                  <a:srgbClr val="152A65"/>
                </a:solidFill>
                <a:latin typeface="Calibri" pitchFamily="34" charset="0"/>
                <a:cs typeface="Calibri" pitchFamily="34" charset="0"/>
              </a:rPr>
              <a:t>Нібито за звільнення близьких людей від відповідальності</a:t>
            </a:r>
          </a:p>
        </p:txBody>
      </p:sp>
      <p:sp>
        <p:nvSpPr>
          <p:cNvPr id="20529" name="object 47"/>
          <p:cNvSpPr>
            <a:spLocks noChangeArrowheads="1"/>
          </p:cNvSpPr>
          <p:nvPr/>
        </p:nvSpPr>
        <p:spPr bwMode="auto">
          <a:xfrm>
            <a:off x="7132639" y="4587876"/>
            <a:ext cx="482600" cy="0"/>
          </a:xfrm>
          <a:custGeom>
            <a:avLst/>
            <a:gdLst>
              <a:gd name="T0" fmla="*/ 0 w 482600"/>
              <a:gd name="T1" fmla="*/ 482600 w 482600"/>
            </a:gdLst>
            <a:ahLst/>
            <a:cxnLst/>
            <a:rect l="T0" t="0" r="T1" b="0"/>
            <a:pathLst>
              <a:path w="482600">
                <a:moveTo>
                  <a:pt x="0" y="0"/>
                </a:moveTo>
                <a:lnTo>
                  <a:pt x="482600" y="0"/>
                </a:lnTo>
              </a:path>
            </a:pathLst>
          </a:custGeom>
          <a:noFill/>
          <a:ln w="76200">
            <a:solidFill>
              <a:srgbClr val="152A6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30" name="object 48"/>
          <p:cNvSpPr txBox="1">
            <a:spLocks noChangeArrowheads="1"/>
          </p:cNvSpPr>
          <p:nvPr/>
        </p:nvSpPr>
        <p:spPr bwMode="auto">
          <a:xfrm>
            <a:off x="8047038" y="4414838"/>
            <a:ext cx="3046412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714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38"/>
              </a:spcBef>
            </a:pPr>
            <a:r>
              <a:rPr lang="ru-RU" sz="1600" b="1" dirty="0" err="1">
                <a:solidFill>
                  <a:srgbClr val="152A65"/>
                </a:solidFill>
                <a:latin typeface="Avenir Next Cyr" charset="-52"/>
              </a:rPr>
              <a:t>Типова</a:t>
            </a:r>
            <a:r>
              <a:rPr lang="ru-RU" sz="1600" b="1" dirty="0">
                <a:solidFill>
                  <a:srgbClr val="152A65"/>
                </a:solidFill>
                <a:latin typeface="Avenir Next Cyr" charset="-52"/>
              </a:rPr>
              <a:t> жертва</a:t>
            </a:r>
            <a:endParaRPr lang="ru-RU" sz="1600" dirty="0">
              <a:solidFill>
                <a:srgbClr val="152A65"/>
              </a:solidFill>
              <a:latin typeface="Avenir Next Cyr" charset="-52"/>
            </a:endParaRPr>
          </a:p>
          <a:p>
            <a:pPr eaLnBrk="1" hangingPunct="1">
              <a:spcBef>
                <a:spcPts val="1313"/>
              </a:spcBef>
              <a:buFontTx/>
              <a:buChar char="-"/>
            </a:pPr>
            <a:r>
              <a:rPr lang="uk-UA" sz="1300" dirty="0">
                <a:solidFill>
                  <a:srgbClr val="152A65"/>
                </a:solidFill>
                <a:latin typeface="Calibri" pitchFamily="34" charset="0"/>
                <a:cs typeface="Calibri" pitchFamily="34" charset="0"/>
              </a:rPr>
              <a:t>Людина, що нехтує правилами зберігання особистого майна</a:t>
            </a:r>
          </a:p>
          <a:p>
            <a:pPr eaLnBrk="1" hangingPunct="1">
              <a:spcBef>
                <a:spcPts val="1313"/>
              </a:spcBef>
              <a:buFontTx/>
              <a:buChar char="-"/>
            </a:pPr>
            <a:r>
              <a:rPr lang="uk-UA" sz="1300" dirty="0">
                <a:solidFill>
                  <a:srgbClr val="152A65"/>
                </a:solidFill>
                <a:latin typeface="Calibri" pitchFamily="34" charset="0"/>
                <a:cs typeface="Calibri" pitchFamily="34" charset="0"/>
              </a:rPr>
              <a:t>Людина, що шукає занадто “привабливі” пропозиції в Інтернеті</a:t>
            </a:r>
          </a:p>
          <a:p>
            <a:pPr eaLnBrk="1" hangingPunct="1">
              <a:spcBef>
                <a:spcPts val="1313"/>
              </a:spcBef>
              <a:buFontTx/>
              <a:buChar char="-"/>
            </a:pPr>
            <a:r>
              <a:rPr lang="uk-UA" sz="1300" dirty="0">
                <a:solidFill>
                  <a:srgbClr val="152A65"/>
                </a:solidFill>
                <a:latin typeface="Calibri" pitchFamily="34" charset="0"/>
                <a:cs typeface="Calibri" pitchFamily="34" charset="0"/>
              </a:rPr>
              <a:t>Занадто довірливі люди, або такі, що необізнані з особливостями роботи державних установ та банків </a:t>
            </a:r>
          </a:p>
        </p:txBody>
      </p:sp>
      <p:sp>
        <p:nvSpPr>
          <p:cNvPr id="20531" name="object 49"/>
          <p:cNvSpPr>
            <a:spLocks noChangeArrowheads="1"/>
          </p:cNvSpPr>
          <p:nvPr/>
        </p:nvSpPr>
        <p:spPr bwMode="auto">
          <a:xfrm>
            <a:off x="3511550" y="1579563"/>
            <a:ext cx="28575" cy="28575"/>
          </a:xfrm>
          <a:custGeom>
            <a:avLst/>
            <a:gdLst>
              <a:gd name="T0" fmla="*/ 0 w 27939"/>
              <a:gd name="T1" fmla="*/ 0 h 27940"/>
              <a:gd name="T2" fmla="*/ 27939 w 27939"/>
              <a:gd name="T3" fmla="*/ 27940 h 27940"/>
            </a:gdLst>
            <a:ahLst/>
            <a:cxnLst/>
            <a:rect l="T0" t="T1" r="T2" b="T3"/>
            <a:pathLst>
              <a:path w="27939" h="27940">
                <a:moveTo>
                  <a:pt x="0" y="0"/>
                </a:moveTo>
                <a:lnTo>
                  <a:pt x="27343" y="0"/>
                </a:lnTo>
                <a:lnTo>
                  <a:pt x="27343" y="27343"/>
                </a:lnTo>
                <a:lnTo>
                  <a:pt x="0" y="27343"/>
                </a:lnTo>
                <a:lnTo>
                  <a:pt x="0" y="0"/>
                </a:lnTo>
                <a:close/>
              </a:path>
            </a:pathLst>
          </a:custGeom>
          <a:solidFill>
            <a:srgbClr val="C0C1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32" name="object 50"/>
          <p:cNvSpPr>
            <a:spLocks noChangeArrowheads="1"/>
          </p:cNvSpPr>
          <p:nvPr/>
        </p:nvSpPr>
        <p:spPr bwMode="auto">
          <a:xfrm>
            <a:off x="3679825" y="1609725"/>
            <a:ext cx="34925" cy="34925"/>
          </a:xfrm>
          <a:custGeom>
            <a:avLst/>
            <a:gdLst>
              <a:gd name="T0" fmla="*/ 0 w 34925"/>
              <a:gd name="T1" fmla="*/ 0 h 34925"/>
              <a:gd name="T2" fmla="*/ 34925 w 34925"/>
              <a:gd name="T3" fmla="*/ 34925 h 34925"/>
            </a:gdLst>
            <a:ahLst/>
            <a:cxnLst/>
            <a:rect l="T0" t="T1" r="T2" b="T3"/>
            <a:pathLst>
              <a:path w="34925" h="34925">
                <a:moveTo>
                  <a:pt x="8356" y="0"/>
                </a:moveTo>
                <a:lnTo>
                  <a:pt x="0" y="26022"/>
                </a:lnTo>
                <a:lnTo>
                  <a:pt x="26047" y="34366"/>
                </a:lnTo>
                <a:lnTo>
                  <a:pt x="34391" y="8331"/>
                </a:lnTo>
                <a:lnTo>
                  <a:pt x="8356" y="0"/>
                </a:lnTo>
                <a:close/>
              </a:path>
            </a:pathLst>
          </a:custGeom>
          <a:solidFill>
            <a:srgbClr val="C0C1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33" name="object 51"/>
          <p:cNvSpPr>
            <a:spLocks noChangeArrowheads="1"/>
          </p:cNvSpPr>
          <p:nvPr/>
        </p:nvSpPr>
        <p:spPr bwMode="auto">
          <a:xfrm>
            <a:off x="3405188" y="1485900"/>
            <a:ext cx="381000" cy="376238"/>
          </a:xfrm>
          <a:custGeom>
            <a:avLst/>
            <a:gdLst>
              <a:gd name="T0" fmla="*/ 0 w 381000"/>
              <a:gd name="T1" fmla="*/ 0 h 377189"/>
              <a:gd name="T2" fmla="*/ 381000 w 381000"/>
              <a:gd name="T3" fmla="*/ 377189 h 377189"/>
            </a:gdLst>
            <a:ahLst/>
            <a:cxnLst/>
            <a:rect l="T0" t="T1" r="T2" b="T3"/>
            <a:pathLst>
              <a:path w="381000" h="377189">
                <a:moveTo>
                  <a:pt x="191204" y="342900"/>
                </a:moveTo>
                <a:lnTo>
                  <a:pt x="168645" y="342900"/>
                </a:lnTo>
                <a:lnTo>
                  <a:pt x="210235" y="369570"/>
                </a:lnTo>
                <a:lnTo>
                  <a:pt x="257268" y="377190"/>
                </a:lnTo>
                <a:lnTo>
                  <a:pt x="304064" y="368300"/>
                </a:lnTo>
                <a:lnTo>
                  <a:pt x="311497" y="363220"/>
                </a:lnTo>
                <a:lnTo>
                  <a:pt x="265510" y="363220"/>
                </a:lnTo>
                <a:lnTo>
                  <a:pt x="221706" y="359410"/>
                </a:lnTo>
                <a:lnTo>
                  <a:pt x="208863" y="354330"/>
                </a:lnTo>
                <a:lnTo>
                  <a:pt x="196789" y="346710"/>
                </a:lnTo>
                <a:lnTo>
                  <a:pt x="191204" y="342900"/>
                </a:lnTo>
                <a:close/>
              </a:path>
              <a:path w="381000" h="377189">
                <a:moveTo>
                  <a:pt x="300692" y="104140"/>
                </a:moveTo>
                <a:lnTo>
                  <a:pt x="256136" y="104140"/>
                </a:lnTo>
                <a:lnTo>
                  <a:pt x="342331" y="132080"/>
                </a:lnTo>
                <a:lnTo>
                  <a:pt x="330012" y="170180"/>
                </a:lnTo>
                <a:lnTo>
                  <a:pt x="333098" y="173990"/>
                </a:lnTo>
                <a:lnTo>
                  <a:pt x="352248" y="198120"/>
                </a:lnTo>
                <a:lnTo>
                  <a:pt x="363687" y="226060"/>
                </a:lnTo>
                <a:lnTo>
                  <a:pt x="366975" y="256540"/>
                </a:lnTo>
                <a:lnTo>
                  <a:pt x="361673" y="287020"/>
                </a:lnTo>
                <a:lnTo>
                  <a:pt x="361406" y="287020"/>
                </a:lnTo>
                <a:lnTo>
                  <a:pt x="339855" y="325120"/>
                </a:lnTo>
                <a:lnTo>
                  <a:pt x="306391" y="351790"/>
                </a:lnTo>
                <a:lnTo>
                  <a:pt x="265510" y="363220"/>
                </a:lnTo>
                <a:lnTo>
                  <a:pt x="311497" y="363220"/>
                </a:lnTo>
                <a:lnTo>
                  <a:pt x="344947" y="340360"/>
                </a:lnTo>
                <a:lnTo>
                  <a:pt x="369189" y="304800"/>
                </a:lnTo>
                <a:lnTo>
                  <a:pt x="380412" y="257810"/>
                </a:lnTo>
                <a:lnTo>
                  <a:pt x="377354" y="224790"/>
                </a:lnTo>
                <a:lnTo>
                  <a:pt x="365614" y="194310"/>
                </a:lnTo>
                <a:lnTo>
                  <a:pt x="345607" y="166370"/>
                </a:lnTo>
                <a:lnTo>
                  <a:pt x="359552" y="123190"/>
                </a:lnTo>
                <a:lnTo>
                  <a:pt x="339511" y="116840"/>
                </a:lnTo>
                <a:lnTo>
                  <a:pt x="340768" y="113030"/>
                </a:lnTo>
                <a:lnTo>
                  <a:pt x="326798" y="113030"/>
                </a:lnTo>
                <a:lnTo>
                  <a:pt x="300692" y="104140"/>
                </a:lnTo>
                <a:close/>
              </a:path>
              <a:path w="381000" h="377189">
                <a:moveTo>
                  <a:pt x="182323" y="71120"/>
                </a:moveTo>
                <a:lnTo>
                  <a:pt x="64416" y="71120"/>
                </a:lnTo>
                <a:lnTo>
                  <a:pt x="64416" y="116840"/>
                </a:lnTo>
                <a:lnTo>
                  <a:pt x="26494" y="148590"/>
                </a:lnTo>
                <a:lnTo>
                  <a:pt x="4490" y="190500"/>
                </a:lnTo>
                <a:lnTo>
                  <a:pt x="0" y="238760"/>
                </a:lnTo>
                <a:lnTo>
                  <a:pt x="14620" y="285750"/>
                </a:lnTo>
                <a:lnTo>
                  <a:pt x="43099" y="321310"/>
                </a:lnTo>
                <a:lnTo>
                  <a:pt x="80979" y="342900"/>
                </a:lnTo>
                <a:lnTo>
                  <a:pt x="124185" y="350520"/>
                </a:lnTo>
                <a:lnTo>
                  <a:pt x="168645" y="342900"/>
                </a:lnTo>
                <a:lnTo>
                  <a:pt x="191204" y="342900"/>
                </a:lnTo>
                <a:lnTo>
                  <a:pt x="185619" y="339090"/>
                </a:lnTo>
                <a:lnTo>
                  <a:pt x="184172" y="337820"/>
                </a:lnTo>
                <a:lnTo>
                  <a:pt x="123408" y="337820"/>
                </a:lnTo>
                <a:lnTo>
                  <a:pt x="80179" y="328930"/>
                </a:lnTo>
                <a:lnTo>
                  <a:pt x="44884" y="304800"/>
                </a:lnTo>
                <a:lnTo>
                  <a:pt x="21095" y="269240"/>
                </a:lnTo>
                <a:lnTo>
                  <a:pt x="12385" y="226060"/>
                </a:lnTo>
                <a:lnTo>
                  <a:pt x="16730" y="195580"/>
                </a:lnTo>
                <a:lnTo>
                  <a:pt x="29120" y="167640"/>
                </a:lnTo>
                <a:lnTo>
                  <a:pt x="48611" y="144780"/>
                </a:lnTo>
                <a:lnTo>
                  <a:pt x="74259" y="127000"/>
                </a:lnTo>
                <a:lnTo>
                  <a:pt x="78082" y="124460"/>
                </a:lnTo>
                <a:lnTo>
                  <a:pt x="78082" y="85090"/>
                </a:lnTo>
                <a:lnTo>
                  <a:pt x="182323" y="85090"/>
                </a:lnTo>
                <a:lnTo>
                  <a:pt x="182323" y="71120"/>
                </a:lnTo>
                <a:close/>
              </a:path>
              <a:path w="381000" h="377189">
                <a:moveTo>
                  <a:pt x="159736" y="308610"/>
                </a:moveTo>
                <a:lnTo>
                  <a:pt x="143093" y="308610"/>
                </a:lnTo>
                <a:lnTo>
                  <a:pt x="143766" y="309880"/>
                </a:lnTo>
                <a:lnTo>
                  <a:pt x="144045" y="309880"/>
                </a:lnTo>
                <a:lnTo>
                  <a:pt x="145468" y="313690"/>
                </a:lnTo>
                <a:lnTo>
                  <a:pt x="148770" y="318770"/>
                </a:lnTo>
                <a:lnTo>
                  <a:pt x="149862" y="321310"/>
                </a:lnTo>
                <a:lnTo>
                  <a:pt x="152808" y="325120"/>
                </a:lnTo>
                <a:lnTo>
                  <a:pt x="155336" y="328930"/>
                </a:lnTo>
                <a:lnTo>
                  <a:pt x="158054" y="332740"/>
                </a:lnTo>
                <a:lnTo>
                  <a:pt x="149567" y="335280"/>
                </a:lnTo>
                <a:lnTo>
                  <a:pt x="132202" y="337820"/>
                </a:lnTo>
                <a:lnTo>
                  <a:pt x="184172" y="337820"/>
                </a:lnTo>
                <a:lnTo>
                  <a:pt x="175491" y="330200"/>
                </a:lnTo>
                <a:lnTo>
                  <a:pt x="173027" y="327660"/>
                </a:lnTo>
                <a:lnTo>
                  <a:pt x="170690" y="323850"/>
                </a:lnTo>
                <a:lnTo>
                  <a:pt x="168645" y="321310"/>
                </a:lnTo>
                <a:lnTo>
                  <a:pt x="164338" y="316230"/>
                </a:lnTo>
                <a:lnTo>
                  <a:pt x="160433" y="309880"/>
                </a:lnTo>
                <a:lnTo>
                  <a:pt x="159736" y="308610"/>
                </a:lnTo>
                <a:close/>
              </a:path>
              <a:path w="381000" h="377189">
                <a:moveTo>
                  <a:pt x="194909" y="288290"/>
                </a:moveTo>
                <a:lnTo>
                  <a:pt x="180342" y="288290"/>
                </a:lnTo>
                <a:lnTo>
                  <a:pt x="184388" y="295910"/>
                </a:lnTo>
                <a:lnTo>
                  <a:pt x="211292" y="323850"/>
                </a:lnTo>
                <a:lnTo>
                  <a:pt x="263175" y="336550"/>
                </a:lnTo>
                <a:lnTo>
                  <a:pt x="294001" y="327660"/>
                </a:lnTo>
                <a:lnTo>
                  <a:pt x="300735" y="322580"/>
                </a:lnTo>
                <a:lnTo>
                  <a:pt x="261912" y="322580"/>
                </a:lnTo>
                <a:lnTo>
                  <a:pt x="234215" y="320040"/>
                </a:lnTo>
                <a:lnTo>
                  <a:pt x="227484" y="317500"/>
                </a:lnTo>
                <a:lnTo>
                  <a:pt x="221109" y="314960"/>
                </a:lnTo>
                <a:lnTo>
                  <a:pt x="215343" y="309880"/>
                </a:lnTo>
                <a:lnTo>
                  <a:pt x="221777" y="300990"/>
                </a:lnTo>
                <a:lnTo>
                  <a:pt x="204942" y="300990"/>
                </a:lnTo>
                <a:lnTo>
                  <a:pt x="203507" y="299720"/>
                </a:lnTo>
                <a:lnTo>
                  <a:pt x="200332" y="295910"/>
                </a:lnTo>
                <a:lnTo>
                  <a:pt x="198973" y="294640"/>
                </a:lnTo>
                <a:lnTo>
                  <a:pt x="197703" y="293370"/>
                </a:lnTo>
                <a:lnTo>
                  <a:pt x="196471" y="290830"/>
                </a:lnTo>
                <a:lnTo>
                  <a:pt x="194909" y="288290"/>
                </a:lnTo>
                <a:close/>
              </a:path>
              <a:path w="381000" h="377189">
                <a:moveTo>
                  <a:pt x="299942" y="182880"/>
                </a:moveTo>
                <a:lnTo>
                  <a:pt x="259122" y="182880"/>
                </a:lnTo>
                <a:lnTo>
                  <a:pt x="268281" y="184150"/>
                </a:lnTo>
                <a:lnTo>
                  <a:pt x="277256" y="186690"/>
                </a:lnTo>
                <a:lnTo>
                  <a:pt x="301508" y="200660"/>
                </a:lnTo>
                <a:lnTo>
                  <a:pt x="318110" y="220980"/>
                </a:lnTo>
                <a:lnTo>
                  <a:pt x="325614" y="246380"/>
                </a:lnTo>
                <a:lnTo>
                  <a:pt x="322569" y="274320"/>
                </a:lnTo>
                <a:lnTo>
                  <a:pt x="308932" y="298450"/>
                </a:lnTo>
                <a:lnTo>
                  <a:pt x="287765" y="314960"/>
                </a:lnTo>
                <a:lnTo>
                  <a:pt x="261912" y="322580"/>
                </a:lnTo>
                <a:lnTo>
                  <a:pt x="300735" y="322580"/>
                </a:lnTo>
                <a:lnTo>
                  <a:pt x="319254" y="308610"/>
                </a:lnTo>
                <a:lnTo>
                  <a:pt x="335549" y="279400"/>
                </a:lnTo>
                <a:lnTo>
                  <a:pt x="339072" y="262890"/>
                </a:lnTo>
                <a:lnTo>
                  <a:pt x="339344" y="246380"/>
                </a:lnTo>
                <a:lnTo>
                  <a:pt x="336404" y="229870"/>
                </a:lnTo>
                <a:lnTo>
                  <a:pt x="330291" y="214630"/>
                </a:lnTo>
                <a:lnTo>
                  <a:pt x="313296" y="191770"/>
                </a:lnTo>
                <a:lnTo>
                  <a:pt x="299942" y="182880"/>
                </a:lnTo>
                <a:close/>
              </a:path>
              <a:path w="381000" h="377189">
                <a:moveTo>
                  <a:pt x="110684" y="144780"/>
                </a:moveTo>
                <a:lnTo>
                  <a:pt x="80411" y="154940"/>
                </a:lnTo>
                <a:lnTo>
                  <a:pt x="55666" y="177800"/>
                </a:lnTo>
                <a:lnTo>
                  <a:pt x="41462" y="207010"/>
                </a:lnTo>
                <a:lnTo>
                  <a:pt x="39923" y="238760"/>
                </a:lnTo>
                <a:lnTo>
                  <a:pt x="50507" y="269240"/>
                </a:lnTo>
                <a:lnTo>
                  <a:pt x="72671" y="294640"/>
                </a:lnTo>
                <a:lnTo>
                  <a:pt x="88750" y="303530"/>
                </a:lnTo>
                <a:lnTo>
                  <a:pt x="106292" y="309880"/>
                </a:lnTo>
                <a:lnTo>
                  <a:pt x="124628" y="311150"/>
                </a:lnTo>
                <a:lnTo>
                  <a:pt x="143093" y="308610"/>
                </a:lnTo>
                <a:lnTo>
                  <a:pt x="159736" y="308610"/>
                </a:lnTo>
                <a:lnTo>
                  <a:pt x="156946" y="303530"/>
                </a:lnTo>
                <a:lnTo>
                  <a:pt x="153888" y="297180"/>
                </a:lnTo>
                <a:lnTo>
                  <a:pt x="153559" y="295910"/>
                </a:lnTo>
                <a:lnTo>
                  <a:pt x="110422" y="295910"/>
                </a:lnTo>
                <a:lnTo>
                  <a:pt x="85410" y="285750"/>
                </a:lnTo>
                <a:lnTo>
                  <a:pt x="65893" y="266700"/>
                </a:lnTo>
                <a:lnTo>
                  <a:pt x="54561" y="241300"/>
                </a:lnTo>
                <a:lnTo>
                  <a:pt x="53979" y="214630"/>
                </a:lnTo>
                <a:lnTo>
                  <a:pt x="63766" y="189230"/>
                </a:lnTo>
                <a:lnTo>
                  <a:pt x="82215" y="168910"/>
                </a:lnTo>
                <a:lnTo>
                  <a:pt x="107622" y="158750"/>
                </a:lnTo>
                <a:lnTo>
                  <a:pt x="122216" y="156210"/>
                </a:lnTo>
                <a:lnTo>
                  <a:pt x="164568" y="156210"/>
                </a:lnTo>
                <a:lnTo>
                  <a:pt x="142722" y="146050"/>
                </a:lnTo>
                <a:lnTo>
                  <a:pt x="110684" y="144780"/>
                </a:lnTo>
                <a:close/>
              </a:path>
              <a:path w="381000" h="377189">
                <a:moveTo>
                  <a:pt x="182323" y="85090"/>
                </a:moveTo>
                <a:lnTo>
                  <a:pt x="168645" y="85090"/>
                </a:lnTo>
                <a:lnTo>
                  <a:pt x="168645" y="124460"/>
                </a:lnTo>
                <a:lnTo>
                  <a:pt x="172468" y="127000"/>
                </a:lnTo>
                <a:lnTo>
                  <a:pt x="181055" y="132080"/>
                </a:lnTo>
                <a:lnTo>
                  <a:pt x="189165" y="137160"/>
                </a:lnTo>
                <a:lnTo>
                  <a:pt x="218877" y="170180"/>
                </a:lnTo>
                <a:lnTo>
                  <a:pt x="233551" y="214630"/>
                </a:lnTo>
                <a:lnTo>
                  <a:pt x="232617" y="245110"/>
                </a:lnTo>
                <a:lnTo>
                  <a:pt x="222970" y="275590"/>
                </a:lnTo>
                <a:lnTo>
                  <a:pt x="204942" y="300990"/>
                </a:lnTo>
                <a:lnTo>
                  <a:pt x="221777" y="300990"/>
                </a:lnTo>
                <a:lnTo>
                  <a:pt x="234645" y="283210"/>
                </a:lnTo>
                <a:lnTo>
                  <a:pt x="245568" y="251460"/>
                </a:lnTo>
                <a:lnTo>
                  <a:pt x="247735" y="218440"/>
                </a:lnTo>
                <a:lnTo>
                  <a:pt x="240769" y="185420"/>
                </a:lnTo>
                <a:lnTo>
                  <a:pt x="249908" y="182880"/>
                </a:lnTo>
                <a:lnTo>
                  <a:pt x="299942" y="182880"/>
                </a:lnTo>
                <a:lnTo>
                  <a:pt x="290403" y="176530"/>
                </a:lnTo>
                <a:lnTo>
                  <a:pt x="269098" y="171450"/>
                </a:lnTo>
                <a:lnTo>
                  <a:pt x="234889" y="171450"/>
                </a:lnTo>
                <a:lnTo>
                  <a:pt x="234609" y="170180"/>
                </a:lnTo>
                <a:lnTo>
                  <a:pt x="233174" y="167640"/>
                </a:lnTo>
                <a:lnTo>
                  <a:pt x="231599" y="165100"/>
                </a:lnTo>
                <a:lnTo>
                  <a:pt x="229288" y="161290"/>
                </a:lnTo>
                <a:lnTo>
                  <a:pt x="220588" y="148590"/>
                </a:lnTo>
                <a:lnTo>
                  <a:pt x="220588" y="147320"/>
                </a:lnTo>
                <a:lnTo>
                  <a:pt x="233123" y="144780"/>
                </a:lnTo>
                <a:lnTo>
                  <a:pt x="243842" y="142240"/>
                </a:lnTo>
                <a:lnTo>
                  <a:pt x="245481" y="137160"/>
                </a:lnTo>
                <a:lnTo>
                  <a:pt x="210263" y="137160"/>
                </a:lnTo>
                <a:lnTo>
                  <a:pt x="203838" y="130810"/>
                </a:lnTo>
                <a:lnTo>
                  <a:pt x="197022" y="125730"/>
                </a:lnTo>
                <a:lnTo>
                  <a:pt x="189841" y="120650"/>
                </a:lnTo>
                <a:lnTo>
                  <a:pt x="182323" y="116840"/>
                </a:lnTo>
                <a:lnTo>
                  <a:pt x="182323" y="85090"/>
                </a:lnTo>
                <a:close/>
              </a:path>
              <a:path w="381000" h="377189">
                <a:moveTo>
                  <a:pt x="164568" y="156210"/>
                </a:moveTo>
                <a:lnTo>
                  <a:pt x="122216" y="156210"/>
                </a:lnTo>
                <a:lnTo>
                  <a:pt x="136689" y="157480"/>
                </a:lnTo>
                <a:lnTo>
                  <a:pt x="150567" y="162560"/>
                </a:lnTo>
                <a:lnTo>
                  <a:pt x="163375" y="168910"/>
                </a:lnTo>
                <a:lnTo>
                  <a:pt x="144199" y="196850"/>
                </a:lnTo>
                <a:lnTo>
                  <a:pt x="133377" y="228600"/>
                </a:lnTo>
                <a:lnTo>
                  <a:pt x="131271" y="261620"/>
                </a:lnTo>
                <a:lnTo>
                  <a:pt x="138242" y="294640"/>
                </a:lnTo>
                <a:lnTo>
                  <a:pt x="110422" y="295910"/>
                </a:lnTo>
                <a:lnTo>
                  <a:pt x="153559" y="295910"/>
                </a:lnTo>
                <a:lnTo>
                  <a:pt x="145661" y="265430"/>
                </a:lnTo>
                <a:lnTo>
                  <a:pt x="146482" y="234950"/>
                </a:lnTo>
                <a:lnTo>
                  <a:pt x="156026" y="204470"/>
                </a:lnTo>
                <a:lnTo>
                  <a:pt x="173967" y="177800"/>
                </a:lnTo>
                <a:lnTo>
                  <a:pt x="189868" y="177800"/>
                </a:lnTo>
                <a:lnTo>
                  <a:pt x="189070" y="176530"/>
                </a:lnTo>
                <a:lnTo>
                  <a:pt x="183574" y="170180"/>
                </a:lnTo>
                <a:lnTo>
                  <a:pt x="177408" y="163830"/>
                </a:lnTo>
                <a:lnTo>
                  <a:pt x="172760" y="160020"/>
                </a:lnTo>
                <a:lnTo>
                  <a:pt x="164568" y="156210"/>
                </a:lnTo>
                <a:close/>
              </a:path>
              <a:path w="381000" h="377189">
                <a:moveTo>
                  <a:pt x="189868" y="177800"/>
                </a:moveTo>
                <a:lnTo>
                  <a:pt x="173967" y="177800"/>
                </a:lnTo>
                <a:lnTo>
                  <a:pt x="175402" y="179070"/>
                </a:lnTo>
                <a:lnTo>
                  <a:pt x="177192" y="181610"/>
                </a:lnTo>
                <a:lnTo>
                  <a:pt x="178653" y="182880"/>
                </a:lnTo>
                <a:lnTo>
                  <a:pt x="179999" y="185420"/>
                </a:lnTo>
                <a:lnTo>
                  <a:pt x="181218" y="186690"/>
                </a:lnTo>
                <a:lnTo>
                  <a:pt x="182450" y="189230"/>
                </a:lnTo>
                <a:lnTo>
                  <a:pt x="184025" y="191770"/>
                </a:lnTo>
                <a:lnTo>
                  <a:pt x="185447" y="194310"/>
                </a:lnTo>
                <a:lnTo>
                  <a:pt x="186692" y="196850"/>
                </a:lnTo>
                <a:lnTo>
                  <a:pt x="188064" y="199390"/>
                </a:lnTo>
                <a:lnTo>
                  <a:pt x="188610" y="200660"/>
                </a:lnTo>
                <a:lnTo>
                  <a:pt x="189156" y="203200"/>
                </a:lnTo>
                <a:lnTo>
                  <a:pt x="186146" y="207010"/>
                </a:lnTo>
                <a:lnTo>
                  <a:pt x="185257" y="208280"/>
                </a:lnTo>
                <a:lnTo>
                  <a:pt x="184444" y="209550"/>
                </a:lnTo>
                <a:lnTo>
                  <a:pt x="183695" y="210820"/>
                </a:lnTo>
                <a:lnTo>
                  <a:pt x="182260" y="213360"/>
                </a:lnTo>
                <a:lnTo>
                  <a:pt x="181434" y="214630"/>
                </a:lnTo>
                <a:lnTo>
                  <a:pt x="179936" y="218440"/>
                </a:lnTo>
                <a:lnTo>
                  <a:pt x="178894" y="219710"/>
                </a:lnTo>
                <a:lnTo>
                  <a:pt x="177891" y="222250"/>
                </a:lnTo>
                <a:lnTo>
                  <a:pt x="172266" y="251460"/>
                </a:lnTo>
                <a:lnTo>
                  <a:pt x="172710" y="261620"/>
                </a:lnTo>
                <a:lnTo>
                  <a:pt x="174868" y="274320"/>
                </a:lnTo>
                <a:lnTo>
                  <a:pt x="179644" y="289560"/>
                </a:lnTo>
                <a:lnTo>
                  <a:pt x="180342" y="288290"/>
                </a:lnTo>
                <a:lnTo>
                  <a:pt x="194909" y="288290"/>
                </a:lnTo>
                <a:lnTo>
                  <a:pt x="193487" y="285750"/>
                </a:lnTo>
                <a:lnTo>
                  <a:pt x="192229" y="283210"/>
                </a:lnTo>
                <a:lnTo>
                  <a:pt x="190858" y="280670"/>
                </a:lnTo>
                <a:lnTo>
                  <a:pt x="189765" y="276860"/>
                </a:lnTo>
                <a:lnTo>
                  <a:pt x="192572" y="273050"/>
                </a:lnTo>
                <a:lnTo>
                  <a:pt x="194553" y="270510"/>
                </a:lnTo>
                <a:lnTo>
                  <a:pt x="196814" y="265430"/>
                </a:lnTo>
                <a:lnTo>
                  <a:pt x="197360" y="265430"/>
                </a:lnTo>
                <a:lnTo>
                  <a:pt x="197893" y="264160"/>
                </a:lnTo>
                <a:lnTo>
                  <a:pt x="200281" y="257810"/>
                </a:lnTo>
                <a:lnTo>
                  <a:pt x="185740" y="257810"/>
                </a:lnTo>
                <a:lnTo>
                  <a:pt x="185740" y="248920"/>
                </a:lnTo>
                <a:lnTo>
                  <a:pt x="186070" y="247650"/>
                </a:lnTo>
                <a:lnTo>
                  <a:pt x="186070" y="242570"/>
                </a:lnTo>
                <a:lnTo>
                  <a:pt x="186489" y="241300"/>
                </a:lnTo>
                <a:lnTo>
                  <a:pt x="186844" y="240030"/>
                </a:lnTo>
                <a:lnTo>
                  <a:pt x="187010" y="238760"/>
                </a:lnTo>
                <a:lnTo>
                  <a:pt x="186844" y="238760"/>
                </a:lnTo>
                <a:lnTo>
                  <a:pt x="188127" y="233680"/>
                </a:lnTo>
                <a:lnTo>
                  <a:pt x="189753" y="228600"/>
                </a:lnTo>
                <a:lnTo>
                  <a:pt x="190959" y="226060"/>
                </a:lnTo>
                <a:lnTo>
                  <a:pt x="192356" y="223520"/>
                </a:lnTo>
                <a:lnTo>
                  <a:pt x="192356" y="222250"/>
                </a:lnTo>
                <a:lnTo>
                  <a:pt x="205950" y="222250"/>
                </a:lnTo>
                <a:lnTo>
                  <a:pt x="205945" y="219710"/>
                </a:lnTo>
                <a:lnTo>
                  <a:pt x="205031" y="213360"/>
                </a:lnTo>
                <a:lnTo>
                  <a:pt x="203316" y="205740"/>
                </a:lnTo>
                <a:lnTo>
                  <a:pt x="198916" y="191770"/>
                </a:lnTo>
                <a:lnTo>
                  <a:pt x="197893" y="191770"/>
                </a:lnTo>
                <a:lnTo>
                  <a:pt x="193857" y="184150"/>
                </a:lnTo>
                <a:lnTo>
                  <a:pt x="189868" y="177800"/>
                </a:lnTo>
                <a:close/>
              </a:path>
              <a:path w="381000" h="377189">
                <a:moveTo>
                  <a:pt x="205950" y="222250"/>
                </a:moveTo>
                <a:lnTo>
                  <a:pt x="192356" y="222250"/>
                </a:lnTo>
                <a:lnTo>
                  <a:pt x="192229" y="231140"/>
                </a:lnTo>
                <a:lnTo>
                  <a:pt x="191950" y="233680"/>
                </a:lnTo>
                <a:lnTo>
                  <a:pt x="191950" y="236220"/>
                </a:lnTo>
                <a:lnTo>
                  <a:pt x="191734" y="237490"/>
                </a:lnTo>
                <a:lnTo>
                  <a:pt x="191404" y="240030"/>
                </a:lnTo>
                <a:lnTo>
                  <a:pt x="190997" y="241300"/>
                </a:lnTo>
                <a:lnTo>
                  <a:pt x="190997" y="242570"/>
                </a:lnTo>
                <a:lnTo>
                  <a:pt x="190515" y="243840"/>
                </a:lnTo>
                <a:lnTo>
                  <a:pt x="189956" y="246380"/>
                </a:lnTo>
                <a:lnTo>
                  <a:pt x="189270" y="247650"/>
                </a:lnTo>
                <a:lnTo>
                  <a:pt x="187645" y="252730"/>
                </a:lnTo>
                <a:lnTo>
                  <a:pt x="186768" y="254000"/>
                </a:lnTo>
                <a:lnTo>
                  <a:pt x="185740" y="256540"/>
                </a:lnTo>
                <a:lnTo>
                  <a:pt x="185740" y="257810"/>
                </a:lnTo>
                <a:lnTo>
                  <a:pt x="200713" y="257810"/>
                </a:lnTo>
                <a:lnTo>
                  <a:pt x="202288" y="252730"/>
                </a:lnTo>
                <a:lnTo>
                  <a:pt x="203380" y="248920"/>
                </a:lnTo>
                <a:lnTo>
                  <a:pt x="203647" y="248920"/>
                </a:lnTo>
                <a:lnTo>
                  <a:pt x="204193" y="246380"/>
                </a:lnTo>
                <a:lnTo>
                  <a:pt x="204523" y="245110"/>
                </a:lnTo>
                <a:lnTo>
                  <a:pt x="204815" y="243840"/>
                </a:lnTo>
                <a:lnTo>
                  <a:pt x="205069" y="242570"/>
                </a:lnTo>
                <a:lnTo>
                  <a:pt x="205221" y="241300"/>
                </a:lnTo>
                <a:lnTo>
                  <a:pt x="206174" y="234950"/>
                </a:lnTo>
                <a:lnTo>
                  <a:pt x="205971" y="234950"/>
                </a:lnTo>
                <a:lnTo>
                  <a:pt x="205950" y="222250"/>
                </a:lnTo>
                <a:close/>
              </a:path>
              <a:path w="381000" h="377189">
                <a:moveTo>
                  <a:pt x="186222" y="245110"/>
                </a:moveTo>
                <a:lnTo>
                  <a:pt x="186070" y="246380"/>
                </a:lnTo>
                <a:lnTo>
                  <a:pt x="186222" y="245110"/>
                </a:lnTo>
                <a:close/>
              </a:path>
              <a:path w="381000" h="377189">
                <a:moveTo>
                  <a:pt x="187175" y="237490"/>
                </a:moveTo>
                <a:lnTo>
                  <a:pt x="186844" y="238760"/>
                </a:lnTo>
                <a:lnTo>
                  <a:pt x="187010" y="238760"/>
                </a:lnTo>
                <a:lnTo>
                  <a:pt x="187175" y="237490"/>
                </a:lnTo>
                <a:close/>
              </a:path>
              <a:path w="381000" h="377189">
                <a:moveTo>
                  <a:pt x="198516" y="190500"/>
                </a:moveTo>
                <a:lnTo>
                  <a:pt x="197893" y="191770"/>
                </a:lnTo>
                <a:lnTo>
                  <a:pt x="198916" y="191770"/>
                </a:lnTo>
                <a:lnTo>
                  <a:pt x="198516" y="190500"/>
                </a:lnTo>
                <a:close/>
              </a:path>
              <a:path w="381000" h="377189">
                <a:moveTo>
                  <a:pt x="263772" y="170180"/>
                </a:moveTo>
                <a:lnTo>
                  <a:pt x="235562" y="171450"/>
                </a:lnTo>
                <a:lnTo>
                  <a:pt x="269098" y="171450"/>
                </a:lnTo>
                <a:lnTo>
                  <a:pt x="263772" y="170180"/>
                </a:lnTo>
                <a:close/>
              </a:path>
              <a:path w="381000" h="377189">
                <a:moveTo>
                  <a:pt x="247119" y="86360"/>
                </a:moveTo>
                <a:lnTo>
                  <a:pt x="233441" y="130810"/>
                </a:lnTo>
                <a:lnTo>
                  <a:pt x="225516" y="132080"/>
                </a:lnTo>
                <a:lnTo>
                  <a:pt x="217769" y="134620"/>
                </a:lnTo>
                <a:lnTo>
                  <a:pt x="210263" y="137160"/>
                </a:lnTo>
                <a:lnTo>
                  <a:pt x="245481" y="137160"/>
                </a:lnTo>
                <a:lnTo>
                  <a:pt x="256136" y="104140"/>
                </a:lnTo>
                <a:lnTo>
                  <a:pt x="300692" y="104140"/>
                </a:lnTo>
                <a:lnTo>
                  <a:pt x="282044" y="97790"/>
                </a:lnTo>
                <a:lnTo>
                  <a:pt x="283182" y="93980"/>
                </a:lnTo>
                <a:lnTo>
                  <a:pt x="268505" y="93980"/>
                </a:lnTo>
                <a:lnTo>
                  <a:pt x="247119" y="86360"/>
                </a:lnTo>
                <a:close/>
              </a:path>
              <a:path w="381000" h="377189">
                <a:moveTo>
                  <a:pt x="341072" y="77470"/>
                </a:moveTo>
                <a:lnTo>
                  <a:pt x="325579" y="77470"/>
                </a:lnTo>
                <a:lnTo>
                  <a:pt x="331307" y="83820"/>
                </a:lnTo>
                <a:lnTo>
                  <a:pt x="333212" y="92710"/>
                </a:lnTo>
                <a:lnTo>
                  <a:pt x="330570" y="100330"/>
                </a:lnTo>
                <a:lnTo>
                  <a:pt x="326798" y="113030"/>
                </a:lnTo>
                <a:lnTo>
                  <a:pt x="340768" y="113030"/>
                </a:lnTo>
                <a:lnTo>
                  <a:pt x="343283" y="105410"/>
                </a:lnTo>
                <a:lnTo>
                  <a:pt x="345120" y="92710"/>
                </a:lnTo>
                <a:lnTo>
                  <a:pt x="343135" y="81280"/>
                </a:lnTo>
                <a:lnTo>
                  <a:pt x="341072" y="77470"/>
                </a:lnTo>
                <a:close/>
              </a:path>
              <a:path w="381000" h="377189">
                <a:moveTo>
                  <a:pt x="279984" y="27940"/>
                </a:moveTo>
                <a:lnTo>
                  <a:pt x="234673" y="27940"/>
                </a:lnTo>
                <a:lnTo>
                  <a:pt x="306783" y="50800"/>
                </a:lnTo>
                <a:lnTo>
                  <a:pt x="309730" y="52070"/>
                </a:lnTo>
                <a:lnTo>
                  <a:pt x="312181" y="53340"/>
                </a:lnTo>
                <a:lnTo>
                  <a:pt x="313616" y="57150"/>
                </a:lnTo>
                <a:lnTo>
                  <a:pt x="300297" y="57150"/>
                </a:lnTo>
                <a:lnTo>
                  <a:pt x="288254" y="62230"/>
                </a:lnTo>
                <a:lnTo>
                  <a:pt x="278554" y="69850"/>
                </a:lnTo>
                <a:lnTo>
                  <a:pt x="272265" y="82550"/>
                </a:lnTo>
                <a:lnTo>
                  <a:pt x="268505" y="93980"/>
                </a:lnTo>
                <a:lnTo>
                  <a:pt x="283182" y="93980"/>
                </a:lnTo>
                <a:lnTo>
                  <a:pt x="285460" y="86360"/>
                </a:lnTo>
                <a:lnTo>
                  <a:pt x="289720" y="78740"/>
                </a:lnTo>
                <a:lnTo>
                  <a:pt x="296311" y="73660"/>
                </a:lnTo>
                <a:lnTo>
                  <a:pt x="304432" y="69850"/>
                </a:lnTo>
                <a:lnTo>
                  <a:pt x="336182" y="69850"/>
                </a:lnTo>
                <a:lnTo>
                  <a:pt x="328919" y="63500"/>
                </a:lnTo>
                <a:lnTo>
                  <a:pt x="327739" y="54610"/>
                </a:lnTo>
                <a:lnTo>
                  <a:pt x="324119" y="46990"/>
                </a:lnTo>
                <a:lnTo>
                  <a:pt x="318422" y="41910"/>
                </a:lnTo>
                <a:lnTo>
                  <a:pt x="311012" y="38100"/>
                </a:lnTo>
                <a:lnTo>
                  <a:pt x="279984" y="27940"/>
                </a:lnTo>
                <a:close/>
              </a:path>
              <a:path w="381000" h="377189">
                <a:moveTo>
                  <a:pt x="336182" y="69850"/>
                </a:moveTo>
                <a:lnTo>
                  <a:pt x="304432" y="69850"/>
                </a:lnTo>
                <a:lnTo>
                  <a:pt x="313286" y="71120"/>
                </a:lnTo>
                <a:lnTo>
                  <a:pt x="313286" y="72390"/>
                </a:lnTo>
                <a:lnTo>
                  <a:pt x="311558" y="77470"/>
                </a:lnTo>
                <a:lnTo>
                  <a:pt x="306313" y="81280"/>
                </a:lnTo>
                <a:lnTo>
                  <a:pt x="300536" y="81280"/>
                </a:lnTo>
                <a:lnTo>
                  <a:pt x="299532" y="93980"/>
                </a:lnTo>
                <a:lnTo>
                  <a:pt x="301729" y="93980"/>
                </a:lnTo>
                <a:lnTo>
                  <a:pt x="309334" y="92710"/>
                </a:lnTo>
                <a:lnTo>
                  <a:pt x="316121" y="88900"/>
                </a:lnTo>
                <a:lnTo>
                  <a:pt x="321674" y="83820"/>
                </a:lnTo>
                <a:lnTo>
                  <a:pt x="323236" y="81280"/>
                </a:lnTo>
                <a:lnTo>
                  <a:pt x="306313" y="81280"/>
                </a:lnTo>
                <a:lnTo>
                  <a:pt x="300636" y="80010"/>
                </a:lnTo>
                <a:lnTo>
                  <a:pt x="324017" y="80010"/>
                </a:lnTo>
                <a:lnTo>
                  <a:pt x="325579" y="77470"/>
                </a:lnTo>
                <a:lnTo>
                  <a:pt x="341072" y="77470"/>
                </a:lnTo>
                <a:lnTo>
                  <a:pt x="337634" y="71120"/>
                </a:lnTo>
                <a:lnTo>
                  <a:pt x="336182" y="69850"/>
                </a:lnTo>
                <a:close/>
              </a:path>
              <a:path w="381000" h="377189">
                <a:moveTo>
                  <a:pt x="233441" y="12700"/>
                </a:moveTo>
                <a:lnTo>
                  <a:pt x="208841" y="12700"/>
                </a:lnTo>
                <a:lnTo>
                  <a:pt x="210657" y="13970"/>
                </a:lnTo>
                <a:lnTo>
                  <a:pt x="214099" y="13970"/>
                </a:lnTo>
                <a:lnTo>
                  <a:pt x="207787" y="17780"/>
                </a:lnTo>
                <a:lnTo>
                  <a:pt x="202986" y="22860"/>
                </a:lnTo>
                <a:lnTo>
                  <a:pt x="200840" y="30480"/>
                </a:lnTo>
                <a:lnTo>
                  <a:pt x="199138" y="35560"/>
                </a:lnTo>
                <a:lnTo>
                  <a:pt x="197932" y="45720"/>
                </a:lnTo>
                <a:lnTo>
                  <a:pt x="200645" y="54610"/>
                </a:lnTo>
                <a:lnTo>
                  <a:pt x="206741" y="63500"/>
                </a:lnTo>
                <a:lnTo>
                  <a:pt x="215686" y="68580"/>
                </a:lnTo>
                <a:lnTo>
                  <a:pt x="215889" y="68580"/>
                </a:lnTo>
                <a:lnTo>
                  <a:pt x="264340" y="83820"/>
                </a:lnTo>
                <a:lnTo>
                  <a:pt x="268505" y="69850"/>
                </a:lnTo>
                <a:lnTo>
                  <a:pt x="213680" y="53340"/>
                </a:lnTo>
                <a:lnTo>
                  <a:pt x="210124" y="45720"/>
                </a:lnTo>
                <a:lnTo>
                  <a:pt x="213832" y="34290"/>
                </a:lnTo>
                <a:lnTo>
                  <a:pt x="214962" y="30480"/>
                </a:lnTo>
                <a:lnTo>
                  <a:pt x="217591" y="27940"/>
                </a:lnTo>
                <a:lnTo>
                  <a:pt x="220995" y="26670"/>
                </a:lnTo>
                <a:lnTo>
                  <a:pt x="276105" y="26670"/>
                </a:lnTo>
                <a:lnTo>
                  <a:pt x="233441" y="12700"/>
                </a:lnTo>
                <a:close/>
              </a:path>
              <a:path w="381000" h="377189">
                <a:moveTo>
                  <a:pt x="123451" y="21590"/>
                </a:moveTo>
                <a:lnTo>
                  <a:pt x="88238" y="46990"/>
                </a:lnTo>
                <a:lnTo>
                  <a:pt x="86629" y="58420"/>
                </a:lnTo>
                <a:lnTo>
                  <a:pt x="86629" y="71120"/>
                </a:lnTo>
                <a:lnTo>
                  <a:pt x="100294" y="71120"/>
                </a:lnTo>
                <a:lnTo>
                  <a:pt x="100294" y="58420"/>
                </a:lnTo>
                <a:lnTo>
                  <a:pt x="102068" y="49530"/>
                </a:lnTo>
                <a:lnTo>
                  <a:pt x="107025" y="41910"/>
                </a:lnTo>
                <a:lnTo>
                  <a:pt x="114421" y="36830"/>
                </a:lnTo>
                <a:lnTo>
                  <a:pt x="123510" y="34290"/>
                </a:lnTo>
                <a:lnTo>
                  <a:pt x="151359" y="34290"/>
                </a:lnTo>
                <a:lnTo>
                  <a:pt x="149483" y="31750"/>
                </a:lnTo>
                <a:lnTo>
                  <a:pt x="137467" y="24130"/>
                </a:lnTo>
                <a:lnTo>
                  <a:pt x="123451" y="21590"/>
                </a:lnTo>
                <a:close/>
              </a:path>
              <a:path w="381000" h="377189">
                <a:moveTo>
                  <a:pt x="161000" y="57150"/>
                </a:moveTo>
                <a:lnTo>
                  <a:pt x="147462" y="57150"/>
                </a:lnTo>
                <a:lnTo>
                  <a:pt x="147462" y="71120"/>
                </a:lnTo>
                <a:lnTo>
                  <a:pt x="161000" y="71120"/>
                </a:lnTo>
                <a:lnTo>
                  <a:pt x="161000" y="57150"/>
                </a:lnTo>
                <a:close/>
              </a:path>
              <a:path w="381000" h="377189">
                <a:moveTo>
                  <a:pt x="119979" y="40640"/>
                </a:moveTo>
                <a:lnTo>
                  <a:pt x="111368" y="50800"/>
                </a:lnTo>
                <a:lnTo>
                  <a:pt x="115991" y="54610"/>
                </a:lnTo>
                <a:lnTo>
                  <a:pt x="121719" y="57150"/>
                </a:lnTo>
                <a:lnTo>
                  <a:pt x="190388" y="57150"/>
                </a:lnTo>
                <a:lnTo>
                  <a:pt x="190388" y="43180"/>
                </a:lnTo>
                <a:lnTo>
                  <a:pt x="124843" y="43180"/>
                </a:lnTo>
                <a:lnTo>
                  <a:pt x="122138" y="41910"/>
                </a:lnTo>
                <a:lnTo>
                  <a:pt x="119979" y="40640"/>
                </a:lnTo>
                <a:close/>
              </a:path>
              <a:path w="381000" h="377189">
                <a:moveTo>
                  <a:pt x="276105" y="26670"/>
                </a:moveTo>
                <a:lnTo>
                  <a:pt x="220995" y="26670"/>
                </a:lnTo>
                <a:lnTo>
                  <a:pt x="220995" y="34290"/>
                </a:lnTo>
                <a:lnTo>
                  <a:pt x="219915" y="36830"/>
                </a:lnTo>
                <a:lnTo>
                  <a:pt x="217934" y="39370"/>
                </a:lnTo>
                <a:lnTo>
                  <a:pt x="228183" y="48260"/>
                </a:lnTo>
                <a:lnTo>
                  <a:pt x="232374" y="43180"/>
                </a:lnTo>
                <a:lnTo>
                  <a:pt x="234673" y="36830"/>
                </a:lnTo>
                <a:lnTo>
                  <a:pt x="234673" y="27940"/>
                </a:lnTo>
                <a:lnTo>
                  <a:pt x="279984" y="27940"/>
                </a:lnTo>
                <a:lnTo>
                  <a:pt x="276105" y="26670"/>
                </a:lnTo>
                <a:close/>
              </a:path>
              <a:path w="381000" h="377189">
                <a:moveTo>
                  <a:pt x="151359" y="34290"/>
                </a:moveTo>
                <a:lnTo>
                  <a:pt x="130710" y="34290"/>
                </a:lnTo>
                <a:lnTo>
                  <a:pt x="137518" y="38100"/>
                </a:lnTo>
                <a:lnTo>
                  <a:pt x="142001" y="43180"/>
                </a:lnTo>
                <a:lnTo>
                  <a:pt x="157927" y="43180"/>
                </a:lnTo>
                <a:lnTo>
                  <a:pt x="151359" y="34290"/>
                </a:lnTo>
                <a:close/>
              </a:path>
              <a:path w="381000" h="377189">
                <a:moveTo>
                  <a:pt x="215592" y="0"/>
                </a:moveTo>
                <a:lnTo>
                  <a:pt x="127637" y="0"/>
                </a:lnTo>
                <a:lnTo>
                  <a:pt x="120481" y="1270"/>
                </a:lnTo>
                <a:lnTo>
                  <a:pt x="113997" y="3810"/>
                </a:lnTo>
                <a:lnTo>
                  <a:pt x="108542" y="7620"/>
                </a:lnTo>
                <a:lnTo>
                  <a:pt x="104472" y="13970"/>
                </a:lnTo>
                <a:lnTo>
                  <a:pt x="116702" y="20320"/>
                </a:lnTo>
                <a:lnTo>
                  <a:pt x="118747" y="16510"/>
                </a:lnTo>
                <a:lnTo>
                  <a:pt x="122989" y="12700"/>
                </a:lnTo>
                <a:lnTo>
                  <a:pt x="231117" y="12700"/>
                </a:lnTo>
                <a:lnTo>
                  <a:pt x="227031" y="7620"/>
                </a:lnTo>
                <a:lnTo>
                  <a:pt x="221755" y="3810"/>
                </a:lnTo>
                <a:lnTo>
                  <a:pt x="215592" y="0"/>
                </a:lnTo>
                <a:close/>
              </a:path>
            </a:pathLst>
          </a:custGeom>
          <a:solidFill>
            <a:srgbClr val="C0C1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34" name="object 52"/>
          <p:cNvSpPr>
            <a:spLocks noChangeArrowheads="1"/>
          </p:cNvSpPr>
          <p:nvPr/>
        </p:nvSpPr>
        <p:spPr bwMode="auto">
          <a:xfrm>
            <a:off x="3511550" y="4425950"/>
            <a:ext cx="28575" cy="28575"/>
          </a:xfrm>
          <a:custGeom>
            <a:avLst/>
            <a:gdLst>
              <a:gd name="T0" fmla="*/ 0 w 27939"/>
              <a:gd name="T1" fmla="*/ 0 h 27939"/>
              <a:gd name="T2" fmla="*/ 27939 w 27939"/>
              <a:gd name="T3" fmla="*/ 27939 h 27939"/>
            </a:gdLst>
            <a:ahLst/>
            <a:cxnLst/>
            <a:rect l="T0" t="T1" r="T2" b="T3"/>
            <a:pathLst>
              <a:path w="27939" h="27939">
                <a:moveTo>
                  <a:pt x="0" y="0"/>
                </a:moveTo>
                <a:lnTo>
                  <a:pt x="27343" y="0"/>
                </a:lnTo>
                <a:lnTo>
                  <a:pt x="27343" y="27343"/>
                </a:lnTo>
                <a:lnTo>
                  <a:pt x="0" y="27343"/>
                </a:lnTo>
                <a:lnTo>
                  <a:pt x="0" y="0"/>
                </a:lnTo>
                <a:close/>
              </a:path>
            </a:pathLst>
          </a:custGeom>
          <a:solidFill>
            <a:srgbClr val="C0C1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35" name="object 53"/>
          <p:cNvSpPr>
            <a:spLocks noChangeArrowheads="1"/>
          </p:cNvSpPr>
          <p:nvPr/>
        </p:nvSpPr>
        <p:spPr bwMode="auto">
          <a:xfrm>
            <a:off x="3679825" y="4456113"/>
            <a:ext cx="34925" cy="34925"/>
          </a:xfrm>
          <a:custGeom>
            <a:avLst/>
            <a:gdLst>
              <a:gd name="T0" fmla="*/ 0 w 34925"/>
              <a:gd name="T1" fmla="*/ 0 h 34925"/>
              <a:gd name="T2" fmla="*/ 34925 w 34925"/>
              <a:gd name="T3" fmla="*/ 34925 h 34925"/>
            </a:gdLst>
            <a:ahLst/>
            <a:cxnLst/>
            <a:rect l="T0" t="T1" r="T2" b="T3"/>
            <a:pathLst>
              <a:path w="34925" h="34925">
                <a:moveTo>
                  <a:pt x="8356" y="0"/>
                </a:moveTo>
                <a:lnTo>
                  <a:pt x="0" y="26022"/>
                </a:lnTo>
                <a:lnTo>
                  <a:pt x="26047" y="34366"/>
                </a:lnTo>
                <a:lnTo>
                  <a:pt x="34391" y="8331"/>
                </a:lnTo>
                <a:lnTo>
                  <a:pt x="8356" y="0"/>
                </a:lnTo>
                <a:close/>
              </a:path>
            </a:pathLst>
          </a:custGeom>
          <a:solidFill>
            <a:srgbClr val="C0C1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36" name="object 54"/>
          <p:cNvSpPr>
            <a:spLocks noChangeArrowheads="1"/>
          </p:cNvSpPr>
          <p:nvPr/>
        </p:nvSpPr>
        <p:spPr bwMode="auto">
          <a:xfrm>
            <a:off x="3405188" y="4330700"/>
            <a:ext cx="381000" cy="377825"/>
          </a:xfrm>
          <a:custGeom>
            <a:avLst/>
            <a:gdLst>
              <a:gd name="T0" fmla="*/ 0 w 381000"/>
              <a:gd name="T1" fmla="*/ 0 h 377189"/>
              <a:gd name="T2" fmla="*/ 381000 w 381000"/>
              <a:gd name="T3" fmla="*/ 377189 h 377189"/>
            </a:gdLst>
            <a:ahLst/>
            <a:cxnLst/>
            <a:rect l="T0" t="T1" r="T2" b="T3"/>
            <a:pathLst>
              <a:path w="381000" h="377189">
                <a:moveTo>
                  <a:pt x="191204" y="342899"/>
                </a:moveTo>
                <a:lnTo>
                  <a:pt x="168645" y="342899"/>
                </a:lnTo>
                <a:lnTo>
                  <a:pt x="210235" y="369569"/>
                </a:lnTo>
                <a:lnTo>
                  <a:pt x="257268" y="377189"/>
                </a:lnTo>
                <a:lnTo>
                  <a:pt x="304064" y="368299"/>
                </a:lnTo>
                <a:lnTo>
                  <a:pt x="311497" y="363219"/>
                </a:lnTo>
                <a:lnTo>
                  <a:pt x="265510" y="363219"/>
                </a:lnTo>
                <a:lnTo>
                  <a:pt x="221706" y="359409"/>
                </a:lnTo>
                <a:lnTo>
                  <a:pt x="208863" y="354329"/>
                </a:lnTo>
                <a:lnTo>
                  <a:pt x="196789" y="346709"/>
                </a:lnTo>
                <a:lnTo>
                  <a:pt x="191204" y="342899"/>
                </a:lnTo>
                <a:close/>
              </a:path>
              <a:path w="381000" h="377189">
                <a:moveTo>
                  <a:pt x="300692" y="104139"/>
                </a:moveTo>
                <a:lnTo>
                  <a:pt x="256136" y="104139"/>
                </a:lnTo>
                <a:lnTo>
                  <a:pt x="342331" y="132079"/>
                </a:lnTo>
                <a:lnTo>
                  <a:pt x="330012" y="170179"/>
                </a:lnTo>
                <a:lnTo>
                  <a:pt x="333098" y="173989"/>
                </a:lnTo>
                <a:lnTo>
                  <a:pt x="352248" y="198119"/>
                </a:lnTo>
                <a:lnTo>
                  <a:pt x="363687" y="226059"/>
                </a:lnTo>
                <a:lnTo>
                  <a:pt x="366975" y="256539"/>
                </a:lnTo>
                <a:lnTo>
                  <a:pt x="361673" y="287019"/>
                </a:lnTo>
                <a:lnTo>
                  <a:pt x="361406" y="287019"/>
                </a:lnTo>
                <a:lnTo>
                  <a:pt x="339855" y="325119"/>
                </a:lnTo>
                <a:lnTo>
                  <a:pt x="306391" y="351789"/>
                </a:lnTo>
                <a:lnTo>
                  <a:pt x="265510" y="363219"/>
                </a:lnTo>
                <a:lnTo>
                  <a:pt x="311497" y="363219"/>
                </a:lnTo>
                <a:lnTo>
                  <a:pt x="344947" y="340359"/>
                </a:lnTo>
                <a:lnTo>
                  <a:pt x="369189" y="304799"/>
                </a:lnTo>
                <a:lnTo>
                  <a:pt x="380412" y="257809"/>
                </a:lnTo>
                <a:lnTo>
                  <a:pt x="377354" y="224789"/>
                </a:lnTo>
                <a:lnTo>
                  <a:pt x="365614" y="194309"/>
                </a:lnTo>
                <a:lnTo>
                  <a:pt x="345607" y="166369"/>
                </a:lnTo>
                <a:lnTo>
                  <a:pt x="359552" y="123189"/>
                </a:lnTo>
                <a:lnTo>
                  <a:pt x="339511" y="116839"/>
                </a:lnTo>
                <a:lnTo>
                  <a:pt x="340768" y="113029"/>
                </a:lnTo>
                <a:lnTo>
                  <a:pt x="326798" y="113029"/>
                </a:lnTo>
                <a:lnTo>
                  <a:pt x="300692" y="104139"/>
                </a:lnTo>
                <a:close/>
              </a:path>
              <a:path w="381000" h="377189">
                <a:moveTo>
                  <a:pt x="182323" y="71119"/>
                </a:moveTo>
                <a:lnTo>
                  <a:pt x="64416" y="71119"/>
                </a:lnTo>
                <a:lnTo>
                  <a:pt x="64416" y="116839"/>
                </a:lnTo>
                <a:lnTo>
                  <a:pt x="26494" y="148589"/>
                </a:lnTo>
                <a:lnTo>
                  <a:pt x="4490" y="190499"/>
                </a:lnTo>
                <a:lnTo>
                  <a:pt x="0" y="238759"/>
                </a:lnTo>
                <a:lnTo>
                  <a:pt x="14620" y="285749"/>
                </a:lnTo>
                <a:lnTo>
                  <a:pt x="43099" y="321309"/>
                </a:lnTo>
                <a:lnTo>
                  <a:pt x="80979" y="342899"/>
                </a:lnTo>
                <a:lnTo>
                  <a:pt x="124185" y="350519"/>
                </a:lnTo>
                <a:lnTo>
                  <a:pt x="168645" y="342899"/>
                </a:lnTo>
                <a:lnTo>
                  <a:pt x="191204" y="342899"/>
                </a:lnTo>
                <a:lnTo>
                  <a:pt x="185619" y="339089"/>
                </a:lnTo>
                <a:lnTo>
                  <a:pt x="184172" y="337819"/>
                </a:lnTo>
                <a:lnTo>
                  <a:pt x="123408" y="337819"/>
                </a:lnTo>
                <a:lnTo>
                  <a:pt x="80179" y="328929"/>
                </a:lnTo>
                <a:lnTo>
                  <a:pt x="44884" y="304799"/>
                </a:lnTo>
                <a:lnTo>
                  <a:pt x="21095" y="269239"/>
                </a:lnTo>
                <a:lnTo>
                  <a:pt x="12385" y="226059"/>
                </a:lnTo>
                <a:lnTo>
                  <a:pt x="16730" y="195579"/>
                </a:lnTo>
                <a:lnTo>
                  <a:pt x="29120" y="167639"/>
                </a:lnTo>
                <a:lnTo>
                  <a:pt x="48611" y="144779"/>
                </a:lnTo>
                <a:lnTo>
                  <a:pt x="74259" y="126999"/>
                </a:lnTo>
                <a:lnTo>
                  <a:pt x="78082" y="124459"/>
                </a:lnTo>
                <a:lnTo>
                  <a:pt x="78082" y="85089"/>
                </a:lnTo>
                <a:lnTo>
                  <a:pt x="182323" y="85089"/>
                </a:lnTo>
                <a:lnTo>
                  <a:pt x="182323" y="71119"/>
                </a:lnTo>
                <a:close/>
              </a:path>
              <a:path w="381000" h="377189">
                <a:moveTo>
                  <a:pt x="159736" y="308609"/>
                </a:moveTo>
                <a:lnTo>
                  <a:pt x="143093" y="308609"/>
                </a:lnTo>
                <a:lnTo>
                  <a:pt x="143766" y="309879"/>
                </a:lnTo>
                <a:lnTo>
                  <a:pt x="144045" y="309879"/>
                </a:lnTo>
                <a:lnTo>
                  <a:pt x="145468" y="313689"/>
                </a:lnTo>
                <a:lnTo>
                  <a:pt x="148770" y="318769"/>
                </a:lnTo>
                <a:lnTo>
                  <a:pt x="149862" y="321309"/>
                </a:lnTo>
                <a:lnTo>
                  <a:pt x="152808" y="325119"/>
                </a:lnTo>
                <a:lnTo>
                  <a:pt x="155336" y="328929"/>
                </a:lnTo>
                <a:lnTo>
                  <a:pt x="158054" y="332739"/>
                </a:lnTo>
                <a:lnTo>
                  <a:pt x="149567" y="335279"/>
                </a:lnTo>
                <a:lnTo>
                  <a:pt x="132202" y="337819"/>
                </a:lnTo>
                <a:lnTo>
                  <a:pt x="184172" y="337819"/>
                </a:lnTo>
                <a:lnTo>
                  <a:pt x="175491" y="330199"/>
                </a:lnTo>
                <a:lnTo>
                  <a:pt x="173027" y="327659"/>
                </a:lnTo>
                <a:lnTo>
                  <a:pt x="170690" y="323849"/>
                </a:lnTo>
                <a:lnTo>
                  <a:pt x="168645" y="321309"/>
                </a:lnTo>
                <a:lnTo>
                  <a:pt x="164338" y="316229"/>
                </a:lnTo>
                <a:lnTo>
                  <a:pt x="160433" y="309879"/>
                </a:lnTo>
                <a:lnTo>
                  <a:pt x="159736" y="308609"/>
                </a:lnTo>
                <a:close/>
              </a:path>
              <a:path w="381000" h="377189">
                <a:moveTo>
                  <a:pt x="194909" y="288289"/>
                </a:moveTo>
                <a:lnTo>
                  <a:pt x="180342" y="288289"/>
                </a:lnTo>
                <a:lnTo>
                  <a:pt x="184388" y="295909"/>
                </a:lnTo>
                <a:lnTo>
                  <a:pt x="211292" y="323849"/>
                </a:lnTo>
                <a:lnTo>
                  <a:pt x="263175" y="336549"/>
                </a:lnTo>
                <a:lnTo>
                  <a:pt x="294001" y="327659"/>
                </a:lnTo>
                <a:lnTo>
                  <a:pt x="300735" y="322579"/>
                </a:lnTo>
                <a:lnTo>
                  <a:pt x="261912" y="322579"/>
                </a:lnTo>
                <a:lnTo>
                  <a:pt x="234215" y="320039"/>
                </a:lnTo>
                <a:lnTo>
                  <a:pt x="227484" y="317499"/>
                </a:lnTo>
                <a:lnTo>
                  <a:pt x="221109" y="314959"/>
                </a:lnTo>
                <a:lnTo>
                  <a:pt x="215343" y="309879"/>
                </a:lnTo>
                <a:lnTo>
                  <a:pt x="221777" y="300989"/>
                </a:lnTo>
                <a:lnTo>
                  <a:pt x="204942" y="300989"/>
                </a:lnTo>
                <a:lnTo>
                  <a:pt x="203507" y="299719"/>
                </a:lnTo>
                <a:lnTo>
                  <a:pt x="200332" y="295909"/>
                </a:lnTo>
                <a:lnTo>
                  <a:pt x="198973" y="294639"/>
                </a:lnTo>
                <a:lnTo>
                  <a:pt x="197703" y="293369"/>
                </a:lnTo>
                <a:lnTo>
                  <a:pt x="196471" y="290829"/>
                </a:lnTo>
                <a:lnTo>
                  <a:pt x="194909" y="288289"/>
                </a:lnTo>
                <a:close/>
              </a:path>
              <a:path w="381000" h="377189">
                <a:moveTo>
                  <a:pt x="299942" y="182879"/>
                </a:moveTo>
                <a:lnTo>
                  <a:pt x="259122" y="182879"/>
                </a:lnTo>
                <a:lnTo>
                  <a:pt x="268281" y="184149"/>
                </a:lnTo>
                <a:lnTo>
                  <a:pt x="277256" y="186689"/>
                </a:lnTo>
                <a:lnTo>
                  <a:pt x="301508" y="200659"/>
                </a:lnTo>
                <a:lnTo>
                  <a:pt x="318110" y="220979"/>
                </a:lnTo>
                <a:lnTo>
                  <a:pt x="325614" y="246379"/>
                </a:lnTo>
                <a:lnTo>
                  <a:pt x="322569" y="274319"/>
                </a:lnTo>
                <a:lnTo>
                  <a:pt x="308932" y="298449"/>
                </a:lnTo>
                <a:lnTo>
                  <a:pt x="287765" y="314959"/>
                </a:lnTo>
                <a:lnTo>
                  <a:pt x="261912" y="322579"/>
                </a:lnTo>
                <a:lnTo>
                  <a:pt x="300735" y="322579"/>
                </a:lnTo>
                <a:lnTo>
                  <a:pt x="319254" y="308609"/>
                </a:lnTo>
                <a:lnTo>
                  <a:pt x="335549" y="279399"/>
                </a:lnTo>
                <a:lnTo>
                  <a:pt x="339072" y="262889"/>
                </a:lnTo>
                <a:lnTo>
                  <a:pt x="339344" y="246379"/>
                </a:lnTo>
                <a:lnTo>
                  <a:pt x="336404" y="229869"/>
                </a:lnTo>
                <a:lnTo>
                  <a:pt x="330291" y="214629"/>
                </a:lnTo>
                <a:lnTo>
                  <a:pt x="313296" y="191769"/>
                </a:lnTo>
                <a:lnTo>
                  <a:pt x="299942" y="182879"/>
                </a:lnTo>
                <a:close/>
              </a:path>
              <a:path w="381000" h="377189">
                <a:moveTo>
                  <a:pt x="110684" y="144779"/>
                </a:moveTo>
                <a:lnTo>
                  <a:pt x="80411" y="154939"/>
                </a:lnTo>
                <a:lnTo>
                  <a:pt x="55666" y="177799"/>
                </a:lnTo>
                <a:lnTo>
                  <a:pt x="41462" y="207009"/>
                </a:lnTo>
                <a:lnTo>
                  <a:pt x="39923" y="238759"/>
                </a:lnTo>
                <a:lnTo>
                  <a:pt x="50507" y="269239"/>
                </a:lnTo>
                <a:lnTo>
                  <a:pt x="72671" y="294639"/>
                </a:lnTo>
                <a:lnTo>
                  <a:pt x="88750" y="303529"/>
                </a:lnTo>
                <a:lnTo>
                  <a:pt x="106292" y="309879"/>
                </a:lnTo>
                <a:lnTo>
                  <a:pt x="124628" y="311149"/>
                </a:lnTo>
                <a:lnTo>
                  <a:pt x="143093" y="308609"/>
                </a:lnTo>
                <a:lnTo>
                  <a:pt x="159736" y="308609"/>
                </a:lnTo>
                <a:lnTo>
                  <a:pt x="156946" y="303529"/>
                </a:lnTo>
                <a:lnTo>
                  <a:pt x="153888" y="297179"/>
                </a:lnTo>
                <a:lnTo>
                  <a:pt x="153559" y="295909"/>
                </a:lnTo>
                <a:lnTo>
                  <a:pt x="110422" y="295909"/>
                </a:lnTo>
                <a:lnTo>
                  <a:pt x="85410" y="285749"/>
                </a:lnTo>
                <a:lnTo>
                  <a:pt x="65893" y="266699"/>
                </a:lnTo>
                <a:lnTo>
                  <a:pt x="54561" y="241299"/>
                </a:lnTo>
                <a:lnTo>
                  <a:pt x="53979" y="214629"/>
                </a:lnTo>
                <a:lnTo>
                  <a:pt x="63766" y="189229"/>
                </a:lnTo>
                <a:lnTo>
                  <a:pt x="82215" y="168909"/>
                </a:lnTo>
                <a:lnTo>
                  <a:pt x="107622" y="158749"/>
                </a:lnTo>
                <a:lnTo>
                  <a:pt x="122216" y="156209"/>
                </a:lnTo>
                <a:lnTo>
                  <a:pt x="164568" y="156209"/>
                </a:lnTo>
                <a:lnTo>
                  <a:pt x="142722" y="146049"/>
                </a:lnTo>
                <a:lnTo>
                  <a:pt x="110684" y="144779"/>
                </a:lnTo>
                <a:close/>
              </a:path>
              <a:path w="381000" h="377189">
                <a:moveTo>
                  <a:pt x="182323" y="85089"/>
                </a:moveTo>
                <a:lnTo>
                  <a:pt x="168645" y="85089"/>
                </a:lnTo>
                <a:lnTo>
                  <a:pt x="168645" y="124459"/>
                </a:lnTo>
                <a:lnTo>
                  <a:pt x="172468" y="126999"/>
                </a:lnTo>
                <a:lnTo>
                  <a:pt x="181055" y="132079"/>
                </a:lnTo>
                <a:lnTo>
                  <a:pt x="189165" y="137159"/>
                </a:lnTo>
                <a:lnTo>
                  <a:pt x="218877" y="170179"/>
                </a:lnTo>
                <a:lnTo>
                  <a:pt x="233551" y="214629"/>
                </a:lnTo>
                <a:lnTo>
                  <a:pt x="232617" y="245109"/>
                </a:lnTo>
                <a:lnTo>
                  <a:pt x="222970" y="275589"/>
                </a:lnTo>
                <a:lnTo>
                  <a:pt x="204942" y="300989"/>
                </a:lnTo>
                <a:lnTo>
                  <a:pt x="221777" y="300989"/>
                </a:lnTo>
                <a:lnTo>
                  <a:pt x="234645" y="283209"/>
                </a:lnTo>
                <a:lnTo>
                  <a:pt x="245568" y="251459"/>
                </a:lnTo>
                <a:lnTo>
                  <a:pt x="247735" y="218439"/>
                </a:lnTo>
                <a:lnTo>
                  <a:pt x="240769" y="185419"/>
                </a:lnTo>
                <a:lnTo>
                  <a:pt x="249908" y="182879"/>
                </a:lnTo>
                <a:lnTo>
                  <a:pt x="299942" y="182879"/>
                </a:lnTo>
                <a:lnTo>
                  <a:pt x="290403" y="176529"/>
                </a:lnTo>
                <a:lnTo>
                  <a:pt x="269098" y="171449"/>
                </a:lnTo>
                <a:lnTo>
                  <a:pt x="234889" y="171449"/>
                </a:lnTo>
                <a:lnTo>
                  <a:pt x="234609" y="170179"/>
                </a:lnTo>
                <a:lnTo>
                  <a:pt x="233174" y="167639"/>
                </a:lnTo>
                <a:lnTo>
                  <a:pt x="231599" y="165099"/>
                </a:lnTo>
                <a:lnTo>
                  <a:pt x="229288" y="161289"/>
                </a:lnTo>
                <a:lnTo>
                  <a:pt x="220588" y="148589"/>
                </a:lnTo>
                <a:lnTo>
                  <a:pt x="220588" y="147319"/>
                </a:lnTo>
                <a:lnTo>
                  <a:pt x="233123" y="144779"/>
                </a:lnTo>
                <a:lnTo>
                  <a:pt x="243842" y="142239"/>
                </a:lnTo>
                <a:lnTo>
                  <a:pt x="245481" y="137159"/>
                </a:lnTo>
                <a:lnTo>
                  <a:pt x="210263" y="137159"/>
                </a:lnTo>
                <a:lnTo>
                  <a:pt x="203838" y="130809"/>
                </a:lnTo>
                <a:lnTo>
                  <a:pt x="197022" y="125729"/>
                </a:lnTo>
                <a:lnTo>
                  <a:pt x="189841" y="120649"/>
                </a:lnTo>
                <a:lnTo>
                  <a:pt x="182323" y="116839"/>
                </a:lnTo>
                <a:lnTo>
                  <a:pt x="182323" y="85089"/>
                </a:lnTo>
                <a:close/>
              </a:path>
              <a:path w="381000" h="377189">
                <a:moveTo>
                  <a:pt x="164568" y="156209"/>
                </a:moveTo>
                <a:lnTo>
                  <a:pt x="122216" y="156209"/>
                </a:lnTo>
                <a:lnTo>
                  <a:pt x="136689" y="157479"/>
                </a:lnTo>
                <a:lnTo>
                  <a:pt x="150567" y="162559"/>
                </a:lnTo>
                <a:lnTo>
                  <a:pt x="163375" y="168909"/>
                </a:lnTo>
                <a:lnTo>
                  <a:pt x="144199" y="196849"/>
                </a:lnTo>
                <a:lnTo>
                  <a:pt x="133377" y="228599"/>
                </a:lnTo>
                <a:lnTo>
                  <a:pt x="131271" y="261619"/>
                </a:lnTo>
                <a:lnTo>
                  <a:pt x="138242" y="294639"/>
                </a:lnTo>
                <a:lnTo>
                  <a:pt x="110422" y="295909"/>
                </a:lnTo>
                <a:lnTo>
                  <a:pt x="153559" y="295909"/>
                </a:lnTo>
                <a:lnTo>
                  <a:pt x="145661" y="265429"/>
                </a:lnTo>
                <a:lnTo>
                  <a:pt x="146482" y="234949"/>
                </a:lnTo>
                <a:lnTo>
                  <a:pt x="156026" y="204469"/>
                </a:lnTo>
                <a:lnTo>
                  <a:pt x="173967" y="177799"/>
                </a:lnTo>
                <a:lnTo>
                  <a:pt x="189868" y="177799"/>
                </a:lnTo>
                <a:lnTo>
                  <a:pt x="189070" y="176529"/>
                </a:lnTo>
                <a:lnTo>
                  <a:pt x="183574" y="170179"/>
                </a:lnTo>
                <a:lnTo>
                  <a:pt x="177408" y="163829"/>
                </a:lnTo>
                <a:lnTo>
                  <a:pt x="172760" y="160019"/>
                </a:lnTo>
                <a:lnTo>
                  <a:pt x="164568" y="156209"/>
                </a:lnTo>
                <a:close/>
              </a:path>
              <a:path w="381000" h="377189">
                <a:moveTo>
                  <a:pt x="189868" y="177799"/>
                </a:moveTo>
                <a:lnTo>
                  <a:pt x="173967" y="177799"/>
                </a:lnTo>
                <a:lnTo>
                  <a:pt x="175402" y="179069"/>
                </a:lnTo>
                <a:lnTo>
                  <a:pt x="177192" y="181609"/>
                </a:lnTo>
                <a:lnTo>
                  <a:pt x="178653" y="182879"/>
                </a:lnTo>
                <a:lnTo>
                  <a:pt x="179999" y="185419"/>
                </a:lnTo>
                <a:lnTo>
                  <a:pt x="181218" y="186689"/>
                </a:lnTo>
                <a:lnTo>
                  <a:pt x="182450" y="189229"/>
                </a:lnTo>
                <a:lnTo>
                  <a:pt x="184025" y="191769"/>
                </a:lnTo>
                <a:lnTo>
                  <a:pt x="185447" y="194309"/>
                </a:lnTo>
                <a:lnTo>
                  <a:pt x="186692" y="196849"/>
                </a:lnTo>
                <a:lnTo>
                  <a:pt x="188064" y="199389"/>
                </a:lnTo>
                <a:lnTo>
                  <a:pt x="188610" y="200659"/>
                </a:lnTo>
                <a:lnTo>
                  <a:pt x="189156" y="203199"/>
                </a:lnTo>
                <a:lnTo>
                  <a:pt x="186146" y="207009"/>
                </a:lnTo>
                <a:lnTo>
                  <a:pt x="185257" y="208279"/>
                </a:lnTo>
                <a:lnTo>
                  <a:pt x="184444" y="209549"/>
                </a:lnTo>
                <a:lnTo>
                  <a:pt x="183695" y="210819"/>
                </a:lnTo>
                <a:lnTo>
                  <a:pt x="182260" y="213359"/>
                </a:lnTo>
                <a:lnTo>
                  <a:pt x="181434" y="214629"/>
                </a:lnTo>
                <a:lnTo>
                  <a:pt x="179936" y="218439"/>
                </a:lnTo>
                <a:lnTo>
                  <a:pt x="178894" y="219709"/>
                </a:lnTo>
                <a:lnTo>
                  <a:pt x="177891" y="222249"/>
                </a:lnTo>
                <a:lnTo>
                  <a:pt x="172266" y="251459"/>
                </a:lnTo>
                <a:lnTo>
                  <a:pt x="172710" y="261619"/>
                </a:lnTo>
                <a:lnTo>
                  <a:pt x="174868" y="274319"/>
                </a:lnTo>
                <a:lnTo>
                  <a:pt x="179644" y="289559"/>
                </a:lnTo>
                <a:lnTo>
                  <a:pt x="180342" y="288289"/>
                </a:lnTo>
                <a:lnTo>
                  <a:pt x="194909" y="288289"/>
                </a:lnTo>
                <a:lnTo>
                  <a:pt x="193487" y="285749"/>
                </a:lnTo>
                <a:lnTo>
                  <a:pt x="192229" y="283209"/>
                </a:lnTo>
                <a:lnTo>
                  <a:pt x="190858" y="280669"/>
                </a:lnTo>
                <a:lnTo>
                  <a:pt x="189765" y="276859"/>
                </a:lnTo>
                <a:lnTo>
                  <a:pt x="192572" y="273049"/>
                </a:lnTo>
                <a:lnTo>
                  <a:pt x="194553" y="270509"/>
                </a:lnTo>
                <a:lnTo>
                  <a:pt x="196814" y="265429"/>
                </a:lnTo>
                <a:lnTo>
                  <a:pt x="197360" y="265429"/>
                </a:lnTo>
                <a:lnTo>
                  <a:pt x="197893" y="264159"/>
                </a:lnTo>
                <a:lnTo>
                  <a:pt x="200281" y="257809"/>
                </a:lnTo>
                <a:lnTo>
                  <a:pt x="185740" y="257809"/>
                </a:lnTo>
                <a:lnTo>
                  <a:pt x="185740" y="248919"/>
                </a:lnTo>
                <a:lnTo>
                  <a:pt x="186070" y="247649"/>
                </a:lnTo>
                <a:lnTo>
                  <a:pt x="186070" y="242569"/>
                </a:lnTo>
                <a:lnTo>
                  <a:pt x="186489" y="241299"/>
                </a:lnTo>
                <a:lnTo>
                  <a:pt x="186844" y="240029"/>
                </a:lnTo>
                <a:lnTo>
                  <a:pt x="187010" y="238759"/>
                </a:lnTo>
                <a:lnTo>
                  <a:pt x="186844" y="238759"/>
                </a:lnTo>
                <a:lnTo>
                  <a:pt x="188127" y="233679"/>
                </a:lnTo>
                <a:lnTo>
                  <a:pt x="189753" y="228599"/>
                </a:lnTo>
                <a:lnTo>
                  <a:pt x="190959" y="226059"/>
                </a:lnTo>
                <a:lnTo>
                  <a:pt x="192356" y="223519"/>
                </a:lnTo>
                <a:lnTo>
                  <a:pt x="192356" y="222249"/>
                </a:lnTo>
                <a:lnTo>
                  <a:pt x="205950" y="222249"/>
                </a:lnTo>
                <a:lnTo>
                  <a:pt x="205945" y="219709"/>
                </a:lnTo>
                <a:lnTo>
                  <a:pt x="205031" y="213359"/>
                </a:lnTo>
                <a:lnTo>
                  <a:pt x="203316" y="205739"/>
                </a:lnTo>
                <a:lnTo>
                  <a:pt x="198916" y="191769"/>
                </a:lnTo>
                <a:lnTo>
                  <a:pt x="197893" y="191769"/>
                </a:lnTo>
                <a:lnTo>
                  <a:pt x="193857" y="184149"/>
                </a:lnTo>
                <a:lnTo>
                  <a:pt x="189868" y="177799"/>
                </a:lnTo>
                <a:close/>
              </a:path>
              <a:path w="381000" h="377189">
                <a:moveTo>
                  <a:pt x="205950" y="222249"/>
                </a:moveTo>
                <a:lnTo>
                  <a:pt x="192356" y="222249"/>
                </a:lnTo>
                <a:lnTo>
                  <a:pt x="192229" y="231139"/>
                </a:lnTo>
                <a:lnTo>
                  <a:pt x="191950" y="233679"/>
                </a:lnTo>
                <a:lnTo>
                  <a:pt x="191950" y="236219"/>
                </a:lnTo>
                <a:lnTo>
                  <a:pt x="191734" y="237489"/>
                </a:lnTo>
                <a:lnTo>
                  <a:pt x="191404" y="240029"/>
                </a:lnTo>
                <a:lnTo>
                  <a:pt x="190997" y="241299"/>
                </a:lnTo>
                <a:lnTo>
                  <a:pt x="190997" y="242569"/>
                </a:lnTo>
                <a:lnTo>
                  <a:pt x="190515" y="243839"/>
                </a:lnTo>
                <a:lnTo>
                  <a:pt x="189956" y="246379"/>
                </a:lnTo>
                <a:lnTo>
                  <a:pt x="189270" y="247649"/>
                </a:lnTo>
                <a:lnTo>
                  <a:pt x="187645" y="252729"/>
                </a:lnTo>
                <a:lnTo>
                  <a:pt x="186768" y="253999"/>
                </a:lnTo>
                <a:lnTo>
                  <a:pt x="185740" y="256539"/>
                </a:lnTo>
                <a:lnTo>
                  <a:pt x="185740" y="257809"/>
                </a:lnTo>
                <a:lnTo>
                  <a:pt x="200713" y="257809"/>
                </a:lnTo>
                <a:lnTo>
                  <a:pt x="202288" y="252729"/>
                </a:lnTo>
                <a:lnTo>
                  <a:pt x="203380" y="248919"/>
                </a:lnTo>
                <a:lnTo>
                  <a:pt x="203647" y="248919"/>
                </a:lnTo>
                <a:lnTo>
                  <a:pt x="204193" y="246379"/>
                </a:lnTo>
                <a:lnTo>
                  <a:pt x="204523" y="245109"/>
                </a:lnTo>
                <a:lnTo>
                  <a:pt x="204815" y="243839"/>
                </a:lnTo>
                <a:lnTo>
                  <a:pt x="205069" y="242569"/>
                </a:lnTo>
                <a:lnTo>
                  <a:pt x="205221" y="241299"/>
                </a:lnTo>
                <a:lnTo>
                  <a:pt x="206174" y="234949"/>
                </a:lnTo>
                <a:lnTo>
                  <a:pt x="205971" y="234949"/>
                </a:lnTo>
                <a:lnTo>
                  <a:pt x="205950" y="222249"/>
                </a:lnTo>
                <a:close/>
              </a:path>
              <a:path w="381000" h="377189">
                <a:moveTo>
                  <a:pt x="186222" y="245109"/>
                </a:moveTo>
                <a:lnTo>
                  <a:pt x="186070" y="246379"/>
                </a:lnTo>
                <a:lnTo>
                  <a:pt x="186222" y="245109"/>
                </a:lnTo>
                <a:close/>
              </a:path>
              <a:path w="381000" h="377189">
                <a:moveTo>
                  <a:pt x="187175" y="237489"/>
                </a:moveTo>
                <a:lnTo>
                  <a:pt x="186844" y="238759"/>
                </a:lnTo>
                <a:lnTo>
                  <a:pt x="187010" y="238759"/>
                </a:lnTo>
                <a:lnTo>
                  <a:pt x="187175" y="237489"/>
                </a:lnTo>
                <a:close/>
              </a:path>
              <a:path w="381000" h="377189">
                <a:moveTo>
                  <a:pt x="198516" y="190499"/>
                </a:moveTo>
                <a:lnTo>
                  <a:pt x="197893" y="191769"/>
                </a:lnTo>
                <a:lnTo>
                  <a:pt x="198916" y="191769"/>
                </a:lnTo>
                <a:lnTo>
                  <a:pt x="198516" y="190499"/>
                </a:lnTo>
                <a:close/>
              </a:path>
              <a:path w="381000" h="377189">
                <a:moveTo>
                  <a:pt x="263772" y="170179"/>
                </a:moveTo>
                <a:lnTo>
                  <a:pt x="235562" y="171449"/>
                </a:lnTo>
                <a:lnTo>
                  <a:pt x="269098" y="171449"/>
                </a:lnTo>
                <a:lnTo>
                  <a:pt x="263772" y="170179"/>
                </a:lnTo>
                <a:close/>
              </a:path>
              <a:path w="381000" h="377189">
                <a:moveTo>
                  <a:pt x="247119" y="86359"/>
                </a:moveTo>
                <a:lnTo>
                  <a:pt x="233441" y="130809"/>
                </a:lnTo>
                <a:lnTo>
                  <a:pt x="225516" y="132079"/>
                </a:lnTo>
                <a:lnTo>
                  <a:pt x="217769" y="134619"/>
                </a:lnTo>
                <a:lnTo>
                  <a:pt x="210263" y="137159"/>
                </a:lnTo>
                <a:lnTo>
                  <a:pt x="245481" y="137159"/>
                </a:lnTo>
                <a:lnTo>
                  <a:pt x="256136" y="104139"/>
                </a:lnTo>
                <a:lnTo>
                  <a:pt x="300692" y="104139"/>
                </a:lnTo>
                <a:lnTo>
                  <a:pt x="282044" y="97789"/>
                </a:lnTo>
                <a:lnTo>
                  <a:pt x="283182" y="93979"/>
                </a:lnTo>
                <a:lnTo>
                  <a:pt x="268505" y="93979"/>
                </a:lnTo>
                <a:lnTo>
                  <a:pt x="247119" y="86359"/>
                </a:lnTo>
                <a:close/>
              </a:path>
              <a:path w="381000" h="377189">
                <a:moveTo>
                  <a:pt x="341072" y="77469"/>
                </a:moveTo>
                <a:lnTo>
                  <a:pt x="325579" y="77469"/>
                </a:lnTo>
                <a:lnTo>
                  <a:pt x="331307" y="83819"/>
                </a:lnTo>
                <a:lnTo>
                  <a:pt x="333212" y="92709"/>
                </a:lnTo>
                <a:lnTo>
                  <a:pt x="330570" y="100329"/>
                </a:lnTo>
                <a:lnTo>
                  <a:pt x="326798" y="113029"/>
                </a:lnTo>
                <a:lnTo>
                  <a:pt x="340768" y="113029"/>
                </a:lnTo>
                <a:lnTo>
                  <a:pt x="343283" y="105409"/>
                </a:lnTo>
                <a:lnTo>
                  <a:pt x="345120" y="92709"/>
                </a:lnTo>
                <a:lnTo>
                  <a:pt x="343135" y="81279"/>
                </a:lnTo>
                <a:lnTo>
                  <a:pt x="341072" y="77469"/>
                </a:lnTo>
                <a:close/>
              </a:path>
              <a:path w="381000" h="377189">
                <a:moveTo>
                  <a:pt x="279984" y="27939"/>
                </a:moveTo>
                <a:lnTo>
                  <a:pt x="234673" y="27939"/>
                </a:lnTo>
                <a:lnTo>
                  <a:pt x="306783" y="50799"/>
                </a:lnTo>
                <a:lnTo>
                  <a:pt x="309730" y="52069"/>
                </a:lnTo>
                <a:lnTo>
                  <a:pt x="312181" y="53339"/>
                </a:lnTo>
                <a:lnTo>
                  <a:pt x="313616" y="57149"/>
                </a:lnTo>
                <a:lnTo>
                  <a:pt x="300297" y="57149"/>
                </a:lnTo>
                <a:lnTo>
                  <a:pt x="288254" y="62229"/>
                </a:lnTo>
                <a:lnTo>
                  <a:pt x="278554" y="69849"/>
                </a:lnTo>
                <a:lnTo>
                  <a:pt x="272265" y="82549"/>
                </a:lnTo>
                <a:lnTo>
                  <a:pt x="268505" y="93979"/>
                </a:lnTo>
                <a:lnTo>
                  <a:pt x="283182" y="93979"/>
                </a:lnTo>
                <a:lnTo>
                  <a:pt x="285460" y="86359"/>
                </a:lnTo>
                <a:lnTo>
                  <a:pt x="289720" y="78739"/>
                </a:lnTo>
                <a:lnTo>
                  <a:pt x="296311" y="73659"/>
                </a:lnTo>
                <a:lnTo>
                  <a:pt x="304432" y="69849"/>
                </a:lnTo>
                <a:lnTo>
                  <a:pt x="336182" y="69849"/>
                </a:lnTo>
                <a:lnTo>
                  <a:pt x="328919" y="63499"/>
                </a:lnTo>
                <a:lnTo>
                  <a:pt x="327739" y="54609"/>
                </a:lnTo>
                <a:lnTo>
                  <a:pt x="324119" y="46989"/>
                </a:lnTo>
                <a:lnTo>
                  <a:pt x="318422" y="41909"/>
                </a:lnTo>
                <a:lnTo>
                  <a:pt x="311012" y="38099"/>
                </a:lnTo>
                <a:lnTo>
                  <a:pt x="279984" y="27939"/>
                </a:lnTo>
                <a:close/>
              </a:path>
              <a:path w="381000" h="377189">
                <a:moveTo>
                  <a:pt x="336182" y="69849"/>
                </a:moveTo>
                <a:lnTo>
                  <a:pt x="304432" y="69849"/>
                </a:lnTo>
                <a:lnTo>
                  <a:pt x="313286" y="71119"/>
                </a:lnTo>
                <a:lnTo>
                  <a:pt x="313286" y="72389"/>
                </a:lnTo>
                <a:lnTo>
                  <a:pt x="311558" y="77469"/>
                </a:lnTo>
                <a:lnTo>
                  <a:pt x="306313" y="81279"/>
                </a:lnTo>
                <a:lnTo>
                  <a:pt x="300536" y="81279"/>
                </a:lnTo>
                <a:lnTo>
                  <a:pt x="299532" y="93979"/>
                </a:lnTo>
                <a:lnTo>
                  <a:pt x="301729" y="93979"/>
                </a:lnTo>
                <a:lnTo>
                  <a:pt x="309334" y="92709"/>
                </a:lnTo>
                <a:lnTo>
                  <a:pt x="316121" y="88899"/>
                </a:lnTo>
                <a:lnTo>
                  <a:pt x="321674" y="83819"/>
                </a:lnTo>
                <a:lnTo>
                  <a:pt x="323236" y="81279"/>
                </a:lnTo>
                <a:lnTo>
                  <a:pt x="306313" y="81279"/>
                </a:lnTo>
                <a:lnTo>
                  <a:pt x="300636" y="80009"/>
                </a:lnTo>
                <a:lnTo>
                  <a:pt x="324017" y="80009"/>
                </a:lnTo>
                <a:lnTo>
                  <a:pt x="325579" y="77469"/>
                </a:lnTo>
                <a:lnTo>
                  <a:pt x="341072" y="77469"/>
                </a:lnTo>
                <a:lnTo>
                  <a:pt x="337634" y="71119"/>
                </a:lnTo>
                <a:lnTo>
                  <a:pt x="336182" y="69849"/>
                </a:lnTo>
                <a:close/>
              </a:path>
              <a:path w="381000" h="377189">
                <a:moveTo>
                  <a:pt x="233441" y="12699"/>
                </a:moveTo>
                <a:lnTo>
                  <a:pt x="208841" y="12699"/>
                </a:lnTo>
                <a:lnTo>
                  <a:pt x="210657" y="13969"/>
                </a:lnTo>
                <a:lnTo>
                  <a:pt x="214099" y="13969"/>
                </a:lnTo>
                <a:lnTo>
                  <a:pt x="207787" y="17779"/>
                </a:lnTo>
                <a:lnTo>
                  <a:pt x="202986" y="22859"/>
                </a:lnTo>
                <a:lnTo>
                  <a:pt x="200840" y="30479"/>
                </a:lnTo>
                <a:lnTo>
                  <a:pt x="199138" y="35559"/>
                </a:lnTo>
                <a:lnTo>
                  <a:pt x="197932" y="45719"/>
                </a:lnTo>
                <a:lnTo>
                  <a:pt x="200645" y="54609"/>
                </a:lnTo>
                <a:lnTo>
                  <a:pt x="206741" y="63499"/>
                </a:lnTo>
                <a:lnTo>
                  <a:pt x="215686" y="68579"/>
                </a:lnTo>
                <a:lnTo>
                  <a:pt x="215889" y="68579"/>
                </a:lnTo>
                <a:lnTo>
                  <a:pt x="264340" y="83819"/>
                </a:lnTo>
                <a:lnTo>
                  <a:pt x="268505" y="69849"/>
                </a:lnTo>
                <a:lnTo>
                  <a:pt x="213680" y="53339"/>
                </a:lnTo>
                <a:lnTo>
                  <a:pt x="210124" y="45719"/>
                </a:lnTo>
                <a:lnTo>
                  <a:pt x="213832" y="34289"/>
                </a:lnTo>
                <a:lnTo>
                  <a:pt x="214962" y="30479"/>
                </a:lnTo>
                <a:lnTo>
                  <a:pt x="217591" y="27939"/>
                </a:lnTo>
                <a:lnTo>
                  <a:pt x="220995" y="26669"/>
                </a:lnTo>
                <a:lnTo>
                  <a:pt x="276105" y="26669"/>
                </a:lnTo>
                <a:lnTo>
                  <a:pt x="233441" y="12699"/>
                </a:lnTo>
                <a:close/>
              </a:path>
              <a:path w="381000" h="377189">
                <a:moveTo>
                  <a:pt x="123451" y="21589"/>
                </a:moveTo>
                <a:lnTo>
                  <a:pt x="88238" y="46989"/>
                </a:lnTo>
                <a:lnTo>
                  <a:pt x="86629" y="58419"/>
                </a:lnTo>
                <a:lnTo>
                  <a:pt x="86629" y="71119"/>
                </a:lnTo>
                <a:lnTo>
                  <a:pt x="100294" y="71119"/>
                </a:lnTo>
                <a:lnTo>
                  <a:pt x="100294" y="58419"/>
                </a:lnTo>
                <a:lnTo>
                  <a:pt x="102068" y="49529"/>
                </a:lnTo>
                <a:lnTo>
                  <a:pt x="107025" y="41909"/>
                </a:lnTo>
                <a:lnTo>
                  <a:pt x="114421" y="36829"/>
                </a:lnTo>
                <a:lnTo>
                  <a:pt x="123510" y="34289"/>
                </a:lnTo>
                <a:lnTo>
                  <a:pt x="151359" y="34289"/>
                </a:lnTo>
                <a:lnTo>
                  <a:pt x="149483" y="31749"/>
                </a:lnTo>
                <a:lnTo>
                  <a:pt x="137467" y="24129"/>
                </a:lnTo>
                <a:lnTo>
                  <a:pt x="123451" y="21589"/>
                </a:lnTo>
                <a:close/>
              </a:path>
              <a:path w="381000" h="377189">
                <a:moveTo>
                  <a:pt x="161000" y="57149"/>
                </a:moveTo>
                <a:lnTo>
                  <a:pt x="147462" y="57149"/>
                </a:lnTo>
                <a:lnTo>
                  <a:pt x="147462" y="71119"/>
                </a:lnTo>
                <a:lnTo>
                  <a:pt x="161000" y="71119"/>
                </a:lnTo>
                <a:lnTo>
                  <a:pt x="161000" y="57149"/>
                </a:lnTo>
                <a:close/>
              </a:path>
              <a:path w="381000" h="377189">
                <a:moveTo>
                  <a:pt x="119979" y="40639"/>
                </a:moveTo>
                <a:lnTo>
                  <a:pt x="111368" y="50799"/>
                </a:lnTo>
                <a:lnTo>
                  <a:pt x="115991" y="54609"/>
                </a:lnTo>
                <a:lnTo>
                  <a:pt x="121719" y="57149"/>
                </a:lnTo>
                <a:lnTo>
                  <a:pt x="190388" y="57149"/>
                </a:lnTo>
                <a:lnTo>
                  <a:pt x="190388" y="43179"/>
                </a:lnTo>
                <a:lnTo>
                  <a:pt x="124843" y="43179"/>
                </a:lnTo>
                <a:lnTo>
                  <a:pt x="122138" y="41909"/>
                </a:lnTo>
                <a:lnTo>
                  <a:pt x="119979" y="40639"/>
                </a:lnTo>
                <a:close/>
              </a:path>
              <a:path w="381000" h="377189">
                <a:moveTo>
                  <a:pt x="276105" y="26669"/>
                </a:moveTo>
                <a:lnTo>
                  <a:pt x="220995" y="26669"/>
                </a:lnTo>
                <a:lnTo>
                  <a:pt x="220995" y="34289"/>
                </a:lnTo>
                <a:lnTo>
                  <a:pt x="219915" y="36829"/>
                </a:lnTo>
                <a:lnTo>
                  <a:pt x="217934" y="39369"/>
                </a:lnTo>
                <a:lnTo>
                  <a:pt x="228183" y="48259"/>
                </a:lnTo>
                <a:lnTo>
                  <a:pt x="232374" y="43179"/>
                </a:lnTo>
                <a:lnTo>
                  <a:pt x="234673" y="36829"/>
                </a:lnTo>
                <a:lnTo>
                  <a:pt x="234673" y="27939"/>
                </a:lnTo>
                <a:lnTo>
                  <a:pt x="279984" y="27939"/>
                </a:lnTo>
                <a:lnTo>
                  <a:pt x="276105" y="26669"/>
                </a:lnTo>
                <a:close/>
              </a:path>
              <a:path w="381000" h="377189">
                <a:moveTo>
                  <a:pt x="151359" y="34289"/>
                </a:moveTo>
                <a:lnTo>
                  <a:pt x="130710" y="34289"/>
                </a:lnTo>
                <a:lnTo>
                  <a:pt x="137518" y="38099"/>
                </a:lnTo>
                <a:lnTo>
                  <a:pt x="142001" y="43179"/>
                </a:lnTo>
                <a:lnTo>
                  <a:pt x="157927" y="43179"/>
                </a:lnTo>
                <a:lnTo>
                  <a:pt x="151359" y="34289"/>
                </a:lnTo>
                <a:close/>
              </a:path>
              <a:path w="381000" h="377189">
                <a:moveTo>
                  <a:pt x="215592" y="0"/>
                </a:moveTo>
                <a:lnTo>
                  <a:pt x="127637" y="0"/>
                </a:lnTo>
                <a:lnTo>
                  <a:pt x="120481" y="1269"/>
                </a:lnTo>
                <a:lnTo>
                  <a:pt x="113997" y="3809"/>
                </a:lnTo>
                <a:lnTo>
                  <a:pt x="108542" y="7619"/>
                </a:lnTo>
                <a:lnTo>
                  <a:pt x="104472" y="13969"/>
                </a:lnTo>
                <a:lnTo>
                  <a:pt x="116702" y="20319"/>
                </a:lnTo>
                <a:lnTo>
                  <a:pt x="118747" y="16509"/>
                </a:lnTo>
                <a:lnTo>
                  <a:pt x="122989" y="12699"/>
                </a:lnTo>
                <a:lnTo>
                  <a:pt x="231117" y="12699"/>
                </a:lnTo>
                <a:lnTo>
                  <a:pt x="227031" y="7619"/>
                </a:lnTo>
                <a:lnTo>
                  <a:pt x="221755" y="3809"/>
                </a:lnTo>
                <a:lnTo>
                  <a:pt x="215592" y="0"/>
                </a:lnTo>
                <a:close/>
              </a:path>
            </a:pathLst>
          </a:custGeom>
          <a:solidFill>
            <a:srgbClr val="C0C1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37" name="object 55"/>
          <p:cNvSpPr>
            <a:spLocks noChangeArrowheads="1"/>
          </p:cNvSpPr>
          <p:nvPr/>
        </p:nvSpPr>
        <p:spPr bwMode="auto">
          <a:xfrm>
            <a:off x="3357563" y="1984375"/>
            <a:ext cx="393700" cy="447675"/>
          </a:xfrm>
          <a:custGeom>
            <a:avLst/>
            <a:gdLst>
              <a:gd name="T0" fmla="*/ 0 w 394335"/>
              <a:gd name="T1" fmla="*/ 0 h 448944"/>
              <a:gd name="T2" fmla="*/ 394335 w 394335"/>
              <a:gd name="T3" fmla="*/ 448944 h 448944"/>
            </a:gdLst>
            <a:ahLst/>
            <a:cxnLst/>
            <a:rect l="T0" t="T1" r="T2" b="T3"/>
            <a:pathLst>
              <a:path w="394335" h="448944">
                <a:moveTo>
                  <a:pt x="215910" y="415544"/>
                </a:moveTo>
                <a:lnTo>
                  <a:pt x="155244" y="415544"/>
                </a:lnTo>
                <a:lnTo>
                  <a:pt x="249237" y="447586"/>
                </a:lnTo>
                <a:lnTo>
                  <a:pt x="250304" y="447840"/>
                </a:lnTo>
                <a:lnTo>
                  <a:pt x="252514" y="448208"/>
                </a:lnTo>
                <a:lnTo>
                  <a:pt x="254723" y="448373"/>
                </a:lnTo>
                <a:lnTo>
                  <a:pt x="256501" y="448462"/>
                </a:lnTo>
                <a:lnTo>
                  <a:pt x="258267" y="448284"/>
                </a:lnTo>
                <a:lnTo>
                  <a:pt x="261112" y="447751"/>
                </a:lnTo>
                <a:lnTo>
                  <a:pt x="264020" y="446697"/>
                </a:lnTo>
                <a:lnTo>
                  <a:pt x="264998" y="446252"/>
                </a:lnTo>
                <a:lnTo>
                  <a:pt x="265963" y="445731"/>
                </a:lnTo>
                <a:lnTo>
                  <a:pt x="267208" y="445096"/>
                </a:lnTo>
                <a:lnTo>
                  <a:pt x="278162" y="428815"/>
                </a:lnTo>
                <a:lnTo>
                  <a:pt x="255003" y="428815"/>
                </a:lnTo>
                <a:lnTo>
                  <a:pt x="215910" y="415544"/>
                </a:lnTo>
                <a:close/>
              </a:path>
              <a:path w="394335" h="448944">
                <a:moveTo>
                  <a:pt x="287080" y="19380"/>
                </a:moveTo>
                <a:lnTo>
                  <a:pt x="139128" y="19380"/>
                </a:lnTo>
                <a:lnTo>
                  <a:pt x="372973" y="98767"/>
                </a:lnTo>
                <a:lnTo>
                  <a:pt x="373240" y="98856"/>
                </a:lnTo>
                <a:lnTo>
                  <a:pt x="373684" y="99123"/>
                </a:lnTo>
                <a:lnTo>
                  <a:pt x="374129" y="99745"/>
                </a:lnTo>
                <a:lnTo>
                  <a:pt x="374307" y="100901"/>
                </a:lnTo>
                <a:lnTo>
                  <a:pt x="374102" y="101422"/>
                </a:lnTo>
                <a:lnTo>
                  <a:pt x="257302" y="427507"/>
                </a:lnTo>
                <a:lnTo>
                  <a:pt x="257022" y="428193"/>
                </a:lnTo>
                <a:lnTo>
                  <a:pt x="256324" y="428726"/>
                </a:lnTo>
                <a:lnTo>
                  <a:pt x="255511" y="428815"/>
                </a:lnTo>
                <a:lnTo>
                  <a:pt x="278162" y="428815"/>
                </a:lnTo>
                <a:lnTo>
                  <a:pt x="289344" y="397573"/>
                </a:lnTo>
                <a:lnTo>
                  <a:pt x="317830" y="393687"/>
                </a:lnTo>
                <a:lnTo>
                  <a:pt x="326043" y="390877"/>
                </a:lnTo>
                <a:lnTo>
                  <a:pt x="332341" y="385373"/>
                </a:lnTo>
                <a:lnTo>
                  <a:pt x="336098" y="377962"/>
                </a:lnTo>
                <a:lnTo>
                  <a:pt x="336180" y="376783"/>
                </a:lnTo>
                <a:lnTo>
                  <a:pt x="296595" y="376783"/>
                </a:lnTo>
                <a:lnTo>
                  <a:pt x="308622" y="343141"/>
                </a:lnTo>
                <a:lnTo>
                  <a:pt x="311632" y="334645"/>
                </a:lnTo>
                <a:lnTo>
                  <a:pt x="331961" y="334645"/>
                </a:lnTo>
                <a:lnTo>
                  <a:pt x="326428" y="293928"/>
                </a:lnTo>
                <a:lnTo>
                  <a:pt x="393065" y="107797"/>
                </a:lnTo>
                <a:lnTo>
                  <a:pt x="393598" y="106375"/>
                </a:lnTo>
                <a:lnTo>
                  <a:pt x="393954" y="104965"/>
                </a:lnTo>
                <a:lnTo>
                  <a:pt x="394322" y="102146"/>
                </a:lnTo>
                <a:lnTo>
                  <a:pt x="394322" y="98590"/>
                </a:lnTo>
                <a:lnTo>
                  <a:pt x="394030" y="97269"/>
                </a:lnTo>
                <a:lnTo>
                  <a:pt x="393865" y="96913"/>
                </a:lnTo>
                <a:lnTo>
                  <a:pt x="393153" y="94170"/>
                </a:lnTo>
                <a:lnTo>
                  <a:pt x="392976" y="93560"/>
                </a:lnTo>
                <a:lnTo>
                  <a:pt x="392722" y="92837"/>
                </a:lnTo>
                <a:lnTo>
                  <a:pt x="392430" y="92214"/>
                </a:lnTo>
                <a:lnTo>
                  <a:pt x="392188" y="91592"/>
                </a:lnTo>
                <a:lnTo>
                  <a:pt x="391833" y="90982"/>
                </a:lnTo>
                <a:lnTo>
                  <a:pt x="391566" y="90360"/>
                </a:lnTo>
                <a:lnTo>
                  <a:pt x="391375" y="90093"/>
                </a:lnTo>
                <a:lnTo>
                  <a:pt x="391223" y="89738"/>
                </a:lnTo>
                <a:lnTo>
                  <a:pt x="391033" y="89471"/>
                </a:lnTo>
                <a:lnTo>
                  <a:pt x="390677" y="88861"/>
                </a:lnTo>
                <a:lnTo>
                  <a:pt x="390232" y="88328"/>
                </a:lnTo>
                <a:lnTo>
                  <a:pt x="389877" y="87807"/>
                </a:lnTo>
                <a:lnTo>
                  <a:pt x="388810" y="86372"/>
                </a:lnTo>
                <a:lnTo>
                  <a:pt x="387591" y="85140"/>
                </a:lnTo>
                <a:lnTo>
                  <a:pt x="386257" y="84086"/>
                </a:lnTo>
                <a:lnTo>
                  <a:pt x="385711" y="83629"/>
                </a:lnTo>
                <a:lnTo>
                  <a:pt x="385089" y="83197"/>
                </a:lnTo>
                <a:lnTo>
                  <a:pt x="384467" y="82842"/>
                </a:lnTo>
                <a:lnTo>
                  <a:pt x="384225" y="82664"/>
                </a:lnTo>
                <a:lnTo>
                  <a:pt x="383870" y="82499"/>
                </a:lnTo>
                <a:lnTo>
                  <a:pt x="383603" y="82308"/>
                </a:lnTo>
                <a:lnTo>
                  <a:pt x="382358" y="81597"/>
                </a:lnTo>
                <a:lnTo>
                  <a:pt x="380936" y="81064"/>
                </a:lnTo>
                <a:lnTo>
                  <a:pt x="380326" y="80708"/>
                </a:lnTo>
                <a:lnTo>
                  <a:pt x="379628" y="80530"/>
                </a:lnTo>
                <a:lnTo>
                  <a:pt x="293408" y="51333"/>
                </a:lnTo>
                <a:lnTo>
                  <a:pt x="292428" y="44069"/>
                </a:lnTo>
                <a:lnTo>
                  <a:pt x="272173" y="44069"/>
                </a:lnTo>
                <a:lnTo>
                  <a:pt x="238709" y="32740"/>
                </a:lnTo>
                <a:lnTo>
                  <a:pt x="268097" y="28663"/>
                </a:lnTo>
                <a:lnTo>
                  <a:pt x="269151" y="28498"/>
                </a:lnTo>
                <a:lnTo>
                  <a:pt x="290329" y="28498"/>
                </a:lnTo>
                <a:lnTo>
                  <a:pt x="290233" y="27787"/>
                </a:lnTo>
                <a:lnTo>
                  <a:pt x="287390" y="19721"/>
                </a:lnTo>
                <a:lnTo>
                  <a:pt x="287080" y="19380"/>
                </a:lnTo>
                <a:close/>
              </a:path>
              <a:path w="394335" h="448944">
                <a:moveTo>
                  <a:pt x="139484" y="0"/>
                </a:moveTo>
                <a:lnTo>
                  <a:pt x="137020" y="0"/>
                </a:lnTo>
                <a:lnTo>
                  <a:pt x="136652" y="76"/>
                </a:lnTo>
                <a:lnTo>
                  <a:pt x="136296" y="76"/>
                </a:lnTo>
                <a:lnTo>
                  <a:pt x="131699" y="609"/>
                </a:lnTo>
                <a:lnTo>
                  <a:pt x="127355" y="2565"/>
                </a:lnTo>
                <a:lnTo>
                  <a:pt x="124002" y="5575"/>
                </a:lnTo>
                <a:lnTo>
                  <a:pt x="121348" y="7874"/>
                </a:lnTo>
                <a:lnTo>
                  <a:pt x="119316" y="10883"/>
                </a:lnTo>
                <a:lnTo>
                  <a:pt x="112496" y="29997"/>
                </a:lnTo>
                <a:lnTo>
                  <a:pt x="20091" y="42570"/>
                </a:lnTo>
                <a:lnTo>
                  <a:pt x="11831" y="45422"/>
                </a:lnTo>
                <a:lnTo>
                  <a:pt x="5524" y="50939"/>
                </a:lnTo>
                <a:lnTo>
                  <a:pt x="1789" y="58333"/>
                </a:lnTo>
                <a:lnTo>
                  <a:pt x="1244" y="66814"/>
                </a:lnTo>
                <a:lnTo>
                  <a:pt x="28155" y="265252"/>
                </a:lnTo>
                <a:lnTo>
                  <a:pt x="1143" y="340575"/>
                </a:lnTo>
                <a:lnTo>
                  <a:pt x="444" y="342696"/>
                </a:lnTo>
                <a:lnTo>
                  <a:pt x="266" y="343763"/>
                </a:lnTo>
                <a:lnTo>
                  <a:pt x="0" y="345173"/>
                </a:lnTo>
                <a:lnTo>
                  <a:pt x="0" y="350139"/>
                </a:lnTo>
                <a:lnTo>
                  <a:pt x="177" y="351104"/>
                </a:lnTo>
                <a:lnTo>
                  <a:pt x="266" y="351828"/>
                </a:lnTo>
                <a:lnTo>
                  <a:pt x="444" y="352437"/>
                </a:lnTo>
                <a:lnTo>
                  <a:pt x="876" y="354114"/>
                </a:lnTo>
                <a:lnTo>
                  <a:pt x="1333" y="355447"/>
                </a:lnTo>
                <a:lnTo>
                  <a:pt x="1854" y="356679"/>
                </a:lnTo>
                <a:lnTo>
                  <a:pt x="2565" y="357924"/>
                </a:lnTo>
                <a:lnTo>
                  <a:pt x="2743" y="358190"/>
                </a:lnTo>
                <a:lnTo>
                  <a:pt x="2921" y="358546"/>
                </a:lnTo>
                <a:lnTo>
                  <a:pt x="3098" y="358800"/>
                </a:lnTo>
                <a:lnTo>
                  <a:pt x="3810" y="359956"/>
                </a:lnTo>
                <a:lnTo>
                  <a:pt x="4699" y="361111"/>
                </a:lnTo>
                <a:lnTo>
                  <a:pt x="6019" y="362610"/>
                </a:lnTo>
                <a:lnTo>
                  <a:pt x="6553" y="363054"/>
                </a:lnTo>
                <a:lnTo>
                  <a:pt x="7099" y="363588"/>
                </a:lnTo>
                <a:lnTo>
                  <a:pt x="7874" y="364299"/>
                </a:lnTo>
                <a:lnTo>
                  <a:pt x="8674" y="364921"/>
                </a:lnTo>
                <a:lnTo>
                  <a:pt x="9918" y="365709"/>
                </a:lnTo>
                <a:lnTo>
                  <a:pt x="10274" y="365887"/>
                </a:lnTo>
                <a:lnTo>
                  <a:pt x="10528" y="366064"/>
                </a:lnTo>
                <a:lnTo>
                  <a:pt x="11772" y="366763"/>
                </a:lnTo>
                <a:lnTo>
                  <a:pt x="12471" y="367042"/>
                </a:lnTo>
                <a:lnTo>
                  <a:pt x="13182" y="367296"/>
                </a:lnTo>
                <a:lnTo>
                  <a:pt x="13804" y="367665"/>
                </a:lnTo>
                <a:lnTo>
                  <a:pt x="14516" y="367842"/>
                </a:lnTo>
                <a:lnTo>
                  <a:pt x="43370" y="377571"/>
                </a:lnTo>
                <a:lnTo>
                  <a:pt x="47536" y="408470"/>
                </a:lnTo>
                <a:lnTo>
                  <a:pt x="50368" y="416530"/>
                </a:lnTo>
                <a:lnTo>
                  <a:pt x="55949" y="422670"/>
                </a:lnTo>
                <a:lnTo>
                  <a:pt x="63473" y="426288"/>
                </a:lnTo>
                <a:lnTo>
                  <a:pt x="72136" y="426783"/>
                </a:lnTo>
                <a:lnTo>
                  <a:pt x="155244" y="415544"/>
                </a:lnTo>
                <a:lnTo>
                  <a:pt x="215910" y="415544"/>
                </a:lnTo>
                <a:lnTo>
                  <a:pt x="193240" y="407847"/>
                </a:lnTo>
                <a:lnTo>
                  <a:pt x="68516" y="407847"/>
                </a:lnTo>
                <a:lnTo>
                  <a:pt x="67449" y="407047"/>
                </a:lnTo>
                <a:lnTo>
                  <a:pt x="67360" y="405968"/>
                </a:lnTo>
                <a:lnTo>
                  <a:pt x="64516" y="384911"/>
                </a:lnTo>
                <a:lnTo>
                  <a:pt x="125680" y="384911"/>
                </a:lnTo>
                <a:lnTo>
                  <a:pt x="21247" y="349415"/>
                </a:lnTo>
                <a:lnTo>
                  <a:pt x="20980" y="349326"/>
                </a:lnTo>
                <a:lnTo>
                  <a:pt x="20713" y="349072"/>
                </a:lnTo>
                <a:lnTo>
                  <a:pt x="20535" y="348996"/>
                </a:lnTo>
                <a:lnTo>
                  <a:pt x="20193" y="348627"/>
                </a:lnTo>
                <a:lnTo>
                  <a:pt x="20091" y="348361"/>
                </a:lnTo>
                <a:lnTo>
                  <a:pt x="19837" y="347916"/>
                </a:lnTo>
                <a:lnTo>
                  <a:pt x="19837" y="347395"/>
                </a:lnTo>
                <a:lnTo>
                  <a:pt x="20093" y="346608"/>
                </a:lnTo>
                <a:lnTo>
                  <a:pt x="63847" y="224536"/>
                </a:lnTo>
                <a:lnTo>
                  <a:pt x="42748" y="224536"/>
                </a:lnTo>
                <a:lnTo>
                  <a:pt x="20980" y="64160"/>
                </a:lnTo>
                <a:lnTo>
                  <a:pt x="20815" y="63093"/>
                </a:lnTo>
                <a:lnTo>
                  <a:pt x="21590" y="62128"/>
                </a:lnTo>
                <a:lnTo>
                  <a:pt x="22656" y="61950"/>
                </a:lnTo>
                <a:lnTo>
                  <a:pt x="104978" y="50800"/>
                </a:lnTo>
                <a:lnTo>
                  <a:pt x="126065" y="50800"/>
                </a:lnTo>
                <a:lnTo>
                  <a:pt x="136918" y="20447"/>
                </a:lnTo>
                <a:lnTo>
                  <a:pt x="137363" y="19812"/>
                </a:lnTo>
                <a:lnTo>
                  <a:pt x="137985" y="19469"/>
                </a:lnTo>
                <a:lnTo>
                  <a:pt x="138607" y="19380"/>
                </a:lnTo>
                <a:lnTo>
                  <a:pt x="287080" y="19380"/>
                </a:lnTo>
                <a:lnTo>
                  <a:pt x="286513" y="18757"/>
                </a:lnTo>
                <a:lnTo>
                  <a:pt x="197370" y="18757"/>
                </a:lnTo>
                <a:lnTo>
                  <a:pt x="145948" y="1130"/>
                </a:lnTo>
                <a:lnTo>
                  <a:pt x="143840" y="444"/>
                </a:lnTo>
                <a:lnTo>
                  <a:pt x="141617" y="76"/>
                </a:lnTo>
                <a:lnTo>
                  <a:pt x="139484" y="0"/>
                </a:lnTo>
                <a:close/>
              </a:path>
              <a:path w="394335" h="448944">
                <a:moveTo>
                  <a:pt x="125680" y="384911"/>
                </a:moveTo>
                <a:lnTo>
                  <a:pt x="64516" y="384911"/>
                </a:lnTo>
                <a:lnTo>
                  <a:pt x="113830" y="401650"/>
                </a:lnTo>
                <a:lnTo>
                  <a:pt x="69570" y="407657"/>
                </a:lnTo>
                <a:lnTo>
                  <a:pt x="68516" y="407847"/>
                </a:lnTo>
                <a:lnTo>
                  <a:pt x="193240" y="407847"/>
                </a:lnTo>
                <a:lnTo>
                  <a:pt x="125680" y="384911"/>
                </a:lnTo>
                <a:close/>
              </a:path>
              <a:path w="394335" h="448944">
                <a:moveTo>
                  <a:pt x="331961" y="334645"/>
                </a:moveTo>
                <a:lnTo>
                  <a:pt x="311632" y="334645"/>
                </a:lnTo>
                <a:lnTo>
                  <a:pt x="316763" y="372084"/>
                </a:lnTo>
                <a:lnTo>
                  <a:pt x="316953" y="373138"/>
                </a:lnTo>
                <a:lnTo>
                  <a:pt x="316153" y="374129"/>
                </a:lnTo>
                <a:lnTo>
                  <a:pt x="315099" y="374294"/>
                </a:lnTo>
                <a:lnTo>
                  <a:pt x="296595" y="376783"/>
                </a:lnTo>
                <a:lnTo>
                  <a:pt x="336180" y="376783"/>
                </a:lnTo>
                <a:lnTo>
                  <a:pt x="336689" y="369430"/>
                </a:lnTo>
                <a:lnTo>
                  <a:pt x="331961" y="334645"/>
                </a:lnTo>
                <a:close/>
              </a:path>
              <a:path w="394335" h="448944">
                <a:moveTo>
                  <a:pt x="99345" y="125412"/>
                </a:moveTo>
                <a:lnTo>
                  <a:pt x="78244" y="125412"/>
                </a:lnTo>
                <a:lnTo>
                  <a:pt x="42748" y="224536"/>
                </a:lnTo>
                <a:lnTo>
                  <a:pt x="63847" y="224536"/>
                </a:lnTo>
                <a:lnTo>
                  <a:pt x="99345" y="125412"/>
                </a:lnTo>
                <a:close/>
              </a:path>
              <a:path w="394335" h="448944">
                <a:moveTo>
                  <a:pt x="126065" y="50800"/>
                </a:moveTo>
                <a:lnTo>
                  <a:pt x="104978" y="50800"/>
                </a:lnTo>
                <a:lnTo>
                  <a:pt x="85674" y="104698"/>
                </a:lnTo>
                <a:lnTo>
                  <a:pt x="55587" y="108762"/>
                </a:lnTo>
                <a:lnTo>
                  <a:pt x="58242" y="128143"/>
                </a:lnTo>
                <a:lnTo>
                  <a:pt x="78244" y="125412"/>
                </a:lnTo>
                <a:lnTo>
                  <a:pt x="99345" y="125412"/>
                </a:lnTo>
                <a:lnTo>
                  <a:pt x="126065" y="50800"/>
                </a:lnTo>
                <a:close/>
              </a:path>
              <a:path w="394335" h="448944">
                <a:moveTo>
                  <a:pt x="290329" y="28498"/>
                </a:moveTo>
                <a:lnTo>
                  <a:pt x="269151" y="28498"/>
                </a:lnTo>
                <a:lnTo>
                  <a:pt x="270205" y="29298"/>
                </a:lnTo>
                <a:lnTo>
                  <a:pt x="270306" y="30353"/>
                </a:lnTo>
                <a:lnTo>
                  <a:pt x="272173" y="44069"/>
                </a:lnTo>
                <a:lnTo>
                  <a:pt x="292428" y="44069"/>
                </a:lnTo>
                <a:lnTo>
                  <a:pt x="290329" y="28498"/>
                </a:lnTo>
                <a:close/>
              </a:path>
              <a:path w="394335" h="448944">
                <a:moveTo>
                  <a:pt x="265607" y="9461"/>
                </a:moveTo>
                <a:lnTo>
                  <a:pt x="197370" y="18757"/>
                </a:lnTo>
                <a:lnTo>
                  <a:pt x="286513" y="18757"/>
                </a:lnTo>
                <a:lnTo>
                  <a:pt x="281801" y="13581"/>
                </a:lnTo>
                <a:lnTo>
                  <a:pt x="274272" y="9962"/>
                </a:lnTo>
                <a:lnTo>
                  <a:pt x="265607" y="9461"/>
                </a:lnTo>
                <a:close/>
              </a:path>
            </a:pathLst>
          </a:custGeom>
          <a:solidFill>
            <a:srgbClr val="173B6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38" name="object 56"/>
          <p:cNvSpPr>
            <a:spLocks noChangeArrowheads="1"/>
          </p:cNvSpPr>
          <p:nvPr/>
        </p:nvSpPr>
        <p:spPr bwMode="auto">
          <a:xfrm>
            <a:off x="3421063" y="2066925"/>
            <a:ext cx="263525" cy="28575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39" name="object 57"/>
          <p:cNvSpPr>
            <a:spLocks noChangeArrowheads="1"/>
          </p:cNvSpPr>
          <p:nvPr/>
        </p:nvSpPr>
        <p:spPr bwMode="auto">
          <a:xfrm>
            <a:off x="3357563" y="4833938"/>
            <a:ext cx="393700" cy="449262"/>
          </a:xfrm>
          <a:custGeom>
            <a:avLst/>
            <a:gdLst>
              <a:gd name="T0" fmla="*/ 0 w 394335"/>
              <a:gd name="T1" fmla="*/ 0 h 448945"/>
              <a:gd name="T2" fmla="*/ 394335 w 394335"/>
              <a:gd name="T3" fmla="*/ 448945 h 448945"/>
            </a:gdLst>
            <a:ahLst/>
            <a:cxnLst/>
            <a:rect l="T0" t="T1" r="T2" b="T3"/>
            <a:pathLst>
              <a:path w="394335" h="448945">
                <a:moveTo>
                  <a:pt x="215910" y="415543"/>
                </a:moveTo>
                <a:lnTo>
                  <a:pt x="155244" y="415543"/>
                </a:lnTo>
                <a:lnTo>
                  <a:pt x="249237" y="447586"/>
                </a:lnTo>
                <a:lnTo>
                  <a:pt x="250304" y="447840"/>
                </a:lnTo>
                <a:lnTo>
                  <a:pt x="252514" y="448208"/>
                </a:lnTo>
                <a:lnTo>
                  <a:pt x="254723" y="448373"/>
                </a:lnTo>
                <a:lnTo>
                  <a:pt x="256501" y="448462"/>
                </a:lnTo>
                <a:lnTo>
                  <a:pt x="258267" y="448284"/>
                </a:lnTo>
                <a:lnTo>
                  <a:pt x="261112" y="447751"/>
                </a:lnTo>
                <a:lnTo>
                  <a:pt x="264020" y="446697"/>
                </a:lnTo>
                <a:lnTo>
                  <a:pt x="264998" y="446252"/>
                </a:lnTo>
                <a:lnTo>
                  <a:pt x="265963" y="445731"/>
                </a:lnTo>
                <a:lnTo>
                  <a:pt x="267208" y="445096"/>
                </a:lnTo>
                <a:lnTo>
                  <a:pt x="278162" y="428815"/>
                </a:lnTo>
                <a:lnTo>
                  <a:pt x="255003" y="428815"/>
                </a:lnTo>
                <a:lnTo>
                  <a:pt x="215910" y="415543"/>
                </a:lnTo>
                <a:close/>
              </a:path>
              <a:path w="394335" h="448945">
                <a:moveTo>
                  <a:pt x="287080" y="19380"/>
                </a:moveTo>
                <a:lnTo>
                  <a:pt x="139128" y="19380"/>
                </a:lnTo>
                <a:lnTo>
                  <a:pt x="372973" y="98767"/>
                </a:lnTo>
                <a:lnTo>
                  <a:pt x="373240" y="98856"/>
                </a:lnTo>
                <a:lnTo>
                  <a:pt x="373684" y="99123"/>
                </a:lnTo>
                <a:lnTo>
                  <a:pt x="374129" y="99745"/>
                </a:lnTo>
                <a:lnTo>
                  <a:pt x="374307" y="100901"/>
                </a:lnTo>
                <a:lnTo>
                  <a:pt x="374102" y="101422"/>
                </a:lnTo>
                <a:lnTo>
                  <a:pt x="257302" y="427507"/>
                </a:lnTo>
                <a:lnTo>
                  <a:pt x="257022" y="428193"/>
                </a:lnTo>
                <a:lnTo>
                  <a:pt x="256324" y="428726"/>
                </a:lnTo>
                <a:lnTo>
                  <a:pt x="255511" y="428815"/>
                </a:lnTo>
                <a:lnTo>
                  <a:pt x="278162" y="428815"/>
                </a:lnTo>
                <a:lnTo>
                  <a:pt x="289344" y="397573"/>
                </a:lnTo>
                <a:lnTo>
                  <a:pt x="317830" y="393687"/>
                </a:lnTo>
                <a:lnTo>
                  <a:pt x="326043" y="390877"/>
                </a:lnTo>
                <a:lnTo>
                  <a:pt x="332341" y="385373"/>
                </a:lnTo>
                <a:lnTo>
                  <a:pt x="336098" y="377962"/>
                </a:lnTo>
                <a:lnTo>
                  <a:pt x="336180" y="376783"/>
                </a:lnTo>
                <a:lnTo>
                  <a:pt x="296595" y="376783"/>
                </a:lnTo>
                <a:lnTo>
                  <a:pt x="308622" y="343141"/>
                </a:lnTo>
                <a:lnTo>
                  <a:pt x="311632" y="334644"/>
                </a:lnTo>
                <a:lnTo>
                  <a:pt x="331961" y="334644"/>
                </a:lnTo>
                <a:lnTo>
                  <a:pt x="326428" y="293928"/>
                </a:lnTo>
                <a:lnTo>
                  <a:pt x="393065" y="107797"/>
                </a:lnTo>
                <a:lnTo>
                  <a:pt x="393598" y="106375"/>
                </a:lnTo>
                <a:lnTo>
                  <a:pt x="393954" y="104965"/>
                </a:lnTo>
                <a:lnTo>
                  <a:pt x="394322" y="102146"/>
                </a:lnTo>
                <a:lnTo>
                  <a:pt x="394322" y="98590"/>
                </a:lnTo>
                <a:lnTo>
                  <a:pt x="394030" y="97269"/>
                </a:lnTo>
                <a:lnTo>
                  <a:pt x="393865" y="96913"/>
                </a:lnTo>
                <a:lnTo>
                  <a:pt x="393153" y="94170"/>
                </a:lnTo>
                <a:lnTo>
                  <a:pt x="392976" y="93560"/>
                </a:lnTo>
                <a:lnTo>
                  <a:pt x="392722" y="92836"/>
                </a:lnTo>
                <a:lnTo>
                  <a:pt x="392430" y="92214"/>
                </a:lnTo>
                <a:lnTo>
                  <a:pt x="392188" y="91592"/>
                </a:lnTo>
                <a:lnTo>
                  <a:pt x="391833" y="90982"/>
                </a:lnTo>
                <a:lnTo>
                  <a:pt x="391566" y="90360"/>
                </a:lnTo>
                <a:lnTo>
                  <a:pt x="391375" y="90093"/>
                </a:lnTo>
                <a:lnTo>
                  <a:pt x="391223" y="89738"/>
                </a:lnTo>
                <a:lnTo>
                  <a:pt x="391033" y="89471"/>
                </a:lnTo>
                <a:lnTo>
                  <a:pt x="390677" y="88861"/>
                </a:lnTo>
                <a:lnTo>
                  <a:pt x="390232" y="88328"/>
                </a:lnTo>
                <a:lnTo>
                  <a:pt x="389877" y="87807"/>
                </a:lnTo>
                <a:lnTo>
                  <a:pt x="388810" y="86372"/>
                </a:lnTo>
                <a:lnTo>
                  <a:pt x="387591" y="85140"/>
                </a:lnTo>
                <a:lnTo>
                  <a:pt x="386257" y="84086"/>
                </a:lnTo>
                <a:lnTo>
                  <a:pt x="385711" y="83629"/>
                </a:lnTo>
                <a:lnTo>
                  <a:pt x="385089" y="83197"/>
                </a:lnTo>
                <a:lnTo>
                  <a:pt x="384467" y="82842"/>
                </a:lnTo>
                <a:lnTo>
                  <a:pt x="384225" y="82664"/>
                </a:lnTo>
                <a:lnTo>
                  <a:pt x="383870" y="82499"/>
                </a:lnTo>
                <a:lnTo>
                  <a:pt x="383603" y="82308"/>
                </a:lnTo>
                <a:lnTo>
                  <a:pt x="382358" y="81597"/>
                </a:lnTo>
                <a:lnTo>
                  <a:pt x="380936" y="81064"/>
                </a:lnTo>
                <a:lnTo>
                  <a:pt x="380326" y="80708"/>
                </a:lnTo>
                <a:lnTo>
                  <a:pt x="379628" y="80530"/>
                </a:lnTo>
                <a:lnTo>
                  <a:pt x="293408" y="51333"/>
                </a:lnTo>
                <a:lnTo>
                  <a:pt x="292428" y="44068"/>
                </a:lnTo>
                <a:lnTo>
                  <a:pt x="272173" y="44068"/>
                </a:lnTo>
                <a:lnTo>
                  <a:pt x="238709" y="32740"/>
                </a:lnTo>
                <a:lnTo>
                  <a:pt x="268097" y="28663"/>
                </a:lnTo>
                <a:lnTo>
                  <a:pt x="269151" y="28498"/>
                </a:lnTo>
                <a:lnTo>
                  <a:pt x="290329" y="28498"/>
                </a:lnTo>
                <a:lnTo>
                  <a:pt x="290233" y="27787"/>
                </a:lnTo>
                <a:lnTo>
                  <a:pt x="287390" y="19721"/>
                </a:lnTo>
                <a:lnTo>
                  <a:pt x="287080" y="19380"/>
                </a:lnTo>
                <a:close/>
              </a:path>
              <a:path w="394335" h="448945">
                <a:moveTo>
                  <a:pt x="139484" y="0"/>
                </a:moveTo>
                <a:lnTo>
                  <a:pt x="137020" y="0"/>
                </a:lnTo>
                <a:lnTo>
                  <a:pt x="136652" y="76"/>
                </a:lnTo>
                <a:lnTo>
                  <a:pt x="136296" y="76"/>
                </a:lnTo>
                <a:lnTo>
                  <a:pt x="131699" y="609"/>
                </a:lnTo>
                <a:lnTo>
                  <a:pt x="127355" y="2565"/>
                </a:lnTo>
                <a:lnTo>
                  <a:pt x="124002" y="5575"/>
                </a:lnTo>
                <a:lnTo>
                  <a:pt x="121348" y="7873"/>
                </a:lnTo>
                <a:lnTo>
                  <a:pt x="119316" y="10883"/>
                </a:lnTo>
                <a:lnTo>
                  <a:pt x="112496" y="29997"/>
                </a:lnTo>
                <a:lnTo>
                  <a:pt x="20091" y="42570"/>
                </a:lnTo>
                <a:lnTo>
                  <a:pt x="11831" y="45422"/>
                </a:lnTo>
                <a:lnTo>
                  <a:pt x="5524" y="50939"/>
                </a:lnTo>
                <a:lnTo>
                  <a:pt x="1789" y="58333"/>
                </a:lnTo>
                <a:lnTo>
                  <a:pt x="1244" y="66814"/>
                </a:lnTo>
                <a:lnTo>
                  <a:pt x="28155" y="265252"/>
                </a:lnTo>
                <a:lnTo>
                  <a:pt x="1143" y="340575"/>
                </a:lnTo>
                <a:lnTo>
                  <a:pt x="444" y="342696"/>
                </a:lnTo>
                <a:lnTo>
                  <a:pt x="266" y="343763"/>
                </a:lnTo>
                <a:lnTo>
                  <a:pt x="0" y="345173"/>
                </a:lnTo>
                <a:lnTo>
                  <a:pt x="0" y="350138"/>
                </a:lnTo>
                <a:lnTo>
                  <a:pt x="177" y="351104"/>
                </a:lnTo>
                <a:lnTo>
                  <a:pt x="266" y="351828"/>
                </a:lnTo>
                <a:lnTo>
                  <a:pt x="444" y="352437"/>
                </a:lnTo>
                <a:lnTo>
                  <a:pt x="876" y="354114"/>
                </a:lnTo>
                <a:lnTo>
                  <a:pt x="1333" y="355447"/>
                </a:lnTo>
                <a:lnTo>
                  <a:pt x="1854" y="356679"/>
                </a:lnTo>
                <a:lnTo>
                  <a:pt x="2565" y="357924"/>
                </a:lnTo>
                <a:lnTo>
                  <a:pt x="2743" y="358190"/>
                </a:lnTo>
                <a:lnTo>
                  <a:pt x="2921" y="358546"/>
                </a:lnTo>
                <a:lnTo>
                  <a:pt x="3098" y="358800"/>
                </a:lnTo>
                <a:lnTo>
                  <a:pt x="3810" y="359956"/>
                </a:lnTo>
                <a:lnTo>
                  <a:pt x="4699" y="361111"/>
                </a:lnTo>
                <a:lnTo>
                  <a:pt x="6019" y="362610"/>
                </a:lnTo>
                <a:lnTo>
                  <a:pt x="6553" y="363054"/>
                </a:lnTo>
                <a:lnTo>
                  <a:pt x="7099" y="363588"/>
                </a:lnTo>
                <a:lnTo>
                  <a:pt x="7874" y="364299"/>
                </a:lnTo>
                <a:lnTo>
                  <a:pt x="8674" y="364921"/>
                </a:lnTo>
                <a:lnTo>
                  <a:pt x="9918" y="365709"/>
                </a:lnTo>
                <a:lnTo>
                  <a:pt x="10274" y="365886"/>
                </a:lnTo>
                <a:lnTo>
                  <a:pt x="10528" y="366064"/>
                </a:lnTo>
                <a:lnTo>
                  <a:pt x="11772" y="366763"/>
                </a:lnTo>
                <a:lnTo>
                  <a:pt x="12471" y="367042"/>
                </a:lnTo>
                <a:lnTo>
                  <a:pt x="13182" y="367296"/>
                </a:lnTo>
                <a:lnTo>
                  <a:pt x="13804" y="367664"/>
                </a:lnTo>
                <a:lnTo>
                  <a:pt x="14516" y="367842"/>
                </a:lnTo>
                <a:lnTo>
                  <a:pt x="43370" y="377570"/>
                </a:lnTo>
                <a:lnTo>
                  <a:pt x="47536" y="408470"/>
                </a:lnTo>
                <a:lnTo>
                  <a:pt x="50368" y="416530"/>
                </a:lnTo>
                <a:lnTo>
                  <a:pt x="55949" y="422670"/>
                </a:lnTo>
                <a:lnTo>
                  <a:pt x="63473" y="426288"/>
                </a:lnTo>
                <a:lnTo>
                  <a:pt x="72136" y="426783"/>
                </a:lnTo>
                <a:lnTo>
                  <a:pt x="155244" y="415543"/>
                </a:lnTo>
                <a:lnTo>
                  <a:pt x="215910" y="415543"/>
                </a:lnTo>
                <a:lnTo>
                  <a:pt x="193240" y="407847"/>
                </a:lnTo>
                <a:lnTo>
                  <a:pt x="68516" y="407847"/>
                </a:lnTo>
                <a:lnTo>
                  <a:pt x="67449" y="407047"/>
                </a:lnTo>
                <a:lnTo>
                  <a:pt x="67360" y="405968"/>
                </a:lnTo>
                <a:lnTo>
                  <a:pt x="64516" y="384911"/>
                </a:lnTo>
                <a:lnTo>
                  <a:pt x="125680" y="384911"/>
                </a:lnTo>
                <a:lnTo>
                  <a:pt x="21247" y="349415"/>
                </a:lnTo>
                <a:lnTo>
                  <a:pt x="20980" y="349326"/>
                </a:lnTo>
                <a:lnTo>
                  <a:pt x="20713" y="349072"/>
                </a:lnTo>
                <a:lnTo>
                  <a:pt x="20535" y="348995"/>
                </a:lnTo>
                <a:lnTo>
                  <a:pt x="20193" y="348627"/>
                </a:lnTo>
                <a:lnTo>
                  <a:pt x="20091" y="348360"/>
                </a:lnTo>
                <a:lnTo>
                  <a:pt x="19837" y="347916"/>
                </a:lnTo>
                <a:lnTo>
                  <a:pt x="19837" y="347395"/>
                </a:lnTo>
                <a:lnTo>
                  <a:pt x="20093" y="346608"/>
                </a:lnTo>
                <a:lnTo>
                  <a:pt x="63847" y="224535"/>
                </a:lnTo>
                <a:lnTo>
                  <a:pt x="42748" y="224535"/>
                </a:lnTo>
                <a:lnTo>
                  <a:pt x="20980" y="64160"/>
                </a:lnTo>
                <a:lnTo>
                  <a:pt x="20815" y="63093"/>
                </a:lnTo>
                <a:lnTo>
                  <a:pt x="21590" y="62128"/>
                </a:lnTo>
                <a:lnTo>
                  <a:pt x="22656" y="61950"/>
                </a:lnTo>
                <a:lnTo>
                  <a:pt x="104978" y="50799"/>
                </a:lnTo>
                <a:lnTo>
                  <a:pt x="126065" y="50799"/>
                </a:lnTo>
                <a:lnTo>
                  <a:pt x="136918" y="20446"/>
                </a:lnTo>
                <a:lnTo>
                  <a:pt x="137363" y="19811"/>
                </a:lnTo>
                <a:lnTo>
                  <a:pt x="137985" y="19469"/>
                </a:lnTo>
                <a:lnTo>
                  <a:pt x="138607" y="19380"/>
                </a:lnTo>
                <a:lnTo>
                  <a:pt x="287080" y="19380"/>
                </a:lnTo>
                <a:lnTo>
                  <a:pt x="286513" y="18757"/>
                </a:lnTo>
                <a:lnTo>
                  <a:pt x="197370" y="18757"/>
                </a:lnTo>
                <a:lnTo>
                  <a:pt x="145948" y="1130"/>
                </a:lnTo>
                <a:lnTo>
                  <a:pt x="143840" y="444"/>
                </a:lnTo>
                <a:lnTo>
                  <a:pt x="141617" y="76"/>
                </a:lnTo>
                <a:lnTo>
                  <a:pt x="139484" y="0"/>
                </a:lnTo>
                <a:close/>
              </a:path>
              <a:path w="394335" h="448945">
                <a:moveTo>
                  <a:pt x="125680" y="384911"/>
                </a:moveTo>
                <a:lnTo>
                  <a:pt x="64516" y="384911"/>
                </a:lnTo>
                <a:lnTo>
                  <a:pt x="113830" y="401650"/>
                </a:lnTo>
                <a:lnTo>
                  <a:pt x="69570" y="407657"/>
                </a:lnTo>
                <a:lnTo>
                  <a:pt x="68516" y="407847"/>
                </a:lnTo>
                <a:lnTo>
                  <a:pt x="193240" y="407847"/>
                </a:lnTo>
                <a:lnTo>
                  <a:pt x="125680" y="384911"/>
                </a:lnTo>
                <a:close/>
              </a:path>
              <a:path w="394335" h="448945">
                <a:moveTo>
                  <a:pt x="331961" y="334644"/>
                </a:moveTo>
                <a:lnTo>
                  <a:pt x="311632" y="334644"/>
                </a:lnTo>
                <a:lnTo>
                  <a:pt x="316763" y="372084"/>
                </a:lnTo>
                <a:lnTo>
                  <a:pt x="316953" y="373138"/>
                </a:lnTo>
                <a:lnTo>
                  <a:pt x="316153" y="374129"/>
                </a:lnTo>
                <a:lnTo>
                  <a:pt x="315099" y="374294"/>
                </a:lnTo>
                <a:lnTo>
                  <a:pt x="296595" y="376783"/>
                </a:lnTo>
                <a:lnTo>
                  <a:pt x="336180" y="376783"/>
                </a:lnTo>
                <a:lnTo>
                  <a:pt x="336689" y="369430"/>
                </a:lnTo>
                <a:lnTo>
                  <a:pt x="331961" y="334644"/>
                </a:lnTo>
                <a:close/>
              </a:path>
              <a:path w="394335" h="448945">
                <a:moveTo>
                  <a:pt x="99345" y="125412"/>
                </a:moveTo>
                <a:lnTo>
                  <a:pt x="78244" y="125412"/>
                </a:lnTo>
                <a:lnTo>
                  <a:pt x="42748" y="224535"/>
                </a:lnTo>
                <a:lnTo>
                  <a:pt x="63847" y="224535"/>
                </a:lnTo>
                <a:lnTo>
                  <a:pt x="99345" y="125412"/>
                </a:lnTo>
                <a:close/>
              </a:path>
              <a:path w="394335" h="448945">
                <a:moveTo>
                  <a:pt x="126065" y="50799"/>
                </a:moveTo>
                <a:lnTo>
                  <a:pt x="104978" y="50799"/>
                </a:lnTo>
                <a:lnTo>
                  <a:pt x="85674" y="104698"/>
                </a:lnTo>
                <a:lnTo>
                  <a:pt x="55587" y="108762"/>
                </a:lnTo>
                <a:lnTo>
                  <a:pt x="58242" y="128142"/>
                </a:lnTo>
                <a:lnTo>
                  <a:pt x="78244" y="125412"/>
                </a:lnTo>
                <a:lnTo>
                  <a:pt x="99345" y="125412"/>
                </a:lnTo>
                <a:lnTo>
                  <a:pt x="126065" y="50799"/>
                </a:lnTo>
                <a:close/>
              </a:path>
              <a:path w="394335" h="448945">
                <a:moveTo>
                  <a:pt x="290329" y="28498"/>
                </a:moveTo>
                <a:lnTo>
                  <a:pt x="269151" y="28498"/>
                </a:lnTo>
                <a:lnTo>
                  <a:pt x="270205" y="29298"/>
                </a:lnTo>
                <a:lnTo>
                  <a:pt x="270306" y="30352"/>
                </a:lnTo>
                <a:lnTo>
                  <a:pt x="272173" y="44068"/>
                </a:lnTo>
                <a:lnTo>
                  <a:pt x="292428" y="44068"/>
                </a:lnTo>
                <a:lnTo>
                  <a:pt x="290329" y="28498"/>
                </a:lnTo>
                <a:close/>
              </a:path>
              <a:path w="394335" h="448945">
                <a:moveTo>
                  <a:pt x="265607" y="9461"/>
                </a:moveTo>
                <a:lnTo>
                  <a:pt x="197370" y="18757"/>
                </a:lnTo>
                <a:lnTo>
                  <a:pt x="286513" y="18757"/>
                </a:lnTo>
                <a:lnTo>
                  <a:pt x="281801" y="13581"/>
                </a:lnTo>
                <a:lnTo>
                  <a:pt x="274272" y="9962"/>
                </a:lnTo>
                <a:lnTo>
                  <a:pt x="265607" y="9461"/>
                </a:lnTo>
                <a:close/>
              </a:path>
            </a:pathLst>
          </a:custGeom>
          <a:solidFill>
            <a:srgbClr val="DC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40" name="object 58"/>
          <p:cNvSpPr>
            <a:spLocks noChangeArrowheads="1"/>
          </p:cNvSpPr>
          <p:nvPr/>
        </p:nvSpPr>
        <p:spPr bwMode="auto">
          <a:xfrm>
            <a:off x="3421063" y="4916488"/>
            <a:ext cx="263525" cy="28575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41" name="object 59"/>
          <p:cNvSpPr>
            <a:spLocks noChangeArrowheads="1"/>
          </p:cNvSpPr>
          <p:nvPr/>
        </p:nvSpPr>
        <p:spPr bwMode="auto">
          <a:xfrm>
            <a:off x="3370263" y="5764213"/>
            <a:ext cx="325437" cy="190500"/>
          </a:xfrm>
          <a:custGeom>
            <a:avLst/>
            <a:gdLst>
              <a:gd name="T0" fmla="*/ 0 w 324485"/>
              <a:gd name="T1" fmla="*/ 0 h 189864"/>
              <a:gd name="T2" fmla="*/ 324485 w 324485"/>
              <a:gd name="T3" fmla="*/ 189864 h 189864"/>
            </a:gdLst>
            <a:ahLst/>
            <a:cxnLst/>
            <a:rect l="T0" t="T1" r="T2" b="T3"/>
            <a:pathLst>
              <a:path w="324485" h="189864">
                <a:moveTo>
                  <a:pt x="320154" y="0"/>
                </a:moveTo>
                <a:lnTo>
                  <a:pt x="6769" y="0"/>
                </a:lnTo>
                <a:lnTo>
                  <a:pt x="0" y="4940"/>
                </a:lnTo>
                <a:lnTo>
                  <a:pt x="0" y="182613"/>
                </a:lnTo>
                <a:lnTo>
                  <a:pt x="6769" y="189318"/>
                </a:lnTo>
                <a:lnTo>
                  <a:pt x="320154" y="189318"/>
                </a:lnTo>
                <a:lnTo>
                  <a:pt x="323938" y="182613"/>
                </a:lnTo>
                <a:lnTo>
                  <a:pt x="323938" y="163829"/>
                </a:lnTo>
                <a:lnTo>
                  <a:pt x="25488" y="163829"/>
                </a:lnTo>
                <a:lnTo>
                  <a:pt x="25488" y="132460"/>
                </a:lnTo>
                <a:lnTo>
                  <a:pt x="66892" y="132460"/>
                </a:lnTo>
                <a:lnTo>
                  <a:pt x="62815" y="126514"/>
                </a:lnTo>
                <a:lnTo>
                  <a:pt x="46001" y="115009"/>
                </a:lnTo>
                <a:lnTo>
                  <a:pt x="25488" y="110401"/>
                </a:lnTo>
                <a:lnTo>
                  <a:pt x="25488" y="77139"/>
                </a:lnTo>
                <a:lnTo>
                  <a:pt x="46374" y="72369"/>
                </a:lnTo>
                <a:lnTo>
                  <a:pt x="63398" y="60477"/>
                </a:lnTo>
                <a:lnTo>
                  <a:pt x="66967" y="55079"/>
                </a:lnTo>
                <a:lnTo>
                  <a:pt x="25488" y="55079"/>
                </a:lnTo>
                <a:lnTo>
                  <a:pt x="25488" y="21831"/>
                </a:lnTo>
                <a:lnTo>
                  <a:pt x="323938" y="21831"/>
                </a:lnTo>
                <a:lnTo>
                  <a:pt x="323938" y="4940"/>
                </a:lnTo>
                <a:lnTo>
                  <a:pt x="320154" y="0"/>
                </a:lnTo>
                <a:close/>
              </a:path>
              <a:path w="324485" h="189864">
                <a:moveTo>
                  <a:pt x="66892" y="132460"/>
                </a:moveTo>
                <a:lnTo>
                  <a:pt x="25488" y="132460"/>
                </a:lnTo>
                <a:lnTo>
                  <a:pt x="37431" y="135328"/>
                </a:lnTo>
                <a:lnTo>
                  <a:pt x="47237" y="142101"/>
                </a:lnTo>
                <a:lnTo>
                  <a:pt x="54024" y="151897"/>
                </a:lnTo>
                <a:lnTo>
                  <a:pt x="56908" y="163829"/>
                </a:lnTo>
                <a:lnTo>
                  <a:pt x="78968" y="163829"/>
                </a:lnTo>
                <a:lnTo>
                  <a:pt x="74336" y="143319"/>
                </a:lnTo>
                <a:lnTo>
                  <a:pt x="66892" y="132460"/>
                </a:lnTo>
                <a:close/>
              </a:path>
              <a:path w="324485" h="189864">
                <a:moveTo>
                  <a:pt x="269913" y="21831"/>
                </a:moveTo>
                <a:lnTo>
                  <a:pt x="247904" y="21831"/>
                </a:lnTo>
                <a:lnTo>
                  <a:pt x="247893" y="22059"/>
                </a:lnTo>
                <a:lnTo>
                  <a:pt x="252133" y="43266"/>
                </a:lnTo>
                <a:lnTo>
                  <a:pt x="263742" y="60705"/>
                </a:lnTo>
                <a:lnTo>
                  <a:pt x="280973" y="72582"/>
                </a:lnTo>
                <a:lnTo>
                  <a:pt x="302094" y="77177"/>
                </a:lnTo>
                <a:lnTo>
                  <a:pt x="302094" y="110362"/>
                </a:lnTo>
                <a:lnTo>
                  <a:pt x="281350" y="114806"/>
                </a:lnTo>
                <a:lnTo>
                  <a:pt x="264325" y="126285"/>
                </a:lnTo>
                <a:lnTo>
                  <a:pt x="252653" y="143170"/>
                </a:lnTo>
                <a:lnTo>
                  <a:pt x="247967" y="163829"/>
                </a:lnTo>
                <a:lnTo>
                  <a:pt x="270027" y="163829"/>
                </a:lnTo>
                <a:lnTo>
                  <a:pt x="272964" y="151748"/>
                </a:lnTo>
                <a:lnTo>
                  <a:pt x="279903" y="141873"/>
                </a:lnTo>
                <a:lnTo>
                  <a:pt x="289920" y="135124"/>
                </a:lnTo>
                <a:lnTo>
                  <a:pt x="302094" y="132422"/>
                </a:lnTo>
                <a:lnTo>
                  <a:pt x="323938" y="132422"/>
                </a:lnTo>
                <a:lnTo>
                  <a:pt x="323938" y="55105"/>
                </a:lnTo>
                <a:lnTo>
                  <a:pt x="279334" y="45116"/>
                </a:lnTo>
                <a:lnTo>
                  <a:pt x="269943" y="22059"/>
                </a:lnTo>
                <a:lnTo>
                  <a:pt x="269913" y="21831"/>
                </a:lnTo>
                <a:close/>
              </a:path>
              <a:path w="324485" h="189864">
                <a:moveTo>
                  <a:pt x="323938" y="132422"/>
                </a:moveTo>
                <a:lnTo>
                  <a:pt x="302094" y="132422"/>
                </a:lnTo>
                <a:lnTo>
                  <a:pt x="302094" y="163829"/>
                </a:lnTo>
                <a:lnTo>
                  <a:pt x="323938" y="163829"/>
                </a:lnTo>
                <a:lnTo>
                  <a:pt x="323938" y="132422"/>
                </a:lnTo>
                <a:close/>
              </a:path>
              <a:path w="324485" h="189864">
                <a:moveTo>
                  <a:pt x="323938" y="21831"/>
                </a:moveTo>
                <a:lnTo>
                  <a:pt x="302094" y="21831"/>
                </a:lnTo>
                <a:lnTo>
                  <a:pt x="302094" y="55105"/>
                </a:lnTo>
                <a:lnTo>
                  <a:pt x="323938" y="55105"/>
                </a:lnTo>
                <a:lnTo>
                  <a:pt x="323938" y="21831"/>
                </a:lnTo>
                <a:close/>
              </a:path>
              <a:path w="324485" h="189864">
                <a:moveTo>
                  <a:pt x="79032" y="21831"/>
                </a:moveTo>
                <a:lnTo>
                  <a:pt x="57010" y="21831"/>
                </a:lnTo>
                <a:lnTo>
                  <a:pt x="56982" y="22059"/>
                </a:lnTo>
                <a:lnTo>
                  <a:pt x="54524" y="34541"/>
                </a:lnTo>
                <a:lnTo>
                  <a:pt x="47799" y="44884"/>
                </a:lnTo>
                <a:lnTo>
                  <a:pt x="37793" y="52051"/>
                </a:lnTo>
                <a:lnTo>
                  <a:pt x="25488" y="55079"/>
                </a:lnTo>
                <a:lnTo>
                  <a:pt x="66967" y="55079"/>
                </a:lnTo>
                <a:lnTo>
                  <a:pt x="74859" y="43146"/>
                </a:lnTo>
                <a:lnTo>
                  <a:pt x="79057" y="22059"/>
                </a:lnTo>
                <a:lnTo>
                  <a:pt x="79032" y="21831"/>
                </a:lnTo>
                <a:close/>
              </a:path>
            </a:pathLst>
          </a:custGeom>
          <a:solidFill>
            <a:srgbClr val="C0C1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42" name="object 60"/>
          <p:cNvSpPr>
            <a:spLocks noChangeArrowheads="1"/>
          </p:cNvSpPr>
          <p:nvPr/>
        </p:nvSpPr>
        <p:spPr bwMode="auto">
          <a:xfrm>
            <a:off x="3640138" y="5897563"/>
            <a:ext cx="33337" cy="31750"/>
          </a:xfrm>
          <a:custGeom>
            <a:avLst/>
            <a:gdLst>
              <a:gd name="T0" fmla="*/ 0 w 32385"/>
              <a:gd name="T1" fmla="*/ 0 h 31750"/>
              <a:gd name="T2" fmla="*/ 32385 w 32385"/>
              <a:gd name="T3" fmla="*/ 31750 h 31750"/>
            </a:gdLst>
            <a:ahLst/>
            <a:cxnLst/>
            <a:rect l="T0" t="T1" r="T2" b="T3"/>
            <a:pathLst>
              <a:path w="32385" h="31750">
                <a:moveTo>
                  <a:pt x="0" y="31407"/>
                </a:moveTo>
                <a:lnTo>
                  <a:pt x="2937" y="19325"/>
                </a:lnTo>
                <a:lnTo>
                  <a:pt x="9875" y="9450"/>
                </a:lnTo>
                <a:lnTo>
                  <a:pt x="19893" y="2701"/>
                </a:lnTo>
                <a:lnTo>
                  <a:pt x="32067" y="0"/>
                </a:lnTo>
                <a:lnTo>
                  <a:pt x="32067" y="31407"/>
                </a:lnTo>
                <a:lnTo>
                  <a:pt x="0" y="31407"/>
                </a:lnTo>
                <a:close/>
              </a:path>
            </a:pathLst>
          </a:custGeom>
          <a:noFill/>
          <a:ln w="317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43" name="object 61"/>
          <p:cNvSpPr>
            <a:spLocks noChangeArrowheads="1"/>
          </p:cNvSpPr>
          <p:nvPr/>
        </p:nvSpPr>
        <p:spPr bwMode="auto">
          <a:xfrm>
            <a:off x="3395663" y="5897563"/>
            <a:ext cx="31750" cy="31750"/>
          </a:xfrm>
          <a:custGeom>
            <a:avLst/>
            <a:gdLst>
              <a:gd name="T0" fmla="*/ 0 w 31750"/>
              <a:gd name="T1" fmla="*/ 0 h 31750"/>
              <a:gd name="T2" fmla="*/ 31750 w 31750"/>
              <a:gd name="T3" fmla="*/ 31750 h 31750"/>
            </a:gdLst>
            <a:ahLst/>
            <a:cxnLst/>
            <a:rect l="T0" t="T1" r="T2" b="T3"/>
            <a:pathLst>
              <a:path w="31750" h="31750">
                <a:moveTo>
                  <a:pt x="0" y="0"/>
                </a:moveTo>
                <a:lnTo>
                  <a:pt x="11942" y="2867"/>
                </a:lnTo>
                <a:lnTo>
                  <a:pt x="21748" y="9640"/>
                </a:lnTo>
                <a:lnTo>
                  <a:pt x="28535" y="19436"/>
                </a:lnTo>
                <a:lnTo>
                  <a:pt x="31419" y="31368"/>
                </a:lnTo>
                <a:lnTo>
                  <a:pt x="0" y="3136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44" name="object 62"/>
          <p:cNvSpPr>
            <a:spLocks noChangeArrowheads="1"/>
          </p:cNvSpPr>
          <p:nvPr/>
        </p:nvSpPr>
        <p:spPr bwMode="auto">
          <a:xfrm>
            <a:off x="3395663" y="5786438"/>
            <a:ext cx="31750" cy="33337"/>
          </a:xfrm>
          <a:custGeom>
            <a:avLst/>
            <a:gdLst>
              <a:gd name="T0" fmla="*/ 0 w 31750"/>
              <a:gd name="T1" fmla="*/ 0 h 33654"/>
              <a:gd name="T2" fmla="*/ 31750 w 31750"/>
              <a:gd name="T3" fmla="*/ 33654 h 33654"/>
            </a:gdLst>
            <a:ahLst/>
            <a:cxnLst/>
            <a:rect l="T0" t="T1" r="T2" b="T3"/>
            <a:pathLst>
              <a:path w="31750" h="33654">
                <a:moveTo>
                  <a:pt x="31521" y="0"/>
                </a:moveTo>
                <a:lnTo>
                  <a:pt x="31495" y="152"/>
                </a:lnTo>
                <a:lnTo>
                  <a:pt x="29035" y="12710"/>
                </a:lnTo>
                <a:lnTo>
                  <a:pt x="22310" y="23053"/>
                </a:lnTo>
                <a:lnTo>
                  <a:pt x="12304" y="30220"/>
                </a:lnTo>
                <a:lnTo>
                  <a:pt x="0" y="33248"/>
                </a:lnTo>
                <a:lnTo>
                  <a:pt x="0" y="0"/>
                </a:lnTo>
                <a:lnTo>
                  <a:pt x="31521" y="0"/>
                </a:lnTo>
                <a:close/>
              </a:path>
            </a:pathLst>
          </a:custGeom>
          <a:noFill/>
          <a:ln w="317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45" name="object 63"/>
          <p:cNvSpPr>
            <a:spLocks noChangeArrowheads="1"/>
          </p:cNvSpPr>
          <p:nvPr/>
        </p:nvSpPr>
        <p:spPr bwMode="auto">
          <a:xfrm>
            <a:off x="3640138" y="5786438"/>
            <a:ext cx="33337" cy="33337"/>
          </a:xfrm>
          <a:custGeom>
            <a:avLst/>
            <a:gdLst>
              <a:gd name="T0" fmla="*/ 0 w 32385"/>
              <a:gd name="T1" fmla="*/ 0 h 33654"/>
              <a:gd name="T2" fmla="*/ 32385 w 32385"/>
              <a:gd name="T3" fmla="*/ 33654 h 33654"/>
            </a:gdLst>
            <a:ahLst/>
            <a:cxnLst/>
            <a:rect l="T0" t="T1" r="T2" b="T3"/>
            <a:pathLst>
              <a:path w="32385" h="33654">
                <a:moveTo>
                  <a:pt x="32181" y="33273"/>
                </a:moveTo>
                <a:lnTo>
                  <a:pt x="25" y="228"/>
                </a:lnTo>
                <a:lnTo>
                  <a:pt x="0" y="76"/>
                </a:lnTo>
                <a:lnTo>
                  <a:pt x="32181" y="0"/>
                </a:lnTo>
                <a:lnTo>
                  <a:pt x="32181" y="33273"/>
                </a:lnTo>
                <a:close/>
              </a:path>
            </a:pathLst>
          </a:custGeom>
          <a:noFill/>
          <a:ln w="317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46" name="object 64"/>
          <p:cNvSpPr>
            <a:spLocks noChangeArrowheads="1"/>
          </p:cNvSpPr>
          <p:nvPr/>
        </p:nvSpPr>
        <p:spPr bwMode="auto">
          <a:xfrm>
            <a:off x="3395663" y="5786438"/>
            <a:ext cx="277812" cy="141287"/>
          </a:xfrm>
          <a:custGeom>
            <a:avLst/>
            <a:gdLst>
              <a:gd name="T0" fmla="*/ 0 w 276860"/>
              <a:gd name="T1" fmla="*/ 0 h 142239"/>
              <a:gd name="T2" fmla="*/ 276860 w 276860"/>
              <a:gd name="T3" fmla="*/ 142239 h 142239"/>
            </a:gdLst>
            <a:ahLst/>
            <a:cxnLst/>
            <a:rect l="T0" t="T1" r="T2" b="T3"/>
            <a:pathLst>
              <a:path w="276860" h="142239">
                <a:moveTo>
                  <a:pt x="222478" y="141998"/>
                </a:moveTo>
                <a:lnTo>
                  <a:pt x="53479" y="141998"/>
                </a:lnTo>
                <a:lnTo>
                  <a:pt x="48847" y="121488"/>
                </a:lnTo>
                <a:lnTo>
                  <a:pt x="37326" y="104682"/>
                </a:lnTo>
                <a:lnTo>
                  <a:pt x="20513" y="93178"/>
                </a:lnTo>
                <a:lnTo>
                  <a:pt x="0" y="88569"/>
                </a:lnTo>
                <a:lnTo>
                  <a:pt x="0" y="55308"/>
                </a:lnTo>
                <a:lnTo>
                  <a:pt x="20885" y="50538"/>
                </a:lnTo>
                <a:lnTo>
                  <a:pt x="37909" y="38646"/>
                </a:lnTo>
                <a:lnTo>
                  <a:pt x="49370" y="21314"/>
                </a:lnTo>
                <a:lnTo>
                  <a:pt x="53568" y="228"/>
                </a:lnTo>
                <a:lnTo>
                  <a:pt x="53543" y="76"/>
                </a:lnTo>
                <a:lnTo>
                  <a:pt x="222415" y="0"/>
                </a:lnTo>
                <a:lnTo>
                  <a:pt x="222389" y="152"/>
                </a:lnTo>
                <a:lnTo>
                  <a:pt x="226644" y="21435"/>
                </a:lnTo>
                <a:lnTo>
                  <a:pt x="238253" y="38874"/>
                </a:lnTo>
                <a:lnTo>
                  <a:pt x="255484" y="50751"/>
                </a:lnTo>
                <a:lnTo>
                  <a:pt x="276605" y="55346"/>
                </a:lnTo>
                <a:lnTo>
                  <a:pt x="276605" y="88531"/>
                </a:lnTo>
                <a:lnTo>
                  <a:pt x="255861" y="92974"/>
                </a:lnTo>
                <a:lnTo>
                  <a:pt x="238836" y="104454"/>
                </a:lnTo>
                <a:lnTo>
                  <a:pt x="227164" y="121339"/>
                </a:lnTo>
                <a:lnTo>
                  <a:pt x="222478" y="141998"/>
                </a:lnTo>
                <a:close/>
              </a:path>
            </a:pathLst>
          </a:custGeom>
          <a:noFill/>
          <a:ln w="317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47" name="object 65"/>
          <p:cNvSpPr>
            <a:spLocks noChangeArrowheads="1"/>
          </p:cNvSpPr>
          <p:nvPr/>
        </p:nvSpPr>
        <p:spPr bwMode="auto">
          <a:xfrm>
            <a:off x="3405188" y="5797550"/>
            <a:ext cx="322262" cy="188913"/>
          </a:xfrm>
          <a:custGeom>
            <a:avLst/>
            <a:gdLst>
              <a:gd name="T0" fmla="*/ 0 w 321945"/>
              <a:gd name="T1" fmla="*/ 0 h 189229"/>
              <a:gd name="T2" fmla="*/ 321945 w 321945"/>
              <a:gd name="T3" fmla="*/ 189229 h 189229"/>
            </a:gdLst>
            <a:ahLst/>
            <a:cxnLst/>
            <a:rect l="T0" t="T1" r="T2" b="T3"/>
            <a:pathLst>
              <a:path w="321945" h="189229">
                <a:moveTo>
                  <a:pt x="316953" y="0"/>
                </a:moveTo>
                <a:lnTo>
                  <a:pt x="304749" y="0"/>
                </a:lnTo>
                <a:lnTo>
                  <a:pt x="299935" y="4927"/>
                </a:lnTo>
                <a:lnTo>
                  <a:pt x="299935" y="167132"/>
                </a:lnTo>
                <a:lnTo>
                  <a:pt x="4940" y="167132"/>
                </a:lnTo>
                <a:lnTo>
                  <a:pt x="0" y="171958"/>
                </a:lnTo>
                <a:lnTo>
                  <a:pt x="0" y="184162"/>
                </a:lnTo>
                <a:lnTo>
                  <a:pt x="4940" y="188976"/>
                </a:lnTo>
                <a:lnTo>
                  <a:pt x="318338" y="188976"/>
                </a:lnTo>
                <a:lnTo>
                  <a:pt x="321779" y="182600"/>
                </a:lnTo>
                <a:lnTo>
                  <a:pt x="321779" y="4927"/>
                </a:lnTo>
                <a:lnTo>
                  <a:pt x="316953" y="0"/>
                </a:lnTo>
                <a:close/>
              </a:path>
            </a:pathLst>
          </a:custGeom>
          <a:solidFill>
            <a:srgbClr val="C0C1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48" name="object 66"/>
          <p:cNvSpPr>
            <a:spLocks noChangeArrowheads="1"/>
          </p:cNvSpPr>
          <p:nvPr/>
        </p:nvSpPr>
        <p:spPr bwMode="auto">
          <a:xfrm>
            <a:off x="3405188" y="5797550"/>
            <a:ext cx="322262" cy="188913"/>
          </a:xfrm>
          <a:custGeom>
            <a:avLst/>
            <a:gdLst>
              <a:gd name="T0" fmla="*/ 0 w 321945"/>
              <a:gd name="T1" fmla="*/ 0 h 189229"/>
              <a:gd name="T2" fmla="*/ 321945 w 321945"/>
              <a:gd name="T3" fmla="*/ 189229 h 189229"/>
            </a:gdLst>
            <a:ahLst/>
            <a:cxnLst/>
            <a:rect l="T0" t="T1" r="T2" b="T3"/>
            <a:pathLst>
              <a:path w="321945" h="189229">
                <a:moveTo>
                  <a:pt x="321779" y="176517"/>
                </a:moveTo>
                <a:lnTo>
                  <a:pt x="321779" y="11023"/>
                </a:lnTo>
                <a:lnTo>
                  <a:pt x="321779" y="4927"/>
                </a:lnTo>
                <a:lnTo>
                  <a:pt x="316953" y="0"/>
                </a:lnTo>
                <a:lnTo>
                  <a:pt x="310857" y="0"/>
                </a:lnTo>
                <a:lnTo>
                  <a:pt x="304749" y="0"/>
                </a:lnTo>
                <a:lnTo>
                  <a:pt x="299935" y="4927"/>
                </a:lnTo>
                <a:lnTo>
                  <a:pt x="299935" y="11023"/>
                </a:lnTo>
                <a:lnTo>
                  <a:pt x="299935" y="167132"/>
                </a:lnTo>
                <a:lnTo>
                  <a:pt x="11023" y="167132"/>
                </a:lnTo>
                <a:lnTo>
                  <a:pt x="4940" y="167132"/>
                </a:lnTo>
                <a:lnTo>
                  <a:pt x="0" y="171958"/>
                </a:lnTo>
                <a:lnTo>
                  <a:pt x="0" y="178054"/>
                </a:lnTo>
                <a:lnTo>
                  <a:pt x="0" y="184162"/>
                </a:lnTo>
                <a:lnTo>
                  <a:pt x="4940" y="188976"/>
                </a:lnTo>
                <a:lnTo>
                  <a:pt x="11023" y="188976"/>
                </a:lnTo>
                <a:lnTo>
                  <a:pt x="312242" y="188976"/>
                </a:lnTo>
                <a:lnTo>
                  <a:pt x="318338" y="188976"/>
                </a:lnTo>
                <a:lnTo>
                  <a:pt x="321779" y="182600"/>
                </a:lnTo>
                <a:lnTo>
                  <a:pt x="321779" y="176517"/>
                </a:lnTo>
                <a:close/>
              </a:path>
            </a:pathLst>
          </a:custGeom>
          <a:noFill/>
          <a:ln w="317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49" name="object 67"/>
          <p:cNvSpPr>
            <a:spLocks noChangeArrowheads="1"/>
          </p:cNvSpPr>
          <p:nvPr/>
        </p:nvSpPr>
        <p:spPr bwMode="auto">
          <a:xfrm>
            <a:off x="3438525" y="5830888"/>
            <a:ext cx="322263" cy="188912"/>
          </a:xfrm>
          <a:custGeom>
            <a:avLst/>
            <a:gdLst>
              <a:gd name="T0" fmla="*/ 0 w 321945"/>
              <a:gd name="T1" fmla="*/ 0 h 189229"/>
              <a:gd name="T2" fmla="*/ 321945 w 321945"/>
              <a:gd name="T3" fmla="*/ 189229 h 189229"/>
            </a:gdLst>
            <a:ahLst/>
            <a:cxnLst/>
            <a:rect l="T0" t="T1" r="T2" b="T3"/>
            <a:pathLst>
              <a:path w="321945" h="189229">
                <a:moveTo>
                  <a:pt x="316623" y="0"/>
                </a:moveTo>
                <a:lnTo>
                  <a:pt x="304431" y="0"/>
                </a:lnTo>
                <a:lnTo>
                  <a:pt x="299618" y="4940"/>
                </a:lnTo>
                <a:lnTo>
                  <a:pt x="299618" y="166801"/>
                </a:lnTo>
                <a:lnTo>
                  <a:pt x="4927" y="166801"/>
                </a:lnTo>
                <a:lnTo>
                  <a:pt x="0" y="171627"/>
                </a:lnTo>
                <a:lnTo>
                  <a:pt x="0" y="183832"/>
                </a:lnTo>
                <a:lnTo>
                  <a:pt x="4927" y="188645"/>
                </a:lnTo>
                <a:lnTo>
                  <a:pt x="318338" y="188645"/>
                </a:lnTo>
                <a:lnTo>
                  <a:pt x="321449" y="182613"/>
                </a:lnTo>
                <a:lnTo>
                  <a:pt x="321449" y="4940"/>
                </a:lnTo>
                <a:lnTo>
                  <a:pt x="316623" y="0"/>
                </a:lnTo>
                <a:close/>
              </a:path>
            </a:pathLst>
          </a:custGeom>
          <a:solidFill>
            <a:srgbClr val="C0C1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50" name="object 68"/>
          <p:cNvSpPr>
            <a:spLocks noChangeArrowheads="1"/>
          </p:cNvSpPr>
          <p:nvPr/>
        </p:nvSpPr>
        <p:spPr bwMode="auto">
          <a:xfrm>
            <a:off x="3438525" y="5830888"/>
            <a:ext cx="322263" cy="188912"/>
          </a:xfrm>
          <a:custGeom>
            <a:avLst/>
            <a:gdLst>
              <a:gd name="T0" fmla="*/ 0 w 321945"/>
              <a:gd name="T1" fmla="*/ 0 h 189229"/>
              <a:gd name="T2" fmla="*/ 321945 w 321945"/>
              <a:gd name="T3" fmla="*/ 189229 h 189229"/>
            </a:gdLst>
            <a:ahLst/>
            <a:cxnLst/>
            <a:rect l="T0" t="T1" r="T2" b="T3"/>
            <a:pathLst>
              <a:path w="321945" h="189229">
                <a:moveTo>
                  <a:pt x="310527" y="0"/>
                </a:moveTo>
                <a:lnTo>
                  <a:pt x="304431" y="0"/>
                </a:lnTo>
                <a:lnTo>
                  <a:pt x="299618" y="4940"/>
                </a:lnTo>
                <a:lnTo>
                  <a:pt x="299618" y="11023"/>
                </a:lnTo>
                <a:lnTo>
                  <a:pt x="299618" y="166801"/>
                </a:lnTo>
                <a:lnTo>
                  <a:pt x="11036" y="166801"/>
                </a:lnTo>
                <a:lnTo>
                  <a:pt x="4927" y="166801"/>
                </a:lnTo>
                <a:lnTo>
                  <a:pt x="0" y="171627"/>
                </a:lnTo>
                <a:lnTo>
                  <a:pt x="0" y="177723"/>
                </a:lnTo>
                <a:lnTo>
                  <a:pt x="0" y="183832"/>
                </a:lnTo>
                <a:lnTo>
                  <a:pt x="4927" y="188645"/>
                </a:lnTo>
                <a:lnTo>
                  <a:pt x="11036" y="188645"/>
                </a:lnTo>
                <a:lnTo>
                  <a:pt x="312242" y="188645"/>
                </a:lnTo>
                <a:lnTo>
                  <a:pt x="318338" y="188645"/>
                </a:lnTo>
                <a:lnTo>
                  <a:pt x="321449" y="182613"/>
                </a:lnTo>
                <a:lnTo>
                  <a:pt x="321449" y="176504"/>
                </a:lnTo>
                <a:lnTo>
                  <a:pt x="321449" y="11023"/>
                </a:lnTo>
                <a:lnTo>
                  <a:pt x="321449" y="4940"/>
                </a:lnTo>
                <a:lnTo>
                  <a:pt x="316623" y="0"/>
                </a:lnTo>
                <a:lnTo>
                  <a:pt x="310527" y="0"/>
                </a:lnTo>
                <a:close/>
              </a:path>
            </a:pathLst>
          </a:custGeom>
          <a:noFill/>
          <a:ln w="317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51" name="object 69"/>
          <p:cNvSpPr>
            <a:spLocks noChangeArrowheads="1"/>
          </p:cNvSpPr>
          <p:nvPr/>
        </p:nvSpPr>
        <p:spPr bwMode="auto">
          <a:xfrm>
            <a:off x="3482975" y="5807075"/>
            <a:ext cx="103188" cy="101600"/>
          </a:xfrm>
          <a:prstGeom prst="rect">
            <a:avLst/>
          </a:prstGeom>
          <a:blipFill dpi="0"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52" name="object 70"/>
          <p:cNvSpPr>
            <a:spLocks noChangeArrowheads="1"/>
          </p:cNvSpPr>
          <p:nvPr/>
        </p:nvSpPr>
        <p:spPr bwMode="auto">
          <a:xfrm>
            <a:off x="3370263" y="2944813"/>
            <a:ext cx="325437" cy="190500"/>
          </a:xfrm>
          <a:custGeom>
            <a:avLst/>
            <a:gdLst>
              <a:gd name="T0" fmla="*/ 0 w 324485"/>
              <a:gd name="T1" fmla="*/ 0 h 189864"/>
              <a:gd name="T2" fmla="*/ 324485 w 324485"/>
              <a:gd name="T3" fmla="*/ 189864 h 189864"/>
            </a:gdLst>
            <a:ahLst/>
            <a:cxnLst/>
            <a:rect l="T0" t="T1" r="T2" b="T3"/>
            <a:pathLst>
              <a:path w="324485" h="189864">
                <a:moveTo>
                  <a:pt x="320154" y="0"/>
                </a:moveTo>
                <a:lnTo>
                  <a:pt x="6769" y="0"/>
                </a:lnTo>
                <a:lnTo>
                  <a:pt x="0" y="4940"/>
                </a:lnTo>
                <a:lnTo>
                  <a:pt x="0" y="182613"/>
                </a:lnTo>
                <a:lnTo>
                  <a:pt x="6769" y="189318"/>
                </a:lnTo>
                <a:lnTo>
                  <a:pt x="320154" y="189318"/>
                </a:lnTo>
                <a:lnTo>
                  <a:pt x="323938" y="182613"/>
                </a:lnTo>
                <a:lnTo>
                  <a:pt x="323938" y="163829"/>
                </a:lnTo>
                <a:lnTo>
                  <a:pt x="25488" y="163829"/>
                </a:lnTo>
                <a:lnTo>
                  <a:pt x="25488" y="132460"/>
                </a:lnTo>
                <a:lnTo>
                  <a:pt x="66892" y="132460"/>
                </a:lnTo>
                <a:lnTo>
                  <a:pt x="62815" y="126514"/>
                </a:lnTo>
                <a:lnTo>
                  <a:pt x="46001" y="115009"/>
                </a:lnTo>
                <a:lnTo>
                  <a:pt x="25488" y="110401"/>
                </a:lnTo>
                <a:lnTo>
                  <a:pt x="25488" y="77139"/>
                </a:lnTo>
                <a:lnTo>
                  <a:pt x="46374" y="72369"/>
                </a:lnTo>
                <a:lnTo>
                  <a:pt x="63398" y="60477"/>
                </a:lnTo>
                <a:lnTo>
                  <a:pt x="66967" y="55079"/>
                </a:lnTo>
                <a:lnTo>
                  <a:pt x="25488" y="55079"/>
                </a:lnTo>
                <a:lnTo>
                  <a:pt x="25488" y="21831"/>
                </a:lnTo>
                <a:lnTo>
                  <a:pt x="323938" y="21831"/>
                </a:lnTo>
                <a:lnTo>
                  <a:pt x="323938" y="4940"/>
                </a:lnTo>
                <a:lnTo>
                  <a:pt x="320154" y="0"/>
                </a:lnTo>
                <a:close/>
              </a:path>
              <a:path w="324485" h="189864">
                <a:moveTo>
                  <a:pt x="66892" y="132460"/>
                </a:moveTo>
                <a:lnTo>
                  <a:pt x="25488" y="132460"/>
                </a:lnTo>
                <a:lnTo>
                  <a:pt x="37431" y="135328"/>
                </a:lnTo>
                <a:lnTo>
                  <a:pt x="47237" y="142101"/>
                </a:lnTo>
                <a:lnTo>
                  <a:pt x="54024" y="151897"/>
                </a:lnTo>
                <a:lnTo>
                  <a:pt x="56908" y="163829"/>
                </a:lnTo>
                <a:lnTo>
                  <a:pt x="78968" y="163829"/>
                </a:lnTo>
                <a:lnTo>
                  <a:pt x="74336" y="143319"/>
                </a:lnTo>
                <a:lnTo>
                  <a:pt x="66892" y="132460"/>
                </a:lnTo>
                <a:close/>
              </a:path>
              <a:path w="324485" h="189864">
                <a:moveTo>
                  <a:pt x="269913" y="21831"/>
                </a:moveTo>
                <a:lnTo>
                  <a:pt x="247904" y="21831"/>
                </a:lnTo>
                <a:lnTo>
                  <a:pt x="247893" y="22059"/>
                </a:lnTo>
                <a:lnTo>
                  <a:pt x="252133" y="43266"/>
                </a:lnTo>
                <a:lnTo>
                  <a:pt x="263742" y="60705"/>
                </a:lnTo>
                <a:lnTo>
                  <a:pt x="280973" y="72582"/>
                </a:lnTo>
                <a:lnTo>
                  <a:pt x="302094" y="77177"/>
                </a:lnTo>
                <a:lnTo>
                  <a:pt x="302094" y="110362"/>
                </a:lnTo>
                <a:lnTo>
                  <a:pt x="281350" y="114806"/>
                </a:lnTo>
                <a:lnTo>
                  <a:pt x="264325" y="126285"/>
                </a:lnTo>
                <a:lnTo>
                  <a:pt x="252653" y="143170"/>
                </a:lnTo>
                <a:lnTo>
                  <a:pt x="247967" y="163829"/>
                </a:lnTo>
                <a:lnTo>
                  <a:pt x="270027" y="163829"/>
                </a:lnTo>
                <a:lnTo>
                  <a:pt x="272964" y="151748"/>
                </a:lnTo>
                <a:lnTo>
                  <a:pt x="279903" y="141873"/>
                </a:lnTo>
                <a:lnTo>
                  <a:pt x="289920" y="135124"/>
                </a:lnTo>
                <a:lnTo>
                  <a:pt x="302094" y="132422"/>
                </a:lnTo>
                <a:lnTo>
                  <a:pt x="323938" y="132422"/>
                </a:lnTo>
                <a:lnTo>
                  <a:pt x="323938" y="55105"/>
                </a:lnTo>
                <a:lnTo>
                  <a:pt x="279334" y="45116"/>
                </a:lnTo>
                <a:lnTo>
                  <a:pt x="269943" y="22059"/>
                </a:lnTo>
                <a:lnTo>
                  <a:pt x="269913" y="21831"/>
                </a:lnTo>
                <a:close/>
              </a:path>
              <a:path w="324485" h="189864">
                <a:moveTo>
                  <a:pt x="323938" y="132422"/>
                </a:moveTo>
                <a:lnTo>
                  <a:pt x="302094" y="132422"/>
                </a:lnTo>
                <a:lnTo>
                  <a:pt x="302094" y="163829"/>
                </a:lnTo>
                <a:lnTo>
                  <a:pt x="323938" y="163829"/>
                </a:lnTo>
                <a:lnTo>
                  <a:pt x="323938" y="132422"/>
                </a:lnTo>
                <a:close/>
              </a:path>
              <a:path w="324485" h="189864">
                <a:moveTo>
                  <a:pt x="323938" y="21831"/>
                </a:moveTo>
                <a:lnTo>
                  <a:pt x="302094" y="21831"/>
                </a:lnTo>
                <a:lnTo>
                  <a:pt x="302094" y="55105"/>
                </a:lnTo>
                <a:lnTo>
                  <a:pt x="323938" y="55105"/>
                </a:lnTo>
                <a:lnTo>
                  <a:pt x="323938" y="21831"/>
                </a:lnTo>
                <a:close/>
              </a:path>
              <a:path w="324485" h="189864">
                <a:moveTo>
                  <a:pt x="79032" y="21831"/>
                </a:moveTo>
                <a:lnTo>
                  <a:pt x="57010" y="21831"/>
                </a:lnTo>
                <a:lnTo>
                  <a:pt x="56982" y="22059"/>
                </a:lnTo>
                <a:lnTo>
                  <a:pt x="54524" y="34541"/>
                </a:lnTo>
                <a:lnTo>
                  <a:pt x="47799" y="44884"/>
                </a:lnTo>
                <a:lnTo>
                  <a:pt x="37793" y="52051"/>
                </a:lnTo>
                <a:lnTo>
                  <a:pt x="25488" y="55079"/>
                </a:lnTo>
                <a:lnTo>
                  <a:pt x="66967" y="55079"/>
                </a:lnTo>
                <a:lnTo>
                  <a:pt x="74859" y="43146"/>
                </a:lnTo>
                <a:lnTo>
                  <a:pt x="79057" y="22059"/>
                </a:lnTo>
                <a:lnTo>
                  <a:pt x="79032" y="21831"/>
                </a:lnTo>
                <a:close/>
              </a:path>
            </a:pathLst>
          </a:custGeom>
          <a:solidFill>
            <a:srgbClr val="C0C1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53" name="object 71"/>
          <p:cNvSpPr>
            <a:spLocks noChangeArrowheads="1"/>
          </p:cNvSpPr>
          <p:nvPr/>
        </p:nvSpPr>
        <p:spPr bwMode="auto">
          <a:xfrm>
            <a:off x="3640138" y="3078163"/>
            <a:ext cx="33337" cy="31750"/>
          </a:xfrm>
          <a:custGeom>
            <a:avLst/>
            <a:gdLst>
              <a:gd name="T0" fmla="*/ 0 w 32385"/>
              <a:gd name="T1" fmla="*/ 0 h 31750"/>
              <a:gd name="T2" fmla="*/ 32385 w 32385"/>
              <a:gd name="T3" fmla="*/ 31750 h 31750"/>
            </a:gdLst>
            <a:ahLst/>
            <a:cxnLst/>
            <a:rect l="T0" t="T1" r="T2" b="T3"/>
            <a:pathLst>
              <a:path w="32385" h="31750">
                <a:moveTo>
                  <a:pt x="0" y="31407"/>
                </a:moveTo>
                <a:lnTo>
                  <a:pt x="2937" y="19325"/>
                </a:lnTo>
                <a:lnTo>
                  <a:pt x="9875" y="9450"/>
                </a:lnTo>
                <a:lnTo>
                  <a:pt x="19893" y="2701"/>
                </a:lnTo>
                <a:lnTo>
                  <a:pt x="32067" y="0"/>
                </a:lnTo>
                <a:lnTo>
                  <a:pt x="32067" y="31407"/>
                </a:lnTo>
                <a:lnTo>
                  <a:pt x="0" y="31407"/>
                </a:lnTo>
                <a:close/>
              </a:path>
            </a:pathLst>
          </a:custGeom>
          <a:noFill/>
          <a:ln w="317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54" name="object 72"/>
          <p:cNvSpPr>
            <a:spLocks noChangeArrowheads="1"/>
          </p:cNvSpPr>
          <p:nvPr/>
        </p:nvSpPr>
        <p:spPr bwMode="auto">
          <a:xfrm>
            <a:off x="3395663" y="3078163"/>
            <a:ext cx="31750" cy="31750"/>
          </a:xfrm>
          <a:custGeom>
            <a:avLst/>
            <a:gdLst>
              <a:gd name="T0" fmla="*/ 0 w 31750"/>
              <a:gd name="T1" fmla="*/ 0 h 31750"/>
              <a:gd name="T2" fmla="*/ 31750 w 31750"/>
              <a:gd name="T3" fmla="*/ 31750 h 31750"/>
            </a:gdLst>
            <a:ahLst/>
            <a:cxnLst/>
            <a:rect l="T0" t="T1" r="T2" b="T3"/>
            <a:pathLst>
              <a:path w="31750" h="31750">
                <a:moveTo>
                  <a:pt x="0" y="0"/>
                </a:moveTo>
                <a:lnTo>
                  <a:pt x="11942" y="2867"/>
                </a:lnTo>
                <a:lnTo>
                  <a:pt x="21748" y="9640"/>
                </a:lnTo>
                <a:lnTo>
                  <a:pt x="28535" y="19436"/>
                </a:lnTo>
                <a:lnTo>
                  <a:pt x="31419" y="31369"/>
                </a:lnTo>
                <a:lnTo>
                  <a:pt x="0" y="31369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55" name="object 73"/>
          <p:cNvSpPr>
            <a:spLocks noChangeArrowheads="1"/>
          </p:cNvSpPr>
          <p:nvPr/>
        </p:nvSpPr>
        <p:spPr bwMode="auto">
          <a:xfrm>
            <a:off x="3395663" y="2967038"/>
            <a:ext cx="31750" cy="33337"/>
          </a:xfrm>
          <a:custGeom>
            <a:avLst/>
            <a:gdLst>
              <a:gd name="T0" fmla="*/ 0 w 31750"/>
              <a:gd name="T1" fmla="*/ 0 h 33655"/>
              <a:gd name="T2" fmla="*/ 31750 w 31750"/>
              <a:gd name="T3" fmla="*/ 33655 h 33655"/>
            </a:gdLst>
            <a:ahLst/>
            <a:cxnLst/>
            <a:rect l="T0" t="T1" r="T2" b="T3"/>
            <a:pathLst>
              <a:path w="31750" h="33655">
                <a:moveTo>
                  <a:pt x="31521" y="0"/>
                </a:moveTo>
                <a:lnTo>
                  <a:pt x="31495" y="152"/>
                </a:lnTo>
                <a:lnTo>
                  <a:pt x="29035" y="12710"/>
                </a:lnTo>
                <a:lnTo>
                  <a:pt x="22310" y="23053"/>
                </a:lnTo>
                <a:lnTo>
                  <a:pt x="12304" y="30220"/>
                </a:lnTo>
                <a:lnTo>
                  <a:pt x="0" y="33248"/>
                </a:lnTo>
                <a:lnTo>
                  <a:pt x="0" y="0"/>
                </a:lnTo>
                <a:lnTo>
                  <a:pt x="31521" y="0"/>
                </a:lnTo>
                <a:close/>
              </a:path>
            </a:pathLst>
          </a:custGeom>
          <a:noFill/>
          <a:ln w="317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56" name="object 74"/>
          <p:cNvSpPr>
            <a:spLocks noChangeArrowheads="1"/>
          </p:cNvSpPr>
          <p:nvPr/>
        </p:nvSpPr>
        <p:spPr bwMode="auto">
          <a:xfrm>
            <a:off x="3640138" y="2967038"/>
            <a:ext cx="33337" cy="33337"/>
          </a:xfrm>
          <a:custGeom>
            <a:avLst/>
            <a:gdLst>
              <a:gd name="T0" fmla="*/ 0 w 32385"/>
              <a:gd name="T1" fmla="*/ 0 h 33655"/>
              <a:gd name="T2" fmla="*/ 32385 w 32385"/>
              <a:gd name="T3" fmla="*/ 33655 h 33655"/>
            </a:gdLst>
            <a:ahLst/>
            <a:cxnLst/>
            <a:rect l="T0" t="T1" r="T2" b="T3"/>
            <a:pathLst>
              <a:path w="32385" h="33655">
                <a:moveTo>
                  <a:pt x="32181" y="33273"/>
                </a:moveTo>
                <a:lnTo>
                  <a:pt x="25" y="228"/>
                </a:lnTo>
                <a:lnTo>
                  <a:pt x="0" y="76"/>
                </a:lnTo>
                <a:lnTo>
                  <a:pt x="32181" y="0"/>
                </a:lnTo>
                <a:lnTo>
                  <a:pt x="32181" y="33273"/>
                </a:lnTo>
                <a:close/>
              </a:path>
            </a:pathLst>
          </a:custGeom>
          <a:noFill/>
          <a:ln w="317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57" name="object 75"/>
          <p:cNvSpPr>
            <a:spLocks noChangeArrowheads="1"/>
          </p:cNvSpPr>
          <p:nvPr/>
        </p:nvSpPr>
        <p:spPr bwMode="auto">
          <a:xfrm>
            <a:off x="3395663" y="2967038"/>
            <a:ext cx="277812" cy="141287"/>
          </a:xfrm>
          <a:custGeom>
            <a:avLst/>
            <a:gdLst>
              <a:gd name="T0" fmla="*/ 0 w 276860"/>
              <a:gd name="T1" fmla="*/ 0 h 142239"/>
              <a:gd name="T2" fmla="*/ 276860 w 276860"/>
              <a:gd name="T3" fmla="*/ 142239 h 142239"/>
            </a:gdLst>
            <a:ahLst/>
            <a:cxnLst/>
            <a:rect l="T0" t="T1" r="T2" b="T3"/>
            <a:pathLst>
              <a:path w="276860" h="142239">
                <a:moveTo>
                  <a:pt x="222478" y="141998"/>
                </a:moveTo>
                <a:lnTo>
                  <a:pt x="53479" y="141998"/>
                </a:lnTo>
                <a:lnTo>
                  <a:pt x="48847" y="121488"/>
                </a:lnTo>
                <a:lnTo>
                  <a:pt x="37326" y="104682"/>
                </a:lnTo>
                <a:lnTo>
                  <a:pt x="20513" y="93178"/>
                </a:lnTo>
                <a:lnTo>
                  <a:pt x="0" y="88569"/>
                </a:lnTo>
                <a:lnTo>
                  <a:pt x="0" y="55308"/>
                </a:lnTo>
                <a:lnTo>
                  <a:pt x="20885" y="50538"/>
                </a:lnTo>
                <a:lnTo>
                  <a:pt x="37909" y="38646"/>
                </a:lnTo>
                <a:lnTo>
                  <a:pt x="49370" y="21314"/>
                </a:lnTo>
                <a:lnTo>
                  <a:pt x="53568" y="228"/>
                </a:lnTo>
                <a:lnTo>
                  <a:pt x="53543" y="76"/>
                </a:lnTo>
                <a:lnTo>
                  <a:pt x="222415" y="0"/>
                </a:lnTo>
                <a:lnTo>
                  <a:pt x="222389" y="152"/>
                </a:lnTo>
                <a:lnTo>
                  <a:pt x="226644" y="21435"/>
                </a:lnTo>
                <a:lnTo>
                  <a:pt x="238253" y="38874"/>
                </a:lnTo>
                <a:lnTo>
                  <a:pt x="255484" y="50751"/>
                </a:lnTo>
                <a:lnTo>
                  <a:pt x="276605" y="55346"/>
                </a:lnTo>
                <a:lnTo>
                  <a:pt x="276605" y="88531"/>
                </a:lnTo>
                <a:lnTo>
                  <a:pt x="255861" y="92974"/>
                </a:lnTo>
                <a:lnTo>
                  <a:pt x="238836" y="104454"/>
                </a:lnTo>
                <a:lnTo>
                  <a:pt x="227164" y="121339"/>
                </a:lnTo>
                <a:lnTo>
                  <a:pt x="222478" y="141998"/>
                </a:lnTo>
                <a:close/>
              </a:path>
            </a:pathLst>
          </a:custGeom>
          <a:noFill/>
          <a:ln w="317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0558" name="object 76"/>
          <p:cNvSpPr>
            <a:spLocks noChangeArrowheads="1"/>
          </p:cNvSpPr>
          <p:nvPr/>
        </p:nvSpPr>
        <p:spPr bwMode="auto">
          <a:xfrm>
            <a:off x="3405188" y="2978150"/>
            <a:ext cx="322262" cy="188913"/>
          </a:xfrm>
          <a:custGeom>
            <a:avLst/>
            <a:gdLst>
              <a:gd name="T0" fmla="*/ 0 w 321945"/>
              <a:gd name="T1" fmla="*/ 0 h 189230"/>
              <a:gd name="T2" fmla="*/ 321945 w 321945"/>
              <a:gd name="T3" fmla="*/ 189230 h 189230"/>
            </a:gdLst>
            <a:ahLst/>
            <a:cxnLst/>
            <a:rect l="T0" t="T1" r="T2" b="T3"/>
            <a:pathLst>
              <a:path w="321945" h="189230">
                <a:moveTo>
                  <a:pt x="316953" y="0"/>
                </a:moveTo>
                <a:lnTo>
                  <a:pt x="304749" y="0"/>
                </a:lnTo>
                <a:lnTo>
                  <a:pt x="299935" y="4927"/>
                </a:lnTo>
                <a:lnTo>
                  <a:pt x="299935" y="167132"/>
                </a:lnTo>
                <a:lnTo>
                  <a:pt x="4940" y="167132"/>
                </a:lnTo>
                <a:lnTo>
                  <a:pt x="0" y="171958"/>
                </a:lnTo>
                <a:lnTo>
                  <a:pt x="0" y="184162"/>
                </a:lnTo>
                <a:lnTo>
                  <a:pt x="4940" y="188976"/>
                </a:lnTo>
                <a:lnTo>
                  <a:pt x="318338" y="188976"/>
                </a:lnTo>
                <a:lnTo>
                  <a:pt x="321779" y="182600"/>
                </a:lnTo>
                <a:lnTo>
                  <a:pt x="321779" y="4927"/>
                </a:lnTo>
                <a:lnTo>
                  <a:pt x="316953" y="0"/>
                </a:lnTo>
                <a:close/>
              </a:path>
            </a:pathLst>
          </a:custGeom>
          <a:solidFill>
            <a:srgbClr val="C0C1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59" name="object 77"/>
          <p:cNvSpPr>
            <a:spLocks noChangeArrowheads="1"/>
          </p:cNvSpPr>
          <p:nvPr/>
        </p:nvSpPr>
        <p:spPr bwMode="auto">
          <a:xfrm>
            <a:off x="3405188" y="2978150"/>
            <a:ext cx="322262" cy="188913"/>
          </a:xfrm>
          <a:custGeom>
            <a:avLst/>
            <a:gdLst>
              <a:gd name="T0" fmla="*/ 0 w 321945"/>
              <a:gd name="T1" fmla="*/ 0 h 189230"/>
              <a:gd name="T2" fmla="*/ 321945 w 321945"/>
              <a:gd name="T3" fmla="*/ 189230 h 189230"/>
            </a:gdLst>
            <a:ahLst/>
            <a:cxnLst/>
            <a:rect l="T0" t="T1" r="T2" b="T3"/>
            <a:pathLst>
              <a:path w="321945" h="189230">
                <a:moveTo>
                  <a:pt x="321779" y="176517"/>
                </a:moveTo>
                <a:lnTo>
                  <a:pt x="321779" y="11023"/>
                </a:lnTo>
                <a:lnTo>
                  <a:pt x="321779" y="4927"/>
                </a:lnTo>
                <a:lnTo>
                  <a:pt x="316953" y="0"/>
                </a:lnTo>
                <a:lnTo>
                  <a:pt x="310857" y="0"/>
                </a:lnTo>
                <a:lnTo>
                  <a:pt x="304749" y="0"/>
                </a:lnTo>
                <a:lnTo>
                  <a:pt x="299935" y="4927"/>
                </a:lnTo>
                <a:lnTo>
                  <a:pt x="299935" y="11023"/>
                </a:lnTo>
                <a:lnTo>
                  <a:pt x="299935" y="167132"/>
                </a:lnTo>
                <a:lnTo>
                  <a:pt x="11023" y="167132"/>
                </a:lnTo>
                <a:lnTo>
                  <a:pt x="4940" y="167132"/>
                </a:lnTo>
                <a:lnTo>
                  <a:pt x="0" y="171958"/>
                </a:lnTo>
                <a:lnTo>
                  <a:pt x="0" y="178054"/>
                </a:lnTo>
                <a:lnTo>
                  <a:pt x="0" y="184162"/>
                </a:lnTo>
                <a:lnTo>
                  <a:pt x="4940" y="188976"/>
                </a:lnTo>
                <a:lnTo>
                  <a:pt x="11023" y="188976"/>
                </a:lnTo>
                <a:lnTo>
                  <a:pt x="312242" y="188976"/>
                </a:lnTo>
                <a:lnTo>
                  <a:pt x="318338" y="188976"/>
                </a:lnTo>
                <a:lnTo>
                  <a:pt x="321779" y="182600"/>
                </a:lnTo>
                <a:lnTo>
                  <a:pt x="321779" y="176517"/>
                </a:lnTo>
                <a:close/>
              </a:path>
            </a:pathLst>
          </a:custGeom>
          <a:noFill/>
          <a:ln w="317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60" name="object 78"/>
          <p:cNvSpPr>
            <a:spLocks noChangeArrowheads="1"/>
          </p:cNvSpPr>
          <p:nvPr/>
        </p:nvSpPr>
        <p:spPr bwMode="auto">
          <a:xfrm>
            <a:off x="3438525" y="3011488"/>
            <a:ext cx="322263" cy="188912"/>
          </a:xfrm>
          <a:custGeom>
            <a:avLst/>
            <a:gdLst>
              <a:gd name="T0" fmla="*/ 0 w 321945"/>
              <a:gd name="T1" fmla="*/ 0 h 189230"/>
              <a:gd name="T2" fmla="*/ 321945 w 321945"/>
              <a:gd name="T3" fmla="*/ 189230 h 189230"/>
            </a:gdLst>
            <a:ahLst/>
            <a:cxnLst/>
            <a:rect l="T0" t="T1" r="T2" b="T3"/>
            <a:pathLst>
              <a:path w="321945" h="189230">
                <a:moveTo>
                  <a:pt x="316623" y="0"/>
                </a:moveTo>
                <a:lnTo>
                  <a:pt x="304431" y="0"/>
                </a:lnTo>
                <a:lnTo>
                  <a:pt x="299618" y="4940"/>
                </a:lnTo>
                <a:lnTo>
                  <a:pt x="299618" y="166801"/>
                </a:lnTo>
                <a:lnTo>
                  <a:pt x="4927" y="166801"/>
                </a:lnTo>
                <a:lnTo>
                  <a:pt x="0" y="171627"/>
                </a:lnTo>
                <a:lnTo>
                  <a:pt x="0" y="183832"/>
                </a:lnTo>
                <a:lnTo>
                  <a:pt x="4927" y="188645"/>
                </a:lnTo>
                <a:lnTo>
                  <a:pt x="318338" y="188645"/>
                </a:lnTo>
                <a:lnTo>
                  <a:pt x="321449" y="182613"/>
                </a:lnTo>
                <a:lnTo>
                  <a:pt x="321449" y="4940"/>
                </a:lnTo>
                <a:lnTo>
                  <a:pt x="316623" y="0"/>
                </a:lnTo>
                <a:close/>
              </a:path>
            </a:pathLst>
          </a:custGeom>
          <a:solidFill>
            <a:srgbClr val="C0C1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61" name="object 79"/>
          <p:cNvSpPr>
            <a:spLocks noChangeArrowheads="1"/>
          </p:cNvSpPr>
          <p:nvPr/>
        </p:nvSpPr>
        <p:spPr bwMode="auto">
          <a:xfrm>
            <a:off x="3438525" y="3011488"/>
            <a:ext cx="322263" cy="188912"/>
          </a:xfrm>
          <a:custGeom>
            <a:avLst/>
            <a:gdLst>
              <a:gd name="T0" fmla="*/ 0 w 321945"/>
              <a:gd name="T1" fmla="*/ 0 h 189230"/>
              <a:gd name="T2" fmla="*/ 321945 w 321945"/>
              <a:gd name="T3" fmla="*/ 189230 h 189230"/>
            </a:gdLst>
            <a:ahLst/>
            <a:cxnLst/>
            <a:rect l="T0" t="T1" r="T2" b="T3"/>
            <a:pathLst>
              <a:path w="321945" h="189230">
                <a:moveTo>
                  <a:pt x="310527" y="0"/>
                </a:moveTo>
                <a:lnTo>
                  <a:pt x="304431" y="0"/>
                </a:lnTo>
                <a:lnTo>
                  <a:pt x="299618" y="4940"/>
                </a:lnTo>
                <a:lnTo>
                  <a:pt x="299618" y="11023"/>
                </a:lnTo>
                <a:lnTo>
                  <a:pt x="299618" y="166801"/>
                </a:lnTo>
                <a:lnTo>
                  <a:pt x="11036" y="166801"/>
                </a:lnTo>
                <a:lnTo>
                  <a:pt x="4927" y="166801"/>
                </a:lnTo>
                <a:lnTo>
                  <a:pt x="0" y="171627"/>
                </a:lnTo>
                <a:lnTo>
                  <a:pt x="0" y="177723"/>
                </a:lnTo>
                <a:lnTo>
                  <a:pt x="0" y="183832"/>
                </a:lnTo>
                <a:lnTo>
                  <a:pt x="4927" y="188645"/>
                </a:lnTo>
                <a:lnTo>
                  <a:pt x="11036" y="188645"/>
                </a:lnTo>
                <a:lnTo>
                  <a:pt x="312242" y="188645"/>
                </a:lnTo>
                <a:lnTo>
                  <a:pt x="318338" y="188645"/>
                </a:lnTo>
                <a:lnTo>
                  <a:pt x="321449" y="182613"/>
                </a:lnTo>
                <a:lnTo>
                  <a:pt x="321449" y="176504"/>
                </a:lnTo>
                <a:lnTo>
                  <a:pt x="321449" y="11023"/>
                </a:lnTo>
                <a:lnTo>
                  <a:pt x="321449" y="4940"/>
                </a:lnTo>
                <a:lnTo>
                  <a:pt x="316623" y="0"/>
                </a:lnTo>
                <a:lnTo>
                  <a:pt x="310527" y="0"/>
                </a:lnTo>
                <a:close/>
              </a:path>
            </a:pathLst>
          </a:custGeom>
          <a:noFill/>
          <a:ln w="317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62" name="object 80"/>
          <p:cNvSpPr>
            <a:spLocks noChangeArrowheads="1"/>
          </p:cNvSpPr>
          <p:nvPr/>
        </p:nvSpPr>
        <p:spPr bwMode="auto">
          <a:xfrm>
            <a:off x="3482975" y="2987675"/>
            <a:ext cx="103188" cy="101600"/>
          </a:xfrm>
          <a:prstGeom prst="rect">
            <a:avLst/>
          </a:prstGeom>
          <a:blipFill dpi="0"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20563" name="Рисунок 8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9138" y="474663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4" name="object 38"/>
          <p:cNvSpPr txBox="1">
            <a:spLocks noChangeArrowheads="1"/>
          </p:cNvSpPr>
          <p:nvPr/>
        </p:nvSpPr>
        <p:spPr bwMode="auto">
          <a:xfrm>
            <a:off x="5238750" y="3143250"/>
            <a:ext cx="1524000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"/>
              </a:spcBef>
            </a:pPr>
            <a:r>
              <a:rPr lang="uk-UA" sz="900" b="1" dirty="0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ПОВЕРНУТО МАЙНА / ВІДШКОДОВАНО</a:t>
            </a:r>
            <a:endParaRPr lang="ru-RU" sz="900" dirty="0">
              <a:solidFill>
                <a:schemeClr val="accent1">
                  <a:lumMod val="50000"/>
                </a:schemeClr>
              </a:solidFill>
              <a:latin typeface="Avenir Next Cyr" charset="-52"/>
            </a:endParaRPr>
          </a:p>
        </p:txBody>
      </p:sp>
      <p:sp>
        <p:nvSpPr>
          <p:cNvPr id="83" name="object 39"/>
          <p:cNvSpPr txBox="1"/>
          <p:nvPr/>
        </p:nvSpPr>
        <p:spPr>
          <a:xfrm>
            <a:off x="3810000" y="3143250"/>
            <a:ext cx="1643063" cy="384175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 fontAlgn="auto">
              <a:spcBef>
                <a:spcPts val="120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chemeClr val="tx2"/>
                </a:solidFill>
                <a:latin typeface="Avenir Next Cyr Medium"/>
                <a:cs typeface="Avenir Next Cyr Medium"/>
              </a:rPr>
              <a:t>268000</a:t>
            </a:r>
            <a:endParaRPr sz="2400" dirty="0">
              <a:solidFill>
                <a:schemeClr val="tx2"/>
              </a:solidFill>
              <a:latin typeface="Avenir Next Cyr Medium"/>
              <a:cs typeface="Avenir Next Cyr Medium"/>
            </a:endParaRPr>
          </a:p>
        </p:txBody>
      </p:sp>
      <p:sp>
        <p:nvSpPr>
          <p:cNvPr id="84" name="object 39"/>
          <p:cNvSpPr txBox="1"/>
          <p:nvPr/>
        </p:nvSpPr>
        <p:spPr>
          <a:xfrm>
            <a:off x="3810000" y="2681288"/>
            <a:ext cx="1285875" cy="384721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 fontAlgn="auto">
              <a:spcBef>
                <a:spcPts val="120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chemeClr val="tx2"/>
                </a:solidFill>
                <a:latin typeface="Avenir Next Cyr Medium"/>
                <a:cs typeface="Avenir Next Cyr Medium"/>
              </a:rPr>
              <a:t>284000</a:t>
            </a:r>
            <a:endParaRPr sz="2400" dirty="0">
              <a:solidFill>
                <a:schemeClr val="tx2"/>
              </a:solidFill>
              <a:latin typeface="Avenir Next Cyr Medium"/>
              <a:cs typeface="Avenir Next Cyr Medium"/>
            </a:endParaRPr>
          </a:p>
        </p:txBody>
      </p:sp>
      <p:sp>
        <p:nvSpPr>
          <p:cNvPr id="85" name="object 39"/>
          <p:cNvSpPr txBox="1"/>
          <p:nvPr/>
        </p:nvSpPr>
        <p:spPr>
          <a:xfrm>
            <a:off x="4102100" y="2060575"/>
            <a:ext cx="622300" cy="395288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 fontAlgn="auto">
              <a:spcBef>
                <a:spcPts val="120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rgbClr val="152A65"/>
                </a:solidFill>
                <a:latin typeface="Avenir Next Cyr Medium"/>
                <a:cs typeface="Avenir Next Cyr Medium"/>
              </a:rPr>
              <a:t>61</a:t>
            </a:r>
            <a:endParaRPr sz="2400" dirty="0">
              <a:solidFill>
                <a:srgbClr val="152A65"/>
              </a:solidFill>
              <a:latin typeface="Avenir Next Cyr Medium"/>
              <a:cs typeface="Avenir Next Cyr Medium"/>
            </a:endParaRPr>
          </a:p>
        </p:txBody>
      </p:sp>
      <p:sp>
        <p:nvSpPr>
          <p:cNvPr id="86" name="object 39"/>
          <p:cNvSpPr txBox="1"/>
          <p:nvPr/>
        </p:nvSpPr>
        <p:spPr>
          <a:xfrm>
            <a:off x="4102100" y="1470025"/>
            <a:ext cx="622300" cy="395288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 fontAlgn="auto">
              <a:spcBef>
                <a:spcPts val="120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rgbClr val="152A65"/>
                </a:solidFill>
                <a:latin typeface="Avenir Next Cyr Medium"/>
                <a:cs typeface="Avenir Next Cyr Medium"/>
              </a:rPr>
              <a:t>57</a:t>
            </a:r>
            <a:endParaRPr sz="2400" dirty="0">
              <a:solidFill>
                <a:srgbClr val="152A65"/>
              </a:solidFill>
              <a:latin typeface="Avenir Next Cyr Medium"/>
              <a:cs typeface="Avenir Next Cyr Medium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bject 3"/>
          <p:cNvSpPr>
            <a:spLocks noChangeArrowheads="1"/>
          </p:cNvSpPr>
          <p:nvPr/>
        </p:nvSpPr>
        <p:spPr bwMode="auto">
          <a:xfrm>
            <a:off x="7683500" y="0"/>
            <a:ext cx="4508500" cy="6858000"/>
          </a:xfrm>
          <a:custGeom>
            <a:avLst/>
            <a:gdLst>
              <a:gd name="T0" fmla="*/ 0 w 4508500"/>
              <a:gd name="T1" fmla="*/ 0 h 6857365"/>
              <a:gd name="T2" fmla="*/ 4508500 w 4508500"/>
              <a:gd name="T3" fmla="*/ 6857365 h 6857365"/>
            </a:gdLst>
            <a:ahLst/>
            <a:cxnLst/>
            <a:rect l="T0" t="T1" r="T2" b="T3"/>
            <a:pathLst>
              <a:path w="4508500" h="6857365">
                <a:moveTo>
                  <a:pt x="0" y="6857276"/>
                </a:moveTo>
                <a:lnTo>
                  <a:pt x="4507890" y="6857276"/>
                </a:lnTo>
                <a:lnTo>
                  <a:pt x="4507890" y="0"/>
                </a:lnTo>
                <a:lnTo>
                  <a:pt x="0" y="0"/>
                </a:lnTo>
                <a:lnTo>
                  <a:pt x="0" y="6857276"/>
                </a:lnTo>
                <a:close/>
              </a:path>
            </a:pathLst>
          </a:custGeom>
          <a:solidFill>
            <a:srgbClr val="152A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1507" name="object 4"/>
          <p:cNvSpPr>
            <a:spLocks noChangeArrowheads="1"/>
          </p:cNvSpPr>
          <p:nvPr/>
        </p:nvSpPr>
        <p:spPr bwMode="auto">
          <a:xfrm>
            <a:off x="7440613" y="1073150"/>
            <a:ext cx="482600" cy="0"/>
          </a:xfrm>
          <a:custGeom>
            <a:avLst/>
            <a:gdLst>
              <a:gd name="T0" fmla="*/ 0 w 482600"/>
              <a:gd name="T1" fmla="*/ 482600 w 482600"/>
            </a:gdLst>
            <a:ahLst/>
            <a:cxnLst/>
            <a:rect l="T0" t="0" r="T1" b="0"/>
            <a:pathLst>
              <a:path w="482600">
                <a:moveTo>
                  <a:pt x="0" y="0"/>
                </a:moveTo>
                <a:lnTo>
                  <a:pt x="482600" y="0"/>
                </a:lnTo>
              </a:path>
            </a:pathLst>
          </a:custGeom>
          <a:noFill/>
          <a:ln w="76200">
            <a:solidFill>
              <a:srgbClr val="FFDD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1508" name="object 5"/>
          <p:cNvSpPr txBox="1">
            <a:spLocks noChangeArrowheads="1"/>
          </p:cNvSpPr>
          <p:nvPr/>
        </p:nvSpPr>
        <p:spPr bwMode="auto">
          <a:xfrm>
            <a:off x="8015288" y="906463"/>
            <a:ext cx="3354387" cy="273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7145" rIns="0" bIns="0">
            <a:spAutoFit/>
          </a:bodyPr>
          <a:lstStyle>
            <a:lvl1pPr marL="444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38"/>
              </a:spcBef>
            </a:pPr>
            <a:r>
              <a:rPr lang="ru-RU" sz="1600" b="1">
                <a:solidFill>
                  <a:srgbClr val="DCDDDD"/>
                </a:solidFill>
                <a:latin typeface="Avenir Next Cyr" charset="-52"/>
              </a:rPr>
              <a:t>Що треба зробити?</a:t>
            </a:r>
            <a:endParaRPr lang="ru-RU" sz="1600">
              <a:latin typeface="Avenir Next Cyr" charset="-52"/>
            </a:endParaRPr>
          </a:p>
          <a:p>
            <a:pPr eaLnBrk="1" hangingPunct="1">
              <a:spcBef>
                <a:spcPts val="1288"/>
              </a:spcBef>
              <a:buFontTx/>
              <a:buChar char="-"/>
            </a:pPr>
            <a:r>
              <a:rPr lang="uk-UA" sz="130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Розробити та розповсюдити пам</a:t>
            </a:r>
            <a:r>
              <a:rPr lang="en-US" sz="130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’</a:t>
            </a:r>
            <a:r>
              <a:rPr lang="uk-UA" sz="130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ятку “Як не стати жертвою крадіїв та захистити своє майно”</a:t>
            </a:r>
          </a:p>
          <a:p>
            <a:pPr eaLnBrk="1" hangingPunct="1">
              <a:spcBef>
                <a:spcPts val="1288"/>
              </a:spcBef>
            </a:pPr>
            <a:r>
              <a:rPr lang="uk-UA" sz="130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- Провести інформаційну кампанію, спрямовану на захист персональних даних  громадян від шахраїв;</a:t>
            </a:r>
          </a:p>
          <a:p>
            <a:pPr eaLnBrk="1" hangingPunct="1">
              <a:spcBef>
                <a:spcPts val="1288"/>
              </a:spcBef>
              <a:buFontTx/>
              <a:buChar char="-"/>
            </a:pPr>
            <a:r>
              <a:rPr lang="uk-UA" sz="130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Розробити та запустити програму маркування особистого майна</a:t>
            </a:r>
          </a:p>
          <a:p>
            <a:pPr eaLnBrk="1" hangingPunct="1">
              <a:spcBef>
                <a:spcPts val="1288"/>
              </a:spcBef>
              <a:buFontTx/>
              <a:buChar char="-"/>
            </a:pPr>
            <a:endParaRPr lang="ru-RU" sz="13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09" name="object 8"/>
          <p:cNvSpPr>
            <a:spLocks noChangeArrowheads="1"/>
          </p:cNvSpPr>
          <p:nvPr/>
        </p:nvSpPr>
        <p:spPr bwMode="auto">
          <a:xfrm>
            <a:off x="292100" y="50800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1510" name="object 9"/>
          <p:cNvSpPr>
            <a:spLocks noChangeArrowheads="1"/>
          </p:cNvSpPr>
          <p:nvPr/>
        </p:nvSpPr>
        <p:spPr bwMode="auto">
          <a:xfrm>
            <a:off x="420688" y="50800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1511" name="object 10"/>
          <p:cNvSpPr>
            <a:spLocks noChangeArrowheads="1"/>
          </p:cNvSpPr>
          <p:nvPr/>
        </p:nvSpPr>
        <p:spPr bwMode="auto">
          <a:xfrm>
            <a:off x="547688" y="50800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1512" name="object 11"/>
          <p:cNvSpPr>
            <a:spLocks noChangeArrowheads="1"/>
          </p:cNvSpPr>
          <p:nvPr/>
        </p:nvSpPr>
        <p:spPr bwMode="auto">
          <a:xfrm>
            <a:off x="292100" y="63817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1513" name="object 12"/>
          <p:cNvSpPr>
            <a:spLocks noChangeArrowheads="1"/>
          </p:cNvSpPr>
          <p:nvPr/>
        </p:nvSpPr>
        <p:spPr bwMode="auto">
          <a:xfrm>
            <a:off x="420688" y="63817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1514" name="object 13"/>
          <p:cNvSpPr>
            <a:spLocks noChangeArrowheads="1"/>
          </p:cNvSpPr>
          <p:nvPr/>
        </p:nvSpPr>
        <p:spPr bwMode="auto">
          <a:xfrm>
            <a:off x="547688" y="63817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1515" name="object 14"/>
          <p:cNvSpPr>
            <a:spLocks noChangeArrowheads="1"/>
          </p:cNvSpPr>
          <p:nvPr/>
        </p:nvSpPr>
        <p:spPr bwMode="auto">
          <a:xfrm>
            <a:off x="292100" y="76835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1516" name="object 15"/>
          <p:cNvSpPr>
            <a:spLocks noChangeArrowheads="1"/>
          </p:cNvSpPr>
          <p:nvPr/>
        </p:nvSpPr>
        <p:spPr bwMode="auto">
          <a:xfrm>
            <a:off x="420688" y="76835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1517" name="object 16"/>
          <p:cNvSpPr>
            <a:spLocks noChangeArrowheads="1"/>
          </p:cNvSpPr>
          <p:nvPr/>
        </p:nvSpPr>
        <p:spPr bwMode="auto">
          <a:xfrm>
            <a:off x="547688" y="76835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1518" name="object 17"/>
          <p:cNvSpPr>
            <a:spLocks noChangeArrowheads="1"/>
          </p:cNvSpPr>
          <p:nvPr/>
        </p:nvSpPr>
        <p:spPr bwMode="auto">
          <a:xfrm>
            <a:off x="292100" y="89852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1519" name="object 18"/>
          <p:cNvSpPr>
            <a:spLocks noChangeArrowheads="1"/>
          </p:cNvSpPr>
          <p:nvPr/>
        </p:nvSpPr>
        <p:spPr bwMode="auto">
          <a:xfrm>
            <a:off x="420688" y="89852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1520" name="object 19"/>
          <p:cNvSpPr>
            <a:spLocks noChangeArrowheads="1"/>
          </p:cNvSpPr>
          <p:nvPr/>
        </p:nvSpPr>
        <p:spPr bwMode="auto">
          <a:xfrm>
            <a:off x="547688" y="89852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1521" name="object 20"/>
          <p:cNvSpPr>
            <a:spLocks noChangeArrowheads="1"/>
          </p:cNvSpPr>
          <p:nvPr/>
        </p:nvSpPr>
        <p:spPr bwMode="auto">
          <a:xfrm>
            <a:off x="292100" y="102870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1522" name="object 21"/>
          <p:cNvSpPr>
            <a:spLocks noChangeArrowheads="1"/>
          </p:cNvSpPr>
          <p:nvPr/>
        </p:nvSpPr>
        <p:spPr bwMode="auto">
          <a:xfrm>
            <a:off x="420688" y="102870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1523" name="object 22"/>
          <p:cNvSpPr>
            <a:spLocks noChangeArrowheads="1"/>
          </p:cNvSpPr>
          <p:nvPr/>
        </p:nvSpPr>
        <p:spPr bwMode="auto">
          <a:xfrm>
            <a:off x="547688" y="102870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1524" name="object 23"/>
          <p:cNvSpPr>
            <a:spLocks noChangeArrowheads="1"/>
          </p:cNvSpPr>
          <p:nvPr/>
        </p:nvSpPr>
        <p:spPr bwMode="auto">
          <a:xfrm>
            <a:off x="292100" y="115887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1525" name="object 24"/>
          <p:cNvSpPr>
            <a:spLocks noChangeArrowheads="1"/>
          </p:cNvSpPr>
          <p:nvPr/>
        </p:nvSpPr>
        <p:spPr bwMode="auto">
          <a:xfrm>
            <a:off x="420688" y="115887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1526" name="object 25"/>
          <p:cNvSpPr>
            <a:spLocks noChangeArrowheads="1"/>
          </p:cNvSpPr>
          <p:nvPr/>
        </p:nvSpPr>
        <p:spPr bwMode="auto">
          <a:xfrm>
            <a:off x="547688" y="115887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1527" name="object 26"/>
          <p:cNvSpPr>
            <a:spLocks noChangeArrowheads="1"/>
          </p:cNvSpPr>
          <p:nvPr/>
        </p:nvSpPr>
        <p:spPr bwMode="auto">
          <a:xfrm>
            <a:off x="292100" y="128905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1528" name="object 27"/>
          <p:cNvSpPr>
            <a:spLocks noChangeArrowheads="1"/>
          </p:cNvSpPr>
          <p:nvPr/>
        </p:nvSpPr>
        <p:spPr bwMode="auto">
          <a:xfrm>
            <a:off x="420688" y="128905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1529" name="object 28"/>
          <p:cNvSpPr>
            <a:spLocks noChangeArrowheads="1"/>
          </p:cNvSpPr>
          <p:nvPr/>
        </p:nvSpPr>
        <p:spPr bwMode="auto">
          <a:xfrm>
            <a:off x="547688" y="128905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1530" name="object 29"/>
          <p:cNvSpPr>
            <a:spLocks noChangeArrowheads="1"/>
          </p:cNvSpPr>
          <p:nvPr/>
        </p:nvSpPr>
        <p:spPr bwMode="auto">
          <a:xfrm>
            <a:off x="292100" y="141922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1531" name="object 30"/>
          <p:cNvSpPr>
            <a:spLocks noChangeArrowheads="1"/>
          </p:cNvSpPr>
          <p:nvPr/>
        </p:nvSpPr>
        <p:spPr bwMode="auto">
          <a:xfrm>
            <a:off x="420688" y="141922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1532" name="object 31"/>
          <p:cNvSpPr>
            <a:spLocks noChangeArrowheads="1"/>
          </p:cNvSpPr>
          <p:nvPr/>
        </p:nvSpPr>
        <p:spPr bwMode="auto">
          <a:xfrm>
            <a:off x="547688" y="141922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36562" y="2285992"/>
            <a:ext cx="7016759" cy="2003112"/>
          </a:xfrm>
          <a:prstGeom prst="rect">
            <a:avLst/>
          </a:prstGeom>
        </p:spPr>
        <p:txBody>
          <a:bodyPr wrap="square" lIns="0" tIns="12700" rIns="0" bIns="0" numCol="1" spcCol="180000">
            <a:spAutoFit/>
          </a:bodyPr>
          <a:lstStyle/>
          <a:p>
            <a:pPr marL="12700" marR="5080" fontAlgn="auto">
              <a:spcBef>
                <a:spcPts val="10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Надіслано </a:t>
            </a:r>
            <a:r>
              <a:rPr lang="uk-UA" spc="-5" dirty="0" smtClean="0">
                <a:solidFill>
                  <a:schemeClr val="tx2"/>
                </a:solidFill>
                <a:latin typeface="Calibri Light"/>
                <a:cs typeface="Calibri Light"/>
              </a:rPr>
              <a:t>19 </a:t>
            </a:r>
            <a:r>
              <a:rPr lang="uk-UA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запитів до банківських установ в рамках розслідувань</a:t>
            </a:r>
          </a:p>
          <a:p>
            <a:pPr marL="12700" marR="5080" fontAlgn="auto">
              <a:spcBef>
                <a:spcPts val="10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spc="-5" dirty="0" smtClean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Надіслано </a:t>
            </a:r>
            <a:r>
              <a:rPr lang="uk-UA" spc="-5" dirty="0" smtClean="0">
                <a:solidFill>
                  <a:schemeClr val="tx2"/>
                </a:solidFill>
                <a:latin typeface="Calibri Light"/>
                <a:cs typeface="Calibri Light"/>
              </a:rPr>
              <a:t>35 </a:t>
            </a:r>
            <a:r>
              <a:rPr lang="uk-UA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запитів до мобільних </a:t>
            </a:r>
            <a:r>
              <a:rPr lang="uk-UA" spc="-5" dirty="0" smtClean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операторів</a:t>
            </a:r>
            <a:endParaRPr lang="uk-UA" dirty="0">
              <a:solidFill>
                <a:schemeClr val="accent1">
                  <a:lumMod val="50000"/>
                </a:schemeClr>
              </a:solidFill>
              <a:latin typeface="Calibri Light"/>
              <a:cs typeface="Calibri Light"/>
            </a:endParaRPr>
          </a:p>
          <a:p>
            <a:pPr marL="12700" marR="5080" fontAlgn="auto">
              <a:spcBef>
                <a:spcPts val="10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Проведено 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5 зустрічів </a:t>
            </a:r>
            <a:r>
              <a:rPr lang="uk-UA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з мешканцями району для роз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’</a:t>
            </a:r>
            <a:r>
              <a:rPr lang="uk-UA" dirty="0" err="1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яснення</a:t>
            </a:r>
            <a:r>
              <a:rPr lang="uk-UA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ризиків за яких можна стати жертвою злочину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.</a:t>
            </a:r>
          </a:p>
          <a:p>
            <a:pPr marL="12700" marR="5080" fontAlgn="auto">
              <a:spcBef>
                <a:spcPts val="10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dirty="0" smtClean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Висвітлено 15 інформацій в ЗМІ щодо </a:t>
            </a:r>
            <a:r>
              <a:rPr lang="uk-UA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роз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’</a:t>
            </a:r>
            <a:r>
              <a:rPr lang="uk-UA" dirty="0" err="1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яснення</a:t>
            </a:r>
            <a:r>
              <a:rPr lang="uk-UA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як не </a:t>
            </a:r>
            <a:r>
              <a:rPr lang="uk-UA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стати жертвою злочину.</a:t>
            </a:r>
          </a:p>
          <a:p>
            <a:pPr marL="12700" marR="5080" fontAlgn="auto">
              <a:spcBef>
                <a:spcPts val="100"/>
              </a:spcBef>
              <a:spcAft>
                <a:spcPts val="0"/>
              </a:spcAft>
              <a:defRPr/>
            </a:pPr>
            <a:endParaRPr lang="uk-UA" dirty="0">
              <a:solidFill>
                <a:schemeClr val="accent1">
                  <a:lumMod val="50000"/>
                </a:schemeClr>
              </a:solidFill>
              <a:latin typeface="Calibri Light"/>
              <a:cs typeface="Calibri Light"/>
            </a:endParaRPr>
          </a:p>
        </p:txBody>
      </p:sp>
      <p:sp>
        <p:nvSpPr>
          <p:cNvPr id="21534" name="object 34"/>
          <p:cNvSpPr txBox="1">
            <a:spLocks noChangeArrowheads="1"/>
          </p:cNvSpPr>
          <p:nvPr/>
        </p:nvSpPr>
        <p:spPr bwMode="auto">
          <a:xfrm>
            <a:off x="727075" y="1957388"/>
            <a:ext cx="2582863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"/>
              </a:spcBef>
            </a:pPr>
            <a:r>
              <a:rPr lang="ru-RU" sz="1400" b="1">
                <a:solidFill>
                  <a:srgbClr val="152A65"/>
                </a:solidFill>
                <a:latin typeface="Avenir Next Cyr" charset="-52"/>
              </a:rPr>
              <a:t>ЩО РОБИЛА ПОЛІЦІЯ?</a:t>
            </a:r>
            <a:endParaRPr lang="ru-RU" sz="1400">
              <a:solidFill>
                <a:srgbClr val="152A65"/>
              </a:solidFill>
              <a:latin typeface="Avenir Next Cyr" charset="-52"/>
            </a:endParaRPr>
          </a:p>
        </p:txBody>
      </p:sp>
      <p:pic>
        <p:nvPicPr>
          <p:cNvPr id="21535" name="Рисунок 3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9138" y="474663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bject 3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0 w 4508500"/>
              <a:gd name="T1" fmla="*/ 0 h 6857365"/>
              <a:gd name="T2" fmla="*/ 4508500 w 4508500"/>
              <a:gd name="T3" fmla="*/ 6857365 h 6857365"/>
            </a:gdLst>
            <a:ahLst/>
            <a:cxnLst/>
            <a:rect l="T0" t="T1" r="T2" b="T3"/>
            <a:pathLst>
              <a:path w="4508500" h="6857365">
                <a:moveTo>
                  <a:pt x="0" y="6857276"/>
                </a:moveTo>
                <a:lnTo>
                  <a:pt x="4507890" y="6857276"/>
                </a:lnTo>
                <a:lnTo>
                  <a:pt x="4507890" y="0"/>
                </a:lnTo>
                <a:lnTo>
                  <a:pt x="0" y="0"/>
                </a:lnTo>
                <a:lnTo>
                  <a:pt x="0" y="6857276"/>
                </a:lnTo>
                <a:close/>
              </a:path>
            </a:pathLst>
          </a:custGeom>
          <a:solidFill>
            <a:srgbClr val="152A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31" name="object 2"/>
          <p:cNvSpPr txBox="1">
            <a:spLocks noChangeArrowheads="1"/>
          </p:cNvSpPr>
          <p:nvPr/>
        </p:nvSpPr>
        <p:spPr bwMode="auto">
          <a:xfrm>
            <a:off x="6138863" y="2424113"/>
            <a:ext cx="38989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6175"/>
              </a:lnSpc>
              <a:spcBef>
                <a:spcPts val="100"/>
              </a:spcBef>
            </a:pPr>
            <a:r>
              <a:rPr lang="uk-UA" sz="5300" b="1">
                <a:solidFill>
                  <a:srgbClr val="FFFFFF"/>
                </a:solidFill>
                <a:latin typeface="Avenir Next Cyr" charset="-52"/>
              </a:rPr>
              <a:t>Безпека</a:t>
            </a:r>
          </a:p>
          <a:p>
            <a:pPr eaLnBrk="1" hangingPunct="1">
              <a:lnSpc>
                <a:spcPts val="6175"/>
              </a:lnSpc>
              <a:spcBef>
                <a:spcPts val="100"/>
              </a:spcBef>
            </a:pPr>
            <a:r>
              <a:rPr lang="uk-UA" sz="5300" b="1">
                <a:solidFill>
                  <a:srgbClr val="FFFFFF"/>
                </a:solidFill>
                <a:latin typeface="Avenir Next Cyr" charset="-52"/>
              </a:rPr>
              <a:t>дітей</a:t>
            </a:r>
            <a:endParaRPr lang="ru-RU" sz="5300">
              <a:latin typeface="Avenir Next Cyr" charset="-52"/>
            </a:endParaRPr>
          </a:p>
        </p:txBody>
      </p:sp>
      <p:sp>
        <p:nvSpPr>
          <p:cNvPr id="5" name="object 3"/>
          <p:cNvSpPr txBox="1">
            <a:spLocks noGrp="1"/>
          </p:cNvSpPr>
          <p:nvPr>
            <p:ph type="title"/>
          </p:nvPr>
        </p:nvSpPr>
        <p:spPr>
          <a:xfrm>
            <a:off x="2540000" y="1844675"/>
            <a:ext cx="3214688" cy="3001963"/>
          </a:xfrm>
        </p:spPr>
        <p:txBody>
          <a:bodyPr vert="horz" tIns="16510" rtlCol="0"/>
          <a:lstStyle/>
          <a:p>
            <a:pPr marL="12700" eaLnBrk="1" fontAlgn="auto" hangingPunct="1">
              <a:spcBef>
                <a:spcPts val="130"/>
              </a:spcBef>
              <a:spcAft>
                <a:spcPts val="0"/>
              </a:spcAft>
              <a:defRPr/>
            </a:pPr>
            <a:r>
              <a:rPr lang="en-US" sz="19400" spc="15" dirty="0" smtClean="0">
                <a:solidFill>
                  <a:srgbClr val="FFDD00"/>
                </a:solidFill>
                <a:latin typeface="Avenir Next Cyr Medium"/>
                <a:cs typeface="Avenir Next Cyr Medium"/>
              </a:rPr>
              <a:t>0</a:t>
            </a:r>
            <a:r>
              <a:rPr lang="uk-UA" sz="19400" spc="15" dirty="0">
                <a:solidFill>
                  <a:srgbClr val="FFDD00"/>
                </a:solidFill>
                <a:latin typeface="Avenir Next Cyr Medium"/>
                <a:cs typeface="Avenir Next Cyr Medium"/>
              </a:rPr>
              <a:t>7</a:t>
            </a:r>
            <a:endParaRPr sz="19400" dirty="0">
              <a:latin typeface="Avenir Next Cyr Medium"/>
              <a:cs typeface="Avenir Next Cyr Medium"/>
            </a:endParaRPr>
          </a:p>
        </p:txBody>
      </p:sp>
      <p:sp>
        <p:nvSpPr>
          <p:cNvPr id="22533" name="object 4"/>
          <p:cNvSpPr>
            <a:spLocks noChangeArrowheads="1"/>
          </p:cNvSpPr>
          <p:nvPr/>
        </p:nvSpPr>
        <p:spPr bwMode="auto">
          <a:xfrm>
            <a:off x="1293813" y="21018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34" name="object 5"/>
          <p:cNvSpPr>
            <a:spLocks noChangeArrowheads="1"/>
          </p:cNvSpPr>
          <p:nvPr/>
        </p:nvSpPr>
        <p:spPr bwMode="auto">
          <a:xfrm>
            <a:off x="1649413" y="21018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35" name="object 6"/>
          <p:cNvSpPr>
            <a:spLocks noChangeArrowheads="1"/>
          </p:cNvSpPr>
          <p:nvPr/>
        </p:nvSpPr>
        <p:spPr bwMode="auto">
          <a:xfrm>
            <a:off x="2005013" y="21018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36" name="object 7"/>
          <p:cNvSpPr>
            <a:spLocks noChangeArrowheads="1"/>
          </p:cNvSpPr>
          <p:nvPr/>
        </p:nvSpPr>
        <p:spPr bwMode="auto">
          <a:xfrm>
            <a:off x="1293813" y="24638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37" name="object 8"/>
          <p:cNvSpPr>
            <a:spLocks noChangeArrowheads="1"/>
          </p:cNvSpPr>
          <p:nvPr/>
        </p:nvSpPr>
        <p:spPr bwMode="auto">
          <a:xfrm>
            <a:off x="1649413" y="24638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38" name="object 9"/>
          <p:cNvSpPr>
            <a:spLocks noChangeArrowheads="1"/>
          </p:cNvSpPr>
          <p:nvPr/>
        </p:nvSpPr>
        <p:spPr bwMode="auto">
          <a:xfrm>
            <a:off x="2005013" y="24638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39" name="object 10"/>
          <p:cNvSpPr>
            <a:spLocks noChangeArrowheads="1"/>
          </p:cNvSpPr>
          <p:nvPr/>
        </p:nvSpPr>
        <p:spPr bwMode="auto">
          <a:xfrm>
            <a:off x="1293813" y="28257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40" name="object 11"/>
          <p:cNvSpPr>
            <a:spLocks noChangeArrowheads="1"/>
          </p:cNvSpPr>
          <p:nvPr/>
        </p:nvSpPr>
        <p:spPr bwMode="auto">
          <a:xfrm>
            <a:off x="1649413" y="28257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41" name="object 12"/>
          <p:cNvSpPr>
            <a:spLocks noChangeArrowheads="1"/>
          </p:cNvSpPr>
          <p:nvPr/>
        </p:nvSpPr>
        <p:spPr bwMode="auto">
          <a:xfrm>
            <a:off x="2005013" y="28257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42" name="object 13"/>
          <p:cNvSpPr>
            <a:spLocks noChangeArrowheads="1"/>
          </p:cNvSpPr>
          <p:nvPr/>
        </p:nvSpPr>
        <p:spPr bwMode="auto">
          <a:xfrm>
            <a:off x="1293813" y="31877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43" name="object 14"/>
          <p:cNvSpPr>
            <a:spLocks noChangeArrowheads="1"/>
          </p:cNvSpPr>
          <p:nvPr/>
        </p:nvSpPr>
        <p:spPr bwMode="auto">
          <a:xfrm>
            <a:off x="1649413" y="31877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44" name="object 15"/>
          <p:cNvSpPr>
            <a:spLocks noChangeArrowheads="1"/>
          </p:cNvSpPr>
          <p:nvPr/>
        </p:nvSpPr>
        <p:spPr bwMode="auto">
          <a:xfrm>
            <a:off x="2005013" y="31877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45" name="object 16"/>
          <p:cNvSpPr>
            <a:spLocks noChangeArrowheads="1"/>
          </p:cNvSpPr>
          <p:nvPr/>
        </p:nvSpPr>
        <p:spPr bwMode="auto">
          <a:xfrm>
            <a:off x="1293813" y="35496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46" name="object 17"/>
          <p:cNvSpPr>
            <a:spLocks noChangeArrowheads="1"/>
          </p:cNvSpPr>
          <p:nvPr/>
        </p:nvSpPr>
        <p:spPr bwMode="auto">
          <a:xfrm>
            <a:off x="1649413" y="35496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47" name="object 18"/>
          <p:cNvSpPr>
            <a:spLocks noChangeArrowheads="1"/>
          </p:cNvSpPr>
          <p:nvPr/>
        </p:nvSpPr>
        <p:spPr bwMode="auto">
          <a:xfrm>
            <a:off x="2005013" y="35496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48" name="object 19"/>
          <p:cNvSpPr>
            <a:spLocks noChangeArrowheads="1"/>
          </p:cNvSpPr>
          <p:nvPr/>
        </p:nvSpPr>
        <p:spPr bwMode="auto">
          <a:xfrm>
            <a:off x="1293813" y="39116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49" name="object 20"/>
          <p:cNvSpPr>
            <a:spLocks noChangeArrowheads="1"/>
          </p:cNvSpPr>
          <p:nvPr/>
        </p:nvSpPr>
        <p:spPr bwMode="auto">
          <a:xfrm>
            <a:off x="1649413" y="39116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50" name="object 21"/>
          <p:cNvSpPr>
            <a:spLocks noChangeArrowheads="1"/>
          </p:cNvSpPr>
          <p:nvPr/>
        </p:nvSpPr>
        <p:spPr bwMode="auto">
          <a:xfrm>
            <a:off x="2005013" y="39116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51" name="object 22"/>
          <p:cNvSpPr>
            <a:spLocks noChangeArrowheads="1"/>
          </p:cNvSpPr>
          <p:nvPr/>
        </p:nvSpPr>
        <p:spPr bwMode="auto">
          <a:xfrm>
            <a:off x="1293813" y="42735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52" name="object 23"/>
          <p:cNvSpPr>
            <a:spLocks noChangeArrowheads="1"/>
          </p:cNvSpPr>
          <p:nvPr/>
        </p:nvSpPr>
        <p:spPr bwMode="auto">
          <a:xfrm>
            <a:off x="1649413" y="42735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53" name="object 24"/>
          <p:cNvSpPr>
            <a:spLocks noChangeArrowheads="1"/>
          </p:cNvSpPr>
          <p:nvPr/>
        </p:nvSpPr>
        <p:spPr bwMode="auto">
          <a:xfrm>
            <a:off x="2005013" y="42735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54" name="object 25"/>
          <p:cNvSpPr>
            <a:spLocks noChangeArrowheads="1"/>
          </p:cNvSpPr>
          <p:nvPr/>
        </p:nvSpPr>
        <p:spPr bwMode="auto">
          <a:xfrm>
            <a:off x="1293813" y="46355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55" name="object 26"/>
          <p:cNvSpPr>
            <a:spLocks noChangeArrowheads="1"/>
          </p:cNvSpPr>
          <p:nvPr/>
        </p:nvSpPr>
        <p:spPr bwMode="auto">
          <a:xfrm>
            <a:off x="1649413" y="46355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56" name="object 27"/>
          <p:cNvSpPr>
            <a:spLocks noChangeArrowheads="1"/>
          </p:cNvSpPr>
          <p:nvPr/>
        </p:nvSpPr>
        <p:spPr bwMode="auto">
          <a:xfrm>
            <a:off x="2005013" y="46355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57" name="object 28"/>
          <p:cNvSpPr>
            <a:spLocks noChangeArrowheads="1"/>
          </p:cNvSpPr>
          <p:nvPr/>
        </p:nvSpPr>
        <p:spPr bwMode="auto">
          <a:xfrm>
            <a:off x="6061075" y="5537200"/>
            <a:ext cx="0" cy="822325"/>
          </a:xfrm>
          <a:custGeom>
            <a:avLst/>
            <a:gdLst>
              <a:gd name="T0" fmla="*/ 0 h 821689"/>
              <a:gd name="T1" fmla="*/ 821689 h 821689"/>
            </a:gdLst>
            <a:ahLst/>
            <a:cxnLst/>
            <a:rect l="0" t="T0" r="0" b="T1"/>
            <a:pathLst>
              <a:path h="821689">
                <a:moveTo>
                  <a:pt x="0" y="0"/>
                </a:moveTo>
                <a:lnTo>
                  <a:pt x="0" y="821258"/>
                </a:lnTo>
              </a:path>
            </a:pathLst>
          </a:custGeom>
          <a:noFill/>
          <a:ln w="76200">
            <a:solidFill>
              <a:srgbClr val="FFDD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bject 2"/>
          <p:cNvSpPr txBox="1">
            <a:spLocks noChangeArrowheads="1"/>
          </p:cNvSpPr>
          <p:nvPr/>
        </p:nvSpPr>
        <p:spPr bwMode="auto">
          <a:xfrm>
            <a:off x="2025650" y="800100"/>
            <a:ext cx="1735138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333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00"/>
              </a:spcBef>
            </a:pPr>
            <a:r>
              <a:rPr lang="ru-RU" sz="1900" b="1" dirty="0" err="1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Безпека</a:t>
            </a:r>
            <a:r>
              <a:rPr lang="ru-RU" sz="1900" b="1" dirty="0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 </a:t>
            </a:r>
            <a:r>
              <a:rPr lang="ru-RU" sz="1900" b="1" dirty="0" err="1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дітей</a:t>
            </a:r>
            <a:endParaRPr lang="ru-RU" sz="1900" dirty="0">
              <a:solidFill>
                <a:schemeClr val="accent1">
                  <a:lumMod val="50000"/>
                </a:schemeClr>
              </a:solidFill>
              <a:latin typeface="Avenir Next Cyr" charset="-52"/>
            </a:endParaRPr>
          </a:p>
        </p:txBody>
      </p:sp>
      <p:sp>
        <p:nvSpPr>
          <p:cNvPr id="23555" name="object 3"/>
          <p:cNvSpPr>
            <a:spLocks noChangeArrowheads="1"/>
          </p:cNvSpPr>
          <p:nvPr/>
        </p:nvSpPr>
        <p:spPr bwMode="auto">
          <a:xfrm>
            <a:off x="292100" y="50800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3556" name="object 4"/>
          <p:cNvSpPr>
            <a:spLocks noChangeArrowheads="1"/>
          </p:cNvSpPr>
          <p:nvPr/>
        </p:nvSpPr>
        <p:spPr bwMode="auto">
          <a:xfrm>
            <a:off x="420688" y="50800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3557" name="object 5"/>
          <p:cNvSpPr>
            <a:spLocks noChangeArrowheads="1"/>
          </p:cNvSpPr>
          <p:nvPr/>
        </p:nvSpPr>
        <p:spPr bwMode="auto">
          <a:xfrm>
            <a:off x="547688" y="50800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3558" name="object 6"/>
          <p:cNvSpPr>
            <a:spLocks noChangeArrowheads="1"/>
          </p:cNvSpPr>
          <p:nvPr/>
        </p:nvSpPr>
        <p:spPr bwMode="auto">
          <a:xfrm>
            <a:off x="292100" y="63817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3559" name="object 7"/>
          <p:cNvSpPr>
            <a:spLocks noChangeArrowheads="1"/>
          </p:cNvSpPr>
          <p:nvPr/>
        </p:nvSpPr>
        <p:spPr bwMode="auto">
          <a:xfrm>
            <a:off x="420688" y="63817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3560" name="object 8"/>
          <p:cNvSpPr>
            <a:spLocks noChangeArrowheads="1"/>
          </p:cNvSpPr>
          <p:nvPr/>
        </p:nvSpPr>
        <p:spPr bwMode="auto">
          <a:xfrm>
            <a:off x="547688" y="63817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3561" name="object 9"/>
          <p:cNvSpPr>
            <a:spLocks noChangeArrowheads="1"/>
          </p:cNvSpPr>
          <p:nvPr/>
        </p:nvSpPr>
        <p:spPr bwMode="auto">
          <a:xfrm>
            <a:off x="292100" y="76835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3562" name="object 10"/>
          <p:cNvSpPr>
            <a:spLocks noChangeArrowheads="1"/>
          </p:cNvSpPr>
          <p:nvPr/>
        </p:nvSpPr>
        <p:spPr bwMode="auto">
          <a:xfrm>
            <a:off x="420688" y="76835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3563" name="object 11"/>
          <p:cNvSpPr>
            <a:spLocks noChangeArrowheads="1"/>
          </p:cNvSpPr>
          <p:nvPr/>
        </p:nvSpPr>
        <p:spPr bwMode="auto">
          <a:xfrm>
            <a:off x="547688" y="76835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3564" name="object 12"/>
          <p:cNvSpPr>
            <a:spLocks noChangeArrowheads="1"/>
          </p:cNvSpPr>
          <p:nvPr/>
        </p:nvSpPr>
        <p:spPr bwMode="auto">
          <a:xfrm>
            <a:off x="292100" y="89852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3565" name="object 13"/>
          <p:cNvSpPr>
            <a:spLocks noChangeArrowheads="1"/>
          </p:cNvSpPr>
          <p:nvPr/>
        </p:nvSpPr>
        <p:spPr bwMode="auto">
          <a:xfrm>
            <a:off x="420688" y="89852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3566" name="object 14"/>
          <p:cNvSpPr>
            <a:spLocks noChangeArrowheads="1"/>
          </p:cNvSpPr>
          <p:nvPr/>
        </p:nvSpPr>
        <p:spPr bwMode="auto">
          <a:xfrm>
            <a:off x="547688" y="89852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3567" name="object 15"/>
          <p:cNvSpPr>
            <a:spLocks noChangeArrowheads="1"/>
          </p:cNvSpPr>
          <p:nvPr/>
        </p:nvSpPr>
        <p:spPr bwMode="auto">
          <a:xfrm>
            <a:off x="292100" y="102870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3568" name="object 16"/>
          <p:cNvSpPr>
            <a:spLocks noChangeArrowheads="1"/>
          </p:cNvSpPr>
          <p:nvPr/>
        </p:nvSpPr>
        <p:spPr bwMode="auto">
          <a:xfrm>
            <a:off x="420688" y="102870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3569" name="object 17"/>
          <p:cNvSpPr>
            <a:spLocks noChangeArrowheads="1"/>
          </p:cNvSpPr>
          <p:nvPr/>
        </p:nvSpPr>
        <p:spPr bwMode="auto">
          <a:xfrm>
            <a:off x="547688" y="102870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3570" name="object 18"/>
          <p:cNvSpPr>
            <a:spLocks noChangeArrowheads="1"/>
          </p:cNvSpPr>
          <p:nvPr/>
        </p:nvSpPr>
        <p:spPr bwMode="auto">
          <a:xfrm>
            <a:off x="292100" y="115887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3571" name="object 19"/>
          <p:cNvSpPr>
            <a:spLocks noChangeArrowheads="1"/>
          </p:cNvSpPr>
          <p:nvPr/>
        </p:nvSpPr>
        <p:spPr bwMode="auto">
          <a:xfrm>
            <a:off x="420688" y="115887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3572" name="object 20"/>
          <p:cNvSpPr>
            <a:spLocks noChangeArrowheads="1"/>
          </p:cNvSpPr>
          <p:nvPr/>
        </p:nvSpPr>
        <p:spPr bwMode="auto">
          <a:xfrm>
            <a:off x="547688" y="115887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3573" name="object 21"/>
          <p:cNvSpPr>
            <a:spLocks noChangeArrowheads="1"/>
          </p:cNvSpPr>
          <p:nvPr/>
        </p:nvSpPr>
        <p:spPr bwMode="auto">
          <a:xfrm>
            <a:off x="292100" y="128905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3574" name="object 22"/>
          <p:cNvSpPr>
            <a:spLocks noChangeArrowheads="1"/>
          </p:cNvSpPr>
          <p:nvPr/>
        </p:nvSpPr>
        <p:spPr bwMode="auto">
          <a:xfrm>
            <a:off x="420688" y="128905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3575" name="object 23"/>
          <p:cNvSpPr>
            <a:spLocks noChangeArrowheads="1"/>
          </p:cNvSpPr>
          <p:nvPr/>
        </p:nvSpPr>
        <p:spPr bwMode="auto">
          <a:xfrm>
            <a:off x="547688" y="128905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3576" name="object 24"/>
          <p:cNvSpPr>
            <a:spLocks noChangeArrowheads="1"/>
          </p:cNvSpPr>
          <p:nvPr/>
        </p:nvSpPr>
        <p:spPr bwMode="auto">
          <a:xfrm>
            <a:off x="292100" y="141922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3577" name="object 25"/>
          <p:cNvSpPr>
            <a:spLocks noChangeArrowheads="1"/>
          </p:cNvSpPr>
          <p:nvPr/>
        </p:nvSpPr>
        <p:spPr bwMode="auto">
          <a:xfrm>
            <a:off x="420688" y="141922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3578" name="object 26"/>
          <p:cNvSpPr>
            <a:spLocks noChangeArrowheads="1"/>
          </p:cNvSpPr>
          <p:nvPr/>
        </p:nvSpPr>
        <p:spPr bwMode="auto">
          <a:xfrm>
            <a:off x="547688" y="141922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3579" name="object 28"/>
          <p:cNvSpPr>
            <a:spLocks noChangeArrowheads="1"/>
          </p:cNvSpPr>
          <p:nvPr/>
        </p:nvSpPr>
        <p:spPr bwMode="auto">
          <a:xfrm>
            <a:off x="701675" y="3992563"/>
            <a:ext cx="6088063" cy="0"/>
          </a:xfrm>
          <a:custGeom>
            <a:avLst/>
            <a:gdLst>
              <a:gd name="T0" fmla="*/ 0 w 6087745"/>
              <a:gd name="T1" fmla="*/ 6087745 w 6087745"/>
            </a:gdLst>
            <a:ahLst/>
            <a:cxnLst/>
            <a:rect l="T0" t="0" r="T1" b="0"/>
            <a:pathLst>
              <a:path w="6087745">
                <a:moveTo>
                  <a:pt x="0" y="0"/>
                </a:moveTo>
                <a:lnTo>
                  <a:pt x="6087541" y="0"/>
                </a:lnTo>
              </a:path>
            </a:pathLst>
          </a:custGeom>
          <a:noFill/>
          <a:ln w="12700">
            <a:solidFill>
              <a:srgbClr val="00499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3581" name="object 30"/>
          <p:cNvSpPr txBox="1">
            <a:spLocks noChangeArrowheads="1"/>
          </p:cNvSpPr>
          <p:nvPr/>
        </p:nvSpPr>
        <p:spPr bwMode="auto">
          <a:xfrm>
            <a:off x="774700" y="2341563"/>
            <a:ext cx="158273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125"/>
              </a:spcBef>
            </a:pPr>
            <a:r>
              <a:rPr lang="uk-UA" sz="5000" b="1" dirty="0" smtClean="0">
                <a:solidFill>
                  <a:srgbClr val="152A65"/>
                </a:solidFill>
                <a:latin typeface="Avenir Next Cyr" charset="-52"/>
              </a:rPr>
              <a:t>1</a:t>
            </a:r>
            <a:endParaRPr lang="ru-RU" sz="5000" dirty="0">
              <a:solidFill>
                <a:srgbClr val="152A65"/>
              </a:solidFill>
              <a:latin typeface="Avenir Next Cyr" charset="-52"/>
            </a:endParaRPr>
          </a:p>
          <a:p>
            <a:pPr eaLnBrk="1" hangingPunct="1">
              <a:spcBef>
                <a:spcPts val="775"/>
              </a:spcBef>
            </a:pP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ЗЛОЧИНИ ПРОТИ ДІТЕЙ</a:t>
            </a:r>
            <a:endParaRPr lang="ru-RU" sz="900" dirty="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23582" name="object 31"/>
          <p:cNvSpPr>
            <a:spLocks noChangeArrowheads="1"/>
          </p:cNvSpPr>
          <p:nvPr/>
        </p:nvSpPr>
        <p:spPr bwMode="auto">
          <a:xfrm>
            <a:off x="6596063" y="357188"/>
            <a:ext cx="5595937" cy="6286500"/>
          </a:xfrm>
          <a:custGeom>
            <a:avLst/>
            <a:gdLst>
              <a:gd name="T0" fmla="*/ 0 w 4508500"/>
              <a:gd name="T1" fmla="*/ 0 h 6857365"/>
              <a:gd name="T2" fmla="*/ 4508500 w 4508500"/>
              <a:gd name="T3" fmla="*/ 6857365 h 6857365"/>
            </a:gdLst>
            <a:ahLst/>
            <a:cxnLst/>
            <a:rect l="T0" t="T1" r="T2" b="T3"/>
            <a:pathLst>
              <a:path w="4508500" h="6857365">
                <a:moveTo>
                  <a:pt x="4507877" y="0"/>
                </a:moveTo>
                <a:lnTo>
                  <a:pt x="0" y="0"/>
                </a:lnTo>
                <a:lnTo>
                  <a:pt x="0" y="6857276"/>
                </a:lnTo>
                <a:lnTo>
                  <a:pt x="4507877" y="6857276"/>
                </a:lnTo>
                <a:lnTo>
                  <a:pt x="4507877" y="0"/>
                </a:lnTo>
                <a:close/>
              </a:path>
            </a:pathLst>
          </a:custGeom>
          <a:solidFill>
            <a:srgbClr val="152A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3583" name="object 33"/>
          <p:cNvSpPr txBox="1">
            <a:spLocks noChangeArrowheads="1"/>
          </p:cNvSpPr>
          <p:nvPr/>
        </p:nvSpPr>
        <p:spPr bwMode="auto">
          <a:xfrm>
            <a:off x="6703218" y="352339"/>
            <a:ext cx="5286375" cy="1740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714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38"/>
              </a:spcBef>
            </a:pPr>
            <a:r>
              <a:rPr lang="ru-RU" sz="1600" b="1" dirty="0" err="1">
                <a:solidFill>
                  <a:srgbClr val="DCDDDD"/>
                </a:solidFill>
                <a:latin typeface="Avenir Next Cyr" charset="-52"/>
              </a:rPr>
              <a:t>Що</a:t>
            </a:r>
            <a:r>
              <a:rPr lang="ru-RU" sz="1600" b="1" dirty="0">
                <a:solidFill>
                  <a:srgbClr val="DCDDDD"/>
                </a:solidFill>
                <a:latin typeface="Avenir Next Cyr" charset="-52"/>
              </a:rPr>
              <a:t> </a:t>
            </a:r>
            <a:r>
              <a:rPr lang="ru-RU" sz="1600" b="1" dirty="0" err="1">
                <a:solidFill>
                  <a:srgbClr val="DCDDDD"/>
                </a:solidFill>
                <a:latin typeface="Avenir Next Cyr" charset="-52"/>
              </a:rPr>
              <a:t>робила</a:t>
            </a:r>
            <a:r>
              <a:rPr lang="ru-RU" sz="1600" b="1" dirty="0">
                <a:solidFill>
                  <a:srgbClr val="DCDDDD"/>
                </a:solidFill>
                <a:latin typeface="Avenir Next Cyr" charset="-52"/>
              </a:rPr>
              <a:t> </a:t>
            </a:r>
            <a:r>
              <a:rPr lang="ru-RU" sz="1600" b="1" dirty="0" err="1">
                <a:solidFill>
                  <a:srgbClr val="DCDDDD"/>
                </a:solidFill>
                <a:latin typeface="Avenir Next Cyr" charset="-52"/>
              </a:rPr>
              <a:t>поліція</a:t>
            </a:r>
            <a:r>
              <a:rPr lang="ru-RU" sz="1600" b="1" dirty="0">
                <a:solidFill>
                  <a:srgbClr val="DCDDDD"/>
                </a:solidFill>
                <a:latin typeface="Avenir Next Cyr" charset="-52"/>
              </a:rPr>
              <a:t>?</a:t>
            </a:r>
            <a:endParaRPr lang="ru-RU" sz="1600" dirty="0">
              <a:latin typeface="Avenir Next Cyr" charset="-52"/>
            </a:endParaRPr>
          </a:p>
          <a:p>
            <a:pPr eaLnBrk="1" hangingPunct="1"/>
            <a:r>
              <a:rPr lang="uk-UA" sz="1200" dirty="0" smtClean="0">
                <a:solidFill>
                  <a:schemeClr val="bg1"/>
                </a:solidFill>
                <a:latin typeface="Times New Roman" pitchFamily="18" charset="0"/>
              </a:rPr>
              <a:t>За </a:t>
            </a:r>
            <a:r>
              <a:rPr lang="uk-UA" sz="1200" dirty="0">
                <a:solidFill>
                  <a:schemeClr val="bg1"/>
                </a:solidFill>
                <a:latin typeface="Times New Roman" pitchFamily="18" charset="0"/>
              </a:rPr>
              <a:t>не виконання обов’язків по вихованню </a:t>
            </a:r>
            <a:r>
              <a:rPr lang="uk-UA" sz="1200" dirty="0" smtClean="0">
                <a:solidFill>
                  <a:schemeClr val="bg1"/>
                </a:solidFill>
                <a:latin typeface="Times New Roman" pitchFamily="18" charset="0"/>
              </a:rPr>
              <a:t>дітей складено протоколів про адміністративне правопорушення - 27;</a:t>
            </a:r>
            <a:endParaRPr lang="uk-UA" sz="1200" dirty="0">
              <a:solidFill>
                <a:schemeClr val="bg1"/>
              </a:solidFill>
              <a:latin typeface="Times New Roman" pitchFamily="18" charset="0"/>
            </a:endParaRPr>
          </a:p>
          <a:p>
            <a:pPr eaLnBrk="1" hangingPunct="1"/>
            <a:r>
              <a:rPr lang="uk-UA" sz="1200" dirty="0">
                <a:solidFill>
                  <a:schemeClr val="bg1"/>
                </a:solidFill>
                <a:latin typeface="Times New Roman" pitchFamily="18" charset="0"/>
              </a:rPr>
              <a:t>За продаж неповнолітнім спиртних, слабоалкогольних напоїв, тютюнових виробів - </a:t>
            </a:r>
            <a:r>
              <a:rPr lang="uk-UA" sz="1200" dirty="0" smtClean="0">
                <a:solidFill>
                  <a:schemeClr val="bg1"/>
                </a:solidFill>
                <a:latin typeface="Times New Roman" pitchFamily="18" charset="0"/>
              </a:rPr>
              <a:t>2;</a:t>
            </a:r>
            <a:endParaRPr lang="uk-UA" sz="1200" dirty="0">
              <a:solidFill>
                <a:schemeClr val="bg1"/>
              </a:solidFill>
              <a:latin typeface="Times New Roman" pitchFamily="18" charset="0"/>
            </a:endParaRPr>
          </a:p>
          <a:p>
            <a:pPr eaLnBrk="1" hangingPunct="1"/>
            <a:r>
              <a:rPr lang="uk-UA" sz="1200" dirty="0">
                <a:solidFill>
                  <a:schemeClr val="bg1"/>
                </a:solidFill>
                <a:latin typeface="Times New Roman" pitchFamily="18" charset="0"/>
              </a:rPr>
              <a:t>За доведення неповнолітнього до стану сп’яніння – </a:t>
            </a:r>
            <a:r>
              <a:rPr lang="uk-UA" sz="1200" dirty="0" smtClean="0">
                <a:solidFill>
                  <a:schemeClr val="bg1"/>
                </a:solidFill>
                <a:latin typeface="Times New Roman" pitchFamily="18" charset="0"/>
              </a:rPr>
              <a:t>5</a:t>
            </a:r>
            <a:endParaRPr lang="uk-UA" sz="1200" dirty="0">
              <a:solidFill>
                <a:schemeClr val="bg1"/>
              </a:solidFill>
              <a:latin typeface="Times New Roman" pitchFamily="18" charset="0"/>
            </a:endParaRPr>
          </a:p>
          <a:p>
            <a:pPr eaLnBrk="1" hangingPunct="1"/>
            <a:r>
              <a:rPr lang="uk-UA" sz="1200" dirty="0" smtClean="0">
                <a:solidFill>
                  <a:schemeClr val="bg1"/>
                </a:solidFill>
                <a:latin typeface="Times New Roman" pitchFamily="18" charset="0"/>
              </a:rPr>
              <a:t>Розшукано7 безвісно-зниклих </a:t>
            </a:r>
            <a:r>
              <a:rPr lang="uk-UA" sz="1200" dirty="0">
                <a:solidFill>
                  <a:schemeClr val="bg1"/>
                </a:solidFill>
                <a:latin typeface="Times New Roman" pitchFamily="18" charset="0"/>
              </a:rPr>
              <a:t>неповнолітніх.</a:t>
            </a:r>
          </a:p>
          <a:p>
            <a:pPr eaLnBrk="1" hangingPunct="1"/>
            <a:r>
              <a:rPr lang="uk-UA" sz="1200" dirty="0">
                <a:solidFill>
                  <a:schemeClr val="bg1"/>
                </a:solidFill>
                <a:latin typeface="Times New Roman" pitchFamily="18" charset="0"/>
              </a:rPr>
              <a:t>В дитячих закладах було проведено </a:t>
            </a:r>
            <a:r>
              <a:rPr lang="uk-UA" sz="1200" dirty="0" smtClean="0">
                <a:solidFill>
                  <a:schemeClr val="bg1"/>
                </a:solidFill>
                <a:latin typeface="Times New Roman" pitchFamily="18" charset="0"/>
              </a:rPr>
              <a:t>48 </a:t>
            </a:r>
            <a:r>
              <a:rPr lang="uk-UA" sz="1200" dirty="0">
                <a:solidFill>
                  <a:schemeClr val="bg1"/>
                </a:solidFill>
                <a:latin typeface="Times New Roman" pitchFamily="18" charset="0"/>
              </a:rPr>
              <a:t>лекцій та бесід на правову тематику та на тему дії в разі виявлення вибухонебезпечних предметів, профілактики </a:t>
            </a:r>
            <a:r>
              <a:rPr lang="uk-UA" sz="1200" dirty="0" err="1">
                <a:solidFill>
                  <a:schemeClr val="bg1"/>
                </a:solidFill>
                <a:latin typeface="Times New Roman" pitchFamily="18" charset="0"/>
              </a:rPr>
              <a:t>булінгу</a:t>
            </a:r>
            <a:r>
              <a:rPr lang="uk-UA" sz="1200" dirty="0">
                <a:solidFill>
                  <a:schemeClr val="bg1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23584" name="object 35"/>
          <p:cNvSpPr txBox="1">
            <a:spLocks noChangeArrowheads="1"/>
          </p:cNvSpPr>
          <p:nvPr/>
        </p:nvSpPr>
        <p:spPr bwMode="auto">
          <a:xfrm>
            <a:off x="6667500" y="2589213"/>
            <a:ext cx="5453062" cy="182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143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2000"/>
              </a:lnSpc>
              <a:spcBef>
                <a:spcPts val="88"/>
              </a:spcBef>
            </a:pPr>
            <a:r>
              <a:rPr lang="ru-RU" sz="1600" b="1" dirty="0" err="1">
                <a:solidFill>
                  <a:srgbClr val="DCDDDD"/>
                </a:solidFill>
                <a:latin typeface="Avenir Next Cyr" charset="-52"/>
              </a:rPr>
              <a:t>Що</a:t>
            </a:r>
            <a:r>
              <a:rPr lang="ru-RU" sz="1600" b="1" dirty="0">
                <a:solidFill>
                  <a:srgbClr val="DCDDDD"/>
                </a:solidFill>
                <a:latin typeface="Avenir Next Cyr" charset="-52"/>
              </a:rPr>
              <a:t> треба </a:t>
            </a:r>
            <a:r>
              <a:rPr lang="ru-RU" sz="1600" b="1" dirty="0" err="1">
                <a:solidFill>
                  <a:srgbClr val="DCDDDD"/>
                </a:solidFill>
                <a:latin typeface="Avenir Next Cyr" charset="-52"/>
              </a:rPr>
              <a:t>робити</a:t>
            </a:r>
            <a:r>
              <a:rPr lang="ru-RU" sz="1600" b="1" dirty="0">
                <a:solidFill>
                  <a:srgbClr val="DCDDDD"/>
                </a:solidFill>
                <a:latin typeface="Avenir Next Cyr" charset="-52"/>
              </a:rPr>
              <a:t> </a:t>
            </a:r>
            <a:r>
              <a:rPr lang="ru-RU" sz="1600" b="1" dirty="0" err="1">
                <a:solidFill>
                  <a:srgbClr val="DCDDDD"/>
                </a:solidFill>
                <a:latin typeface="Avenir Next Cyr" charset="-52"/>
              </a:rPr>
              <a:t>іншим</a:t>
            </a:r>
            <a:r>
              <a:rPr lang="ru-RU" sz="1600" b="1" dirty="0">
                <a:solidFill>
                  <a:srgbClr val="DCDDDD"/>
                </a:solidFill>
                <a:latin typeface="Avenir Next Cyr" charset="-52"/>
              </a:rPr>
              <a:t>  службам (ССД, ЦССДМ)</a:t>
            </a:r>
            <a:endParaRPr lang="ru-RU" sz="1600" dirty="0">
              <a:latin typeface="Avenir Next Cyr" charset="-52"/>
            </a:endParaRPr>
          </a:p>
          <a:p>
            <a:pPr eaLnBrk="1" hangingPunct="1"/>
            <a:r>
              <a:rPr lang="uk-UA" sz="1200" dirty="0">
                <a:solidFill>
                  <a:schemeClr val="bg1"/>
                </a:solidFill>
                <a:latin typeface="Times New Roman" pitchFamily="18" charset="0"/>
              </a:rPr>
              <a:t>Забезпечити неухильне виконання порядку розгляду звернень та повідомлень з приводу жорсткого поводження з дітьми або загрози його вчинення.</a:t>
            </a:r>
          </a:p>
          <a:p>
            <a:pPr eaLnBrk="1" hangingPunct="1"/>
            <a:r>
              <a:rPr lang="uk-UA" sz="1200" dirty="0">
                <a:solidFill>
                  <a:schemeClr val="bg1"/>
                </a:solidFill>
                <a:latin typeface="Times New Roman" pitchFamily="18" charset="0"/>
              </a:rPr>
              <a:t>Проводити обстеження умов проживання дитини в разі скоєння насильства, жорстокого поводження з нею або існування реальної загрози його вчинення.</a:t>
            </a:r>
          </a:p>
          <a:p>
            <a:pPr eaLnBrk="1" hangingPunct="1"/>
            <a:r>
              <a:rPr lang="uk-UA" sz="1200" dirty="0">
                <a:solidFill>
                  <a:schemeClr val="bg1"/>
                </a:solidFill>
                <a:latin typeface="Times New Roman" pitchFamily="18" charset="0"/>
              </a:rPr>
              <a:t>Обстеження сімей, які опинились у складних життєвих обставинах, з метою виявлення фактів насильства в сім’ї відносно дітей та залучення їх до найгірших форм праці.</a:t>
            </a:r>
          </a:p>
        </p:txBody>
      </p:sp>
      <p:sp>
        <p:nvSpPr>
          <p:cNvPr id="23585" name="object 37"/>
          <p:cNvSpPr txBox="1">
            <a:spLocks noChangeArrowheads="1"/>
          </p:cNvSpPr>
          <p:nvPr/>
        </p:nvSpPr>
        <p:spPr bwMode="auto">
          <a:xfrm>
            <a:off x="6703218" y="4703761"/>
            <a:ext cx="5357813" cy="178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714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38"/>
              </a:spcBef>
            </a:pPr>
            <a:r>
              <a:rPr lang="ru-RU" sz="1600" b="1" dirty="0" err="1">
                <a:solidFill>
                  <a:srgbClr val="DCDDDD"/>
                </a:solidFill>
                <a:latin typeface="Avenir Next Cyr" charset="-52"/>
              </a:rPr>
              <a:t>Що</a:t>
            </a:r>
            <a:r>
              <a:rPr lang="ru-RU" sz="1600" b="1" dirty="0">
                <a:solidFill>
                  <a:srgbClr val="DCDDDD"/>
                </a:solidFill>
                <a:latin typeface="Avenir Next Cyr" charset="-52"/>
              </a:rPr>
              <a:t> треба </a:t>
            </a:r>
            <a:r>
              <a:rPr lang="ru-RU" sz="1600" b="1" dirty="0" err="1">
                <a:solidFill>
                  <a:srgbClr val="DCDDDD"/>
                </a:solidFill>
                <a:latin typeface="Avenir Next Cyr" charset="-52"/>
              </a:rPr>
              <a:t>зробити</a:t>
            </a:r>
            <a:r>
              <a:rPr lang="ru-RU" sz="1600" b="1" dirty="0">
                <a:solidFill>
                  <a:srgbClr val="DCDDDD"/>
                </a:solidFill>
                <a:latin typeface="Avenir Next Cyr" charset="-52"/>
              </a:rPr>
              <a:t>?</a:t>
            </a:r>
            <a:endParaRPr lang="ru-RU" sz="1600" dirty="0">
              <a:latin typeface="Avenir Next Cyr" charset="-52"/>
            </a:endParaRPr>
          </a:p>
          <a:p>
            <a:pPr eaLnBrk="1" hangingPunct="1">
              <a:spcBef>
                <a:spcPts val="138"/>
              </a:spcBef>
            </a:pPr>
            <a:r>
              <a:rPr lang="uk-UA" sz="1200" dirty="0">
                <a:solidFill>
                  <a:schemeClr val="bg1"/>
                </a:solidFill>
                <a:latin typeface="Times New Roman" pitchFamily="18" charset="0"/>
              </a:rPr>
              <a:t>Спільно з службою у справах дітей  виявляти бездоглядних та безпритульних дітей, які жебракують. </a:t>
            </a:r>
          </a:p>
          <a:p>
            <a:pPr eaLnBrk="1" hangingPunct="1">
              <a:spcBef>
                <a:spcPts val="138"/>
              </a:spcBef>
            </a:pPr>
            <a:r>
              <a:rPr lang="uk-UA" sz="1200" dirty="0">
                <a:solidFill>
                  <a:schemeClr val="bg1"/>
                </a:solidFill>
                <a:latin typeface="Times New Roman" pitchFamily="18" charset="0"/>
              </a:rPr>
              <a:t>Проводити регулярно перевірки за місцем проживання неповнолітніх, які перебувають на профілактичному обліку в з метою контролю їхнього поводження і місцезнаходження. </a:t>
            </a:r>
          </a:p>
          <a:p>
            <a:pPr eaLnBrk="1" hangingPunct="1">
              <a:spcBef>
                <a:spcPts val="138"/>
              </a:spcBef>
            </a:pPr>
            <a:r>
              <a:rPr lang="uk-UA" sz="1200" dirty="0">
                <a:solidFill>
                  <a:schemeClr val="bg1"/>
                </a:solidFill>
                <a:latin typeface="Times New Roman" pitchFamily="18" charset="0"/>
              </a:rPr>
              <a:t>Проводити заходи з виявлення неблагополучних родин, перевіряти їх за місцем проживання з метою недопущення здійснення протиправних дій з боку неповнолітніх і в їхньому відношенні. 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4238625" y="1571625"/>
            <a:ext cx="819150" cy="395288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 fontAlgn="auto">
              <a:spcBef>
                <a:spcPts val="120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rgbClr val="152A65"/>
                </a:solidFill>
                <a:latin typeface="Avenir Next Cyr Medium"/>
                <a:cs typeface="Avenir Next Cyr Medium"/>
              </a:rPr>
              <a:t>7</a:t>
            </a:r>
            <a:endParaRPr sz="2400" dirty="0">
              <a:solidFill>
                <a:srgbClr val="152A65"/>
              </a:solidFill>
              <a:latin typeface="Avenir Next Cyr Medium"/>
              <a:cs typeface="Avenir Next Cyr Medium"/>
            </a:endParaRPr>
          </a:p>
        </p:txBody>
      </p:sp>
      <p:sp>
        <p:nvSpPr>
          <p:cNvPr id="23587" name="object 40"/>
          <p:cNvSpPr txBox="1">
            <a:spLocks noChangeArrowheads="1"/>
          </p:cNvSpPr>
          <p:nvPr/>
        </p:nvSpPr>
        <p:spPr bwMode="auto">
          <a:xfrm>
            <a:off x="4692650" y="1651000"/>
            <a:ext cx="1357313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"/>
              </a:spcBef>
            </a:pPr>
            <a:r>
              <a:rPr lang="ru-RU" sz="900" b="1">
                <a:solidFill>
                  <a:srgbClr val="152A65"/>
                </a:solidFill>
                <a:latin typeface="Avenir Next Cyr" charset="-52"/>
              </a:rPr>
              <a:t>Випадків зникнення дітей</a:t>
            </a:r>
            <a:endParaRPr lang="ru-RU" sz="900">
              <a:solidFill>
                <a:srgbClr val="152A65"/>
              </a:solidFill>
              <a:latin typeface="Avenir Next Cyr" charset="-52"/>
            </a:endParaRPr>
          </a:p>
        </p:txBody>
      </p:sp>
      <p:grpSp>
        <p:nvGrpSpPr>
          <p:cNvPr id="23589" name="Группа 52"/>
          <p:cNvGrpSpPr>
            <a:grpSpLocks/>
          </p:cNvGrpSpPr>
          <p:nvPr/>
        </p:nvGrpSpPr>
        <p:grpSpPr bwMode="auto">
          <a:xfrm>
            <a:off x="2963863" y="2014538"/>
            <a:ext cx="971550" cy="1385887"/>
            <a:chOff x="2964436" y="2014108"/>
            <a:chExt cx="970280" cy="1386205"/>
          </a:xfrm>
        </p:grpSpPr>
        <p:sp>
          <p:nvSpPr>
            <p:cNvPr id="23599" name="object 44"/>
            <p:cNvSpPr>
              <a:spLocks noChangeArrowheads="1"/>
            </p:cNvSpPr>
            <p:nvPr/>
          </p:nvSpPr>
          <p:spPr bwMode="auto">
            <a:xfrm>
              <a:off x="2964436" y="2014108"/>
              <a:ext cx="970280" cy="1386205"/>
            </a:xfrm>
            <a:custGeom>
              <a:avLst/>
              <a:gdLst>
                <a:gd name="T0" fmla="*/ 0 w 970279"/>
                <a:gd name="T1" fmla="*/ 0 h 1386204"/>
                <a:gd name="T2" fmla="*/ 970279 w 970279"/>
                <a:gd name="T3" fmla="*/ 1386204 h 1386204"/>
              </a:gdLst>
              <a:ahLst/>
              <a:cxnLst/>
              <a:rect l="T0" t="T1" r="T2" b="T3"/>
              <a:pathLst>
                <a:path w="970279" h="1386204">
                  <a:moveTo>
                    <a:pt x="484962" y="0"/>
                  </a:moveTo>
                  <a:lnTo>
                    <a:pt x="422899" y="2235"/>
                  </a:lnTo>
                  <a:lnTo>
                    <a:pt x="365751" y="8930"/>
                  </a:lnTo>
                  <a:lnTo>
                    <a:pt x="313558" y="20069"/>
                  </a:lnTo>
                  <a:lnTo>
                    <a:pt x="266358" y="35637"/>
                  </a:lnTo>
                  <a:lnTo>
                    <a:pt x="224191" y="55618"/>
                  </a:lnTo>
                  <a:lnTo>
                    <a:pt x="187094" y="79997"/>
                  </a:lnTo>
                  <a:lnTo>
                    <a:pt x="155107" y="108757"/>
                  </a:lnTo>
                  <a:lnTo>
                    <a:pt x="128270" y="141884"/>
                  </a:lnTo>
                  <a:lnTo>
                    <a:pt x="98821" y="197532"/>
                  </a:lnTo>
                  <a:lnTo>
                    <a:pt x="82395" y="255279"/>
                  </a:lnTo>
                  <a:lnTo>
                    <a:pt x="76287" y="312426"/>
                  </a:lnTo>
                  <a:lnTo>
                    <a:pt x="77781" y="366372"/>
                  </a:lnTo>
                  <a:lnTo>
                    <a:pt x="84178" y="414368"/>
                  </a:lnTo>
                  <a:lnTo>
                    <a:pt x="92769" y="453762"/>
                  </a:lnTo>
                  <a:lnTo>
                    <a:pt x="100846" y="481881"/>
                  </a:lnTo>
                  <a:lnTo>
                    <a:pt x="105702" y="496049"/>
                  </a:lnTo>
                  <a:lnTo>
                    <a:pt x="90551" y="515889"/>
                  </a:lnTo>
                  <a:lnTo>
                    <a:pt x="79086" y="538243"/>
                  </a:lnTo>
                  <a:lnTo>
                    <a:pt x="71826" y="562709"/>
                  </a:lnTo>
                  <a:lnTo>
                    <a:pt x="69295" y="588911"/>
                  </a:lnTo>
                  <a:lnTo>
                    <a:pt x="77761" y="636599"/>
                  </a:lnTo>
                  <a:lnTo>
                    <a:pt x="101147" y="677156"/>
                  </a:lnTo>
                  <a:lnTo>
                    <a:pt x="136408" y="707527"/>
                  </a:lnTo>
                  <a:lnTo>
                    <a:pt x="180505" y="724687"/>
                  </a:lnTo>
                  <a:lnTo>
                    <a:pt x="196771" y="776723"/>
                  </a:lnTo>
                  <a:lnTo>
                    <a:pt x="221454" y="824426"/>
                  </a:lnTo>
                  <a:lnTo>
                    <a:pt x="253679" y="866903"/>
                  </a:lnTo>
                  <a:lnTo>
                    <a:pt x="292569" y="903258"/>
                  </a:lnTo>
                  <a:lnTo>
                    <a:pt x="337248" y="932599"/>
                  </a:lnTo>
                  <a:lnTo>
                    <a:pt x="272808" y="946950"/>
                  </a:lnTo>
                  <a:lnTo>
                    <a:pt x="227649" y="961740"/>
                  </a:lnTo>
                  <a:lnTo>
                    <a:pt x="186880" y="984546"/>
                  </a:lnTo>
                  <a:lnTo>
                    <a:pt x="151474" y="1014464"/>
                  </a:lnTo>
                  <a:lnTo>
                    <a:pt x="122503" y="1050537"/>
                  </a:lnTo>
                  <a:lnTo>
                    <a:pt x="101015" y="1091819"/>
                  </a:lnTo>
                  <a:lnTo>
                    <a:pt x="0" y="1308684"/>
                  </a:lnTo>
                  <a:lnTo>
                    <a:pt x="0" y="1385646"/>
                  </a:lnTo>
                  <a:lnTo>
                    <a:pt x="969911" y="1385646"/>
                  </a:lnTo>
                  <a:lnTo>
                    <a:pt x="969911" y="1316367"/>
                  </a:lnTo>
                  <a:lnTo>
                    <a:pt x="72834" y="1316367"/>
                  </a:lnTo>
                  <a:lnTo>
                    <a:pt x="164604" y="1119301"/>
                  </a:lnTo>
                  <a:lnTo>
                    <a:pt x="184954" y="1082270"/>
                  </a:lnTo>
                  <a:lnTo>
                    <a:pt x="213213" y="1051679"/>
                  </a:lnTo>
                  <a:lnTo>
                    <a:pt x="247979" y="1028724"/>
                  </a:lnTo>
                  <a:lnTo>
                    <a:pt x="287845" y="1014603"/>
                  </a:lnTo>
                  <a:lnTo>
                    <a:pt x="346405" y="1001585"/>
                  </a:lnTo>
                  <a:lnTo>
                    <a:pt x="455411" y="1001585"/>
                  </a:lnTo>
                  <a:lnTo>
                    <a:pt x="442053" y="998642"/>
                  </a:lnTo>
                  <a:lnTo>
                    <a:pt x="426821" y="993035"/>
                  </a:lnTo>
                  <a:lnTo>
                    <a:pt x="415709" y="987323"/>
                  </a:lnTo>
                  <a:lnTo>
                    <a:pt x="415709" y="961872"/>
                  </a:lnTo>
                  <a:lnTo>
                    <a:pt x="742468" y="961872"/>
                  </a:lnTo>
                  <a:lnTo>
                    <a:pt x="742189" y="961726"/>
                  </a:lnTo>
                  <a:lnTo>
                    <a:pt x="697064" y="946950"/>
                  </a:lnTo>
                  <a:lnTo>
                    <a:pt x="632726" y="932599"/>
                  </a:lnTo>
                  <a:lnTo>
                    <a:pt x="677376" y="903258"/>
                  </a:lnTo>
                  <a:lnTo>
                    <a:pt x="680156" y="900658"/>
                  </a:lnTo>
                  <a:lnTo>
                    <a:pt x="484962" y="900658"/>
                  </a:lnTo>
                  <a:lnTo>
                    <a:pt x="436156" y="895722"/>
                  </a:lnTo>
                  <a:lnTo>
                    <a:pt x="390671" y="881569"/>
                  </a:lnTo>
                  <a:lnTo>
                    <a:pt x="349490" y="859184"/>
                  </a:lnTo>
                  <a:lnTo>
                    <a:pt x="313594" y="829549"/>
                  </a:lnTo>
                  <a:lnTo>
                    <a:pt x="283966" y="793649"/>
                  </a:lnTo>
                  <a:lnTo>
                    <a:pt x="261587" y="752466"/>
                  </a:lnTo>
                  <a:lnTo>
                    <a:pt x="247440" y="706985"/>
                  </a:lnTo>
                  <a:lnTo>
                    <a:pt x="242506" y="658190"/>
                  </a:lnTo>
                  <a:lnTo>
                    <a:pt x="242506" y="648512"/>
                  </a:lnTo>
                  <a:lnTo>
                    <a:pt x="173189" y="648512"/>
                  </a:lnTo>
                  <a:lnTo>
                    <a:pt x="159082" y="637735"/>
                  </a:lnTo>
                  <a:lnTo>
                    <a:pt x="148143" y="623785"/>
                  </a:lnTo>
                  <a:lnTo>
                    <a:pt x="141069" y="607293"/>
                  </a:lnTo>
                  <a:lnTo>
                    <a:pt x="138557" y="588886"/>
                  </a:lnTo>
                  <a:lnTo>
                    <a:pt x="141069" y="570498"/>
                  </a:lnTo>
                  <a:lnTo>
                    <a:pt x="148143" y="554007"/>
                  </a:lnTo>
                  <a:lnTo>
                    <a:pt x="159082" y="540042"/>
                  </a:lnTo>
                  <a:lnTo>
                    <a:pt x="173189" y="529234"/>
                  </a:lnTo>
                  <a:lnTo>
                    <a:pt x="242506" y="529234"/>
                  </a:lnTo>
                  <a:lnTo>
                    <a:pt x="242506" y="484974"/>
                  </a:lnTo>
                  <a:lnTo>
                    <a:pt x="309501" y="479249"/>
                  </a:lnTo>
                  <a:lnTo>
                    <a:pt x="362050" y="463705"/>
                  </a:lnTo>
                  <a:lnTo>
                    <a:pt x="373123" y="457466"/>
                  </a:lnTo>
                  <a:lnTo>
                    <a:pt x="165912" y="457466"/>
                  </a:lnTo>
                  <a:lnTo>
                    <a:pt x="158025" y="428206"/>
                  </a:lnTo>
                  <a:lnTo>
                    <a:pt x="150187" y="387388"/>
                  </a:lnTo>
                  <a:lnTo>
                    <a:pt x="145710" y="338629"/>
                  </a:lnTo>
                  <a:lnTo>
                    <a:pt x="147907" y="285546"/>
                  </a:lnTo>
                  <a:lnTo>
                    <a:pt x="160089" y="231757"/>
                  </a:lnTo>
                  <a:lnTo>
                    <a:pt x="185572" y="180873"/>
                  </a:lnTo>
                  <a:lnTo>
                    <a:pt x="210474" y="151377"/>
                  </a:lnTo>
                  <a:lnTo>
                    <a:pt x="241412" y="126367"/>
                  </a:lnTo>
                  <a:lnTo>
                    <a:pt x="278336" y="105861"/>
                  </a:lnTo>
                  <a:lnTo>
                    <a:pt x="321201" y="89879"/>
                  </a:lnTo>
                  <a:lnTo>
                    <a:pt x="369958" y="78440"/>
                  </a:lnTo>
                  <a:lnTo>
                    <a:pt x="424561" y="71562"/>
                  </a:lnTo>
                  <a:lnTo>
                    <a:pt x="484962" y="69265"/>
                  </a:lnTo>
                  <a:lnTo>
                    <a:pt x="766507" y="69265"/>
                  </a:lnTo>
                  <a:lnTo>
                    <a:pt x="745728" y="55612"/>
                  </a:lnTo>
                  <a:lnTo>
                    <a:pt x="703557" y="35634"/>
                  </a:lnTo>
                  <a:lnTo>
                    <a:pt x="656354" y="20068"/>
                  </a:lnTo>
                  <a:lnTo>
                    <a:pt x="604160" y="8929"/>
                  </a:lnTo>
                  <a:lnTo>
                    <a:pt x="547015" y="2235"/>
                  </a:lnTo>
                  <a:lnTo>
                    <a:pt x="484962" y="0"/>
                  </a:lnTo>
                  <a:close/>
                </a:path>
                <a:path w="970279" h="1386204">
                  <a:moveTo>
                    <a:pt x="311785" y="1143165"/>
                  </a:moveTo>
                  <a:lnTo>
                    <a:pt x="242506" y="1143165"/>
                  </a:lnTo>
                  <a:lnTo>
                    <a:pt x="242506" y="1316367"/>
                  </a:lnTo>
                  <a:lnTo>
                    <a:pt x="311785" y="1316367"/>
                  </a:lnTo>
                  <a:lnTo>
                    <a:pt x="311785" y="1143165"/>
                  </a:lnTo>
                  <a:close/>
                </a:path>
                <a:path w="970279" h="1386204">
                  <a:moveTo>
                    <a:pt x="727456" y="1143165"/>
                  </a:moveTo>
                  <a:lnTo>
                    <a:pt x="658190" y="1143165"/>
                  </a:lnTo>
                  <a:lnTo>
                    <a:pt x="658190" y="1316367"/>
                  </a:lnTo>
                  <a:lnTo>
                    <a:pt x="727456" y="1316367"/>
                  </a:lnTo>
                  <a:lnTo>
                    <a:pt x="727456" y="1143165"/>
                  </a:lnTo>
                  <a:close/>
                </a:path>
                <a:path w="970279" h="1386204">
                  <a:moveTo>
                    <a:pt x="802994" y="1001585"/>
                  </a:moveTo>
                  <a:lnTo>
                    <a:pt x="623493" y="1001585"/>
                  </a:lnTo>
                  <a:lnTo>
                    <a:pt x="682091" y="1014603"/>
                  </a:lnTo>
                  <a:lnTo>
                    <a:pt x="721942" y="1028752"/>
                  </a:lnTo>
                  <a:lnTo>
                    <a:pt x="756783" y="1051902"/>
                  </a:lnTo>
                  <a:lnTo>
                    <a:pt x="785275" y="1083025"/>
                  </a:lnTo>
                  <a:lnTo>
                    <a:pt x="806081" y="1121092"/>
                  </a:lnTo>
                  <a:lnTo>
                    <a:pt x="897051" y="1316367"/>
                  </a:lnTo>
                  <a:lnTo>
                    <a:pt x="969911" y="1316367"/>
                  </a:lnTo>
                  <a:lnTo>
                    <a:pt x="969911" y="1308684"/>
                  </a:lnTo>
                  <a:lnTo>
                    <a:pt x="869657" y="1093622"/>
                  </a:lnTo>
                  <a:lnTo>
                    <a:pt x="847800" y="1051460"/>
                  </a:lnTo>
                  <a:lnTo>
                    <a:pt x="818606" y="1014854"/>
                  </a:lnTo>
                  <a:lnTo>
                    <a:pt x="802994" y="1001585"/>
                  </a:lnTo>
                  <a:close/>
                </a:path>
                <a:path w="970279" h="1386204">
                  <a:moveTo>
                    <a:pt x="455411" y="1001585"/>
                  </a:moveTo>
                  <a:lnTo>
                    <a:pt x="346405" y="1001585"/>
                  </a:lnTo>
                  <a:lnTo>
                    <a:pt x="346405" y="1018921"/>
                  </a:lnTo>
                  <a:lnTo>
                    <a:pt x="391972" y="1053196"/>
                  </a:lnTo>
                  <a:lnTo>
                    <a:pt x="431233" y="1067511"/>
                  </a:lnTo>
                  <a:lnTo>
                    <a:pt x="484962" y="1073861"/>
                  </a:lnTo>
                  <a:lnTo>
                    <a:pt x="538671" y="1067511"/>
                  </a:lnTo>
                  <a:lnTo>
                    <a:pt x="577926" y="1053196"/>
                  </a:lnTo>
                  <a:lnTo>
                    <a:pt x="602798" y="1038022"/>
                  </a:lnTo>
                  <a:lnTo>
                    <a:pt x="613359" y="1029093"/>
                  </a:lnTo>
                  <a:lnTo>
                    <a:pt x="623493" y="1018921"/>
                  </a:lnTo>
                  <a:lnTo>
                    <a:pt x="623493" y="1004608"/>
                  </a:lnTo>
                  <a:lnTo>
                    <a:pt x="484962" y="1004608"/>
                  </a:lnTo>
                  <a:lnTo>
                    <a:pt x="461427" y="1002911"/>
                  </a:lnTo>
                  <a:lnTo>
                    <a:pt x="455411" y="1001585"/>
                  </a:lnTo>
                  <a:close/>
                </a:path>
                <a:path w="970279" h="1386204">
                  <a:moveTo>
                    <a:pt x="742468" y="961872"/>
                  </a:moveTo>
                  <a:lnTo>
                    <a:pt x="554228" y="961872"/>
                  </a:lnTo>
                  <a:lnTo>
                    <a:pt x="554228" y="987221"/>
                  </a:lnTo>
                  <a:lnTo>
                    <a:pt x="543021" y="993035"/>
                  </a:lnTo>
                  <a:lnTo>
                    <a:pt x="527762" y="998667"/>
                  </a:lnTo>
                  <a:lnTo>
                    <a:pt x="508420" y="1002923"/>
                  </a:lnTo>
                  <a:lnTo>
                    <a:pt x="484962" y="1004608"/>
                  </a:lnTo>
                  <a:lnTo>
                    <a:pt x="623493" y="1004608"/>
                  </a:lnTo>
                  <a:lnTo>
                    <a:pt x="623493" y="1001585"/>
                  </a:lnTo>
                  <a:lnTo>
                    <a:pt x="802994" y="1001585"/>
                  </a:lnTo>
                  <a:lnTo>
                    <a:pt x="783082" y="984661"/>
                  </a:lnTo>
                  <a:lnTo>
                    <a:pt x="742468" y="961872"/>
                  </a:lnTo>
                  <a:close/>
                </a:path>
                <a:path w="970279" h="1386204">
                  <a:moveTo>
                    <a:pt x="554228" y="961872"/>
                  </a:moveTo>
                  <a:lnTo>
                    <a:pt x="415709" y="961872"/>
                  </a:lnTo>
                  <a:lnTo>
                    <a:pt x="432575" y="965295"/>
                  </a:lnTo>
                  <a:lnTo>
                    <a:pt x="449749" y="967836"/>
                  </a:lnTo>
                  <a:lnTo>
                    <a:pt x="467217" y="969418"/>
                  </a:lnTo>
                  <a:lnTo>
                    <a:pt x="484962" y="969962"/>
                  </a:lnTo>
                  <a:lnTo>
                    <a:pt x="502701" y="969418"/>
                  </a:lnTo>
                  <a:lnTo>
                    <a:pt x="520161" y="967836"/>
                  </a:lnTo>
                  <a:lnTo>
                    <a:pt x="537338" y="965295"/>
                  </a:lnTo>
                  <a:lnTo>
                    <a:pt x="554228" y="961872"/>
                  </a:lnTo>
                  <a:close/>
                </a:path>
                <a:path w="970279" h="1386204">
                  <a:moveTo>
                    <a:pt x="757334" y="277126"/>
                  </a:moveTo>
                  <a:lnTo>
                    <a:pt x="588924" y="277126"/>
                  </a:lnTo>
                  <a:lnTo>
                    <a:pt x="654296" y="286937"/>
                  </a:lnTo>
                  <a:lnTo>
                    <a:pt x="694981" y="310716"/>
                  </a:lnTo>
                  <a:lnTo>
                    <a:pt x="716834" y="339981"/>
                  </a:lnTo>
                  <a:lnTo>
                    <a:pt x="725707" y="366253"/>
                  </a:lnTo>
                  <a:lnTo>
                    <a:pt x="727456" y="381050"/>
                  </a:lnTo>
                  <a:lnTo>
                    <a:pt x="727456" y="658190"/>
                  </a:lnTo>
                  <a:lnTo>
                    <a:pt x="722519" y="706985"/>
                  </a:lnTo>
                  <a:lnTo>
                    <a:pt x="708366" y="752466"/>
                  </a:lnTo>
                  <a:lnTo>
                    <a:pt x="685980" y="793649"/>
                  </a:lnTo>
                  <a:lnTo>
                    <a:pt x="656343" y="829549"/>
                  </a:lnTo>
                  <a:lnTo>
                    <a:pt x="620440" y="859184"/>
                  </a:lnTo>
                  <a:lnTo>
                    <a:pt x="579253" y="881569"/>
                  </a:lnTo>
                  <a:lnTo>
                    <a:pt x="533766" y="895722"/>
                  </a:lnTo>
                  <a:lnTo>
                    <a:pt x="484962" y="900658"/>
                  </a:lnTo>
                  <a:lnTo>
                    <a:pt x="680156" y="900658"/>
                  </a:lnTo>
                  <a:lnTo>
                    <a:pt x="716251" y="866903"/>
                  </a:lnTo>
                  <a:lnTo>
                    <a:pt x="748472" y="824426"/>
                  </a:lnTo>
                  <a:lnTo>
                    <a:pt x="773159" y="776723"/>
                  </a:lnTo>
                  <a:lnTo>
                    <a:pt x="789432" y="724687"/>
                  </a:lnTo>
                  <a:lnTo>
                    <a:pt x="833533" y="707527"/>
                  </a:lnTo>
                  <a:lnTo>
                    <a:pt x="868794" y="677156"/>
                  </a:lnTo>
                  <a:lnTo>
                    <a:pt x="885293" y="648538"/>
                  </a:lnTo>
                  <a:lnTo>
                    <a:pt x="796721" y="648538"/>
                  </a:lnTo>
                  <a:lnTo>
                    <a:pt x="796721" y="529234"/>
                  </a:lnTo>
                  <a:lnTo>
                    <a:pt x="886210" y="529234"/>
                  </a:lnTo>
                  <a:lnTo>
                    <a:pt x="879353" y="515873"/>
                  </a:lnTo>
                  <a:lnTo>
                    <a:pt x="864196" y="496011"/>
                  </a:lnTo>
                  <a:lnTo>
                    <a:pt x="869071" y="481854"/>
                  </a:lnTo>
                  <a:lnTo>
                    <a:pt x="876085" y="457466"/>
                  </a:lnTo>
                  <a:lnTo>
                    <a:pt x="804024" y="457466"/>
                  </a:lnTo>
                  <a:lnTo>
                    <a:pt x="801573" y="456730"/>
                  </a:lnTo>
                  <a:lnTo>
                    <a:pt x="799236" y="455891"/>
                  </a:lnTo>
                  <a:lnTo>
                    <a:pt x="796721" y="455256"/>
                  </a:lnTo>
                  <a:lnTo>
                    <a:pt x="796721" y="381050"/>
                  </a:lnTo>
                  <a:lnTo>
                    <a:pt x="793835" y="352593"/>
                  </a:lnTo>
                  <a:lnTo>
                    <a:pt x="784275" y="320512"/>
                  </a:lnTo>
                  <a:lnTo>
                    <a:pt x="766684" y="287725"/>
                  </a:lnTo>
                  <a:lnTo>
                    <a:pt x="757334" y="277126"/>
                  </a:lnTo>
                  <a:close/>
                </a:path>
                <a:path w="970279" h="1386204">
                  <a:moveTo>
                    <a:pt x="886210" y="529234"/>
                  </a:moveTo>
                  <a:lnTo>
                    <a:pt x="796721" y="529234"/>
                  </a:lnTo>
                  <a:lnTo>
                    <a:pt x="810840" y="540053"/>
                  </a:lnTo>
                  <a:lnTo>
                    <a:pt x="821791" y="554020"/>
                  </a:lnTo>
                  <a:lnTo>
                    <a:pt x="828875" y="570512"/>
                  </a:lnTo>
                  <a:lnTo>
                    <a:pt x="831392" y="588911"/>
                  </a:lnTo>
                  <a:lnTo>
                    <a:pt x="828875" y="607315"/>
                  </a:lnTo>
                  <a:lnTo>
                    <a:pt x="821791" y="623801"/>
                  </a:lnTo>
                  <a:lnTo>
                    <a:pt x="810840" y="637749"/>
                  </a:lnTo>
                  <a:lnTo>
                    <a:pt x="796721" y="648538"/>
                  </a:lnTo>
                  <a:lnTo>
                    <a:pt x="885293" y="648538"/>
                  </a:lnTo>
                  <a:lnTo>
                    <a:pt x="892176" y="636599"/>
                  </a:lnTo>
                  <a:lnTo>
                    <a:pt x="900645" y="588886"/>
                  </a:lnTo>
                  <a:lnTo>
                    <a:pt x="898104" y="562708"/>
                  </a:lnTo>
                  <a:lnTo>
                    <a:pt x="890831" y="538238"/>
                  </a:lnTo>
                  <a:lnTo>
                    <a:pt x="886210" y="529234"/>
                  </a:lnTo>
                  <a:close/>
                </a:path>
                <a:path w="970279" h="1386204">
                  <a:moveTo>
                    <a:pt x="242506" y="529234"/>
                  </a:moveTo>
                  <a:lnTo>
                    <a:pt x="173189" y="529234"/>
                  </a:lnTo>
                  <a:lnTo>
                    <a:pt x="173189" y="648512"/>
                  </a:lnTo>
                  <a:lnTo>
                    <a:pt x="242506" y="648512"/>
                  </a:lnTo>
                  <a:lnTo>
                    <a:pt x="242506" y="529234"/>
                  </a:lnTo>
                  <a:close/>
                </a:path>
                <a:path w="970279" h="1386204">
                  <a:moveTo>
                    <a:pt x="588924" y="207835"/>
                  </a:moveTo>
                  <a:lnTo>
                    <a:pt x="525921" y="217461"/>
                  </a:lnTo>
                  <a:lnTo>
                    <a:pt x="480520" y="242387"/>
                  </a:lnTo>
                  <a:lnTo>
                    <a:pt x="447392" y="276688"/>
                  </a:lnTo>
                  <a:lnTo>
                    <a:pt x="421208" y="314439"/>
                  </a:lnTo>
                  <a:lnTo>
                    <a:pt x="399831" y="345830"/>
                  </a:lnTo>
                  <a:lnTo>
                    <a:pt x="375441" y="373543"/>
                  </a:lnTo>
                  <a:lnTo>
                    <a:pt x="343869" y="395684"/>
                  </a:lnTo>
                  <a:lnTo>
                    <a:pt x="300947" y="410358"/>
                  </a:lnTo>
                  <a:lnTo>
                    <a:pt x="242506" y="415671"/>
                  </a:lnTo>
                  <a:lnTo>
                    <a:pt x="173189" y="415671"/>
                  </a:lnTo>
                  <a:lnTo>
                    <a:pt x="173189" y="455256"/>
                  </a:lnTo>
                  <a:lnTo>
                    <a:pt x="170738" y="455891"/>
                  </a:lnTo>
                  <a:lnTo>
                    <a:pt x="168338" y="456730"/>
                  </a:lnTo>
                  <a:lnTo>
                    <a:pt x="165912" y="457466"/>
                  </a:lnTo>
                  <a:lnTo>
                    <a:pt x="373123" y="457466"/>
                  </a:lnTo>
                  <a:lnTo>
                    <a:pt x="402726" y="440788"/>
                  </a:lnTo>
                  <a:lnTo>
                    <a:pt x="434104" y="412946"/>
                  </a:lnTo>
                  <a:lnTo>
                    <a:pt x="458757" y="382625"/>
                  </a:lnTo>
                  <a:lnTo>
                    <a:pt x="479259" y="352272"/>
                  </a:lnTo>
                  <a:lnTo>
                    <a:pt x="500331" y="321430"/>
                  </a:lnTo>
                  <a:lnTo>
                    <a:pt x="522433" y="297721"/>
                  </a:lnTo>
                  <a:lnTo>
                    <a:pt x="550365" y="282501"/>
                  </a:lnTo>
                  <a:lnTo>
                    <a:pt x="588924" y="277126"/>
                  </a:lnTo>
                  <a:lnTo>
                    <a:pt x="757334" y="277126"/>
                  </a:lnTo>
                  <a:lnTo>
                    <a:pt x="739709" y="257148"/>
                  </a:lnTo>
                  <a:lnTo>
                    <a:pt x="701993" y="231696"/>
                  </a:lnTo>
                  <a:lnTo>
                    <a:pt x="652183" y="214286"/>
                  </a:lnTo>
                  <a:lnTo>
                    <a:pt x="588924" y="207835"/>
                  </a:lnTo>
                  <a:close/>
                </a:path>
                <a:path w="970279" h="1386204">
                  <a:moveTo>
                    <a:pt x="766507" y="69265"/>
                  </a:moveTo>
                  <a:lnTo>
                    <a:pt x="484962" y="69265"/>
                  </a:lnTo>
                  <a:lnTo>
                    <a:pt x="545357" y="71562"/>
                  </a:lnTo>
                  <a:lnTo>
                    <a:pt x="599963" y="78440"/>
                  </a:lnTo>
                  <a:lnTo>
                    <a:pt x="648728" y="89879"/>
                  </a:lnTo>
                  <a:lnTo>
                    <a:pt x="691601" y="105861"/>
                  </a:lnTo>
                  <a:lnTo>
                    <a:pt x="728530" y="126367"/>
                  </a:lnTo>
                  <a:lnTo>
                    <a:pt x="759464" y="151377"/>
                  </a:lnTo>
                  <a:lnTo>
                    <a:pt x="784352" y="180873"/>
                  </a:lnTo>
                  <a:lnTo>
                    <a:pt x="809840" y="231757"/>
                  </a:lnTo>
                  <a:lnTo>
                    <a:pt x="822027" y="285546"/>
                  </a:lnTo>
                  <a:lnTo>
                    <a:pt x="824229" y="338629"/>
                  </a:lnTo>
                  <a:lnTo>
                    <a:pt x="819754" y="387399"/>
                  </a:lnTo>
                  <a:lnTo>
                    <a:pt x="811915" y="428215"/>
                  </a:lnTo>
                  <a:lnTo>
                    <a:pt x="804024" y="457466"/>
                  </a:lnTo>
                  <a:lnTo>
                    <a:pt x="876085" y="457466"/>
                  </a:lnTo>
                  <a:lnTo>
                    <a:pt x="877156" y="453740"/>
                  </a:lnTo>
                  <a:lnTo>
                    <a:pt x="885748" y="414347"/>
                  </a:lnTo>
                  <a:lnTo>
                    <a:pt x="892144" y="366253"/>
                  </a:lnTo>
                  <a:lnTo>
                    <a:pt x="893631" y="312426"/>
                  </a:lnTo>
                  <a:lnTo>
                    <a:pt x="887512" y="255252"/>
                  </a:lnTo>
                  <a:lnTo>
                    <a:pt x="871079" y="197504"/>
                  </a:lnTo>
                  <a:lnTo>
                    <a:pt x="841629" y="141859"/>
                  </a:lnTo>
                  <a:lnTo>
                    <a:pt x="814805" y="108740"/>
                  </a:lnTo>
                  <a:lnTo>
                    <a:pt x="782824" y="79986"/>
                  </a:lnTo>
                  <a:lnTo>
                    <a:pt x="766507" y="69265"/>
                  </a:lnTo>
                  <a:close/>
                </a:path>
              </a:pathLst>
            </a:custGeom>
            <a:solidFill>
              <a:srgbClr val="DC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3600" name="object 45"/>
            <p:cNvSpPr>
              <a:spLocks noChangeArrowheads="1"/>
            </p:cNvSpPr>
            <p:nvPr/>
          </p:nvSpPr>
          <p:spPr bwMode="auto">
            <a:xfrm>
              <a:off x="3484554" y="2543538"/>
              <a:ext cx="132829" cy="88442"/>
            </a:xfrm>
            <a:prstGeom prst="rect">
              <a:avLst/>
            </a:prstGeom>
            <a:blipFill dpi="0"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3601" name="object 46"/>
            <p:cNvSpPr>
              <a:spLocks noChangeArrowheads="1"/>
            </p:cNvSpPr>
            <p:nvPr/>
          </p:nvSpPr>
          <p:spPr bwMode="auto">
            <a:xfrm>
              <a:off x="3263167" y="2543539"/>
              <a:ext cx="132829" cy="88430"/>
            </a:xfrm>
            <a:prstGeom prst="rect">
              <a:avLst/>
            </a:prstGeom>
            <a:blipFill dpi="0"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3602" name="object 47"/>
            <p:cNvSpPr>
              <a:spLocks noChangeArrowheads="1"/>
            </p:cNvSpPr>
            <p:nvPr/>
          </p:nvSpPr>
          <p:spPr bwMode="auto">
            <a:xfrm>
              <a:off x="3373619" y="2761282"/>
              <a:ext cx="152400" cy="54610"/>
            </a:xfrm>
            <a:custGeom>
              <a:avLst/>
              <a:gdLst>
                <a:gd name="T0" fmla="*/ 0 w 152400"/>
                <a:gd name="T1" fmla="*/ 0 h 54610"/>
                <a:gd name="T2" fmla="*/ 152400 w 152400"/>
                <a:gd name="T3" fmla="*/ 54610 h 54610"/>
              </a:gdLst>
              <a:ahLst/>
              <a:cxnLst/>
              <a:rect l="T0" t="T1" r="T2" b="T3"/>
              <a:pathLst>
                <a:path w="152400" h="54610">
                  <a:moveTo>
                    <a:pt x="18187" y="0"/>
                  </a:moveTo>
                  <a:lnTo>
                    <a:pt x="9490" y="2862"/>
                  </a:lnTo>
                  <a:lnTo>
                    <a:pt x="3121" y="8141"/>
                  </a:lnTo>
                  <a:lnTo>
                    <a:pt x="0" y="15328"/>
                  </a:lnTo>
                  <a:lnTo>
                    <a:pt x="792" y="23092"/>
                  </a:lnTo>
                  <a:lnTo>
                    <a:pt x="5267" y="30049"/>
                  </a:lnTo>
                  <a:lnTo>
                    <a:pt x="12680" y="35447"/>
                  </a:lnTo>
                  <a:lnTo>
                    <a:pt x="22288" y="38531"/>
                  </a:lnTo>
                  <a:lnTo>
                    <a:pt x="123837" y="54317"/>
                  </a:lnTo>
                  <a:lnTo>
                    <a:pt x="133927" y="54317"/>
                  </a:lnTo>
                  <a:lnTo>
                    <a:pt x="142641" y="51434"/>
                  </a:lnTo>
                  <a:lnTo>
                    <a:pt x="149035" y="46170"/>
                  </a:lnTo>
                  <a:lnTo>
                    <a:pt x="152158" y="39026"/>
                  </a:lnTo>
                  <a:lnTo>
                    <a:pt x="151352" y="31242"/>
                  </a:lnTo>
                  <a:lnTo>
                    <a:pt x="28295" y="63"/>
                  </a:lnTo>
                  <a:lnTo>
                    <a:pt x="18187" y="0"/>
                  </a:lnTo>
                  <a:close/>
                </a:path>
              </a:pathLst>
            </a:custGeom>
            <a:solidFill>
              <a:srgbClr val="DC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</p:grpSp>
      <p:pic>
        <p:nvPicPr>
          <p:cNvPr id="23590" name="Рисунок 4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9138" y="474663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91" name="object 31"/>
          <p:cNvSpPr txBox="1">
            <a:spLocks noChangeArrowheads="1"/>
          </p:cNvSpPr>
          <p:nvPr/>
        </p:nvSpPr>
        <p:spPr bwMode="auto">
          <a:xfrm>
            <a:off x="4667250" y="3071813"/>
            <a:ext cx="152082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"/>
              </a:spcBef>
            </a:pPr>
            <a:r>
              <a:rPr lang="uk-UA" sz="900" b="1">
                <a:solidFill>
                  <a:srgbClr val="152A65"/>
                </a:solidFill>
                <a:latin typeface="Avenir Next Cyr" charset="-52"/>
              </a:rPr>
              <a:t>СІМЕЙНЕ НАСИЛЬСТВО</a:t>
            </a:r>
          </a:p>
          <a:p>
            <a:pPr eaLnBrk="1" hangingPunct="1">
              <a:spcBef>
                <a:spcPts val="125"/>
              </a:spcBef>
            </a:pPr>
            <a:r>
              <a:rPr lang="uk-UA" sz="900" b="1">
                <a:solidFill>
                  <a:srgbClr val="152A65"/>
                </a:solidFill>
                <a:latin typeface="Avenir Next Cyr" charset="-52"/>
              </a:rPr>
              <a:t>ЗА УЧАСТІ ДІТЕЙ</a:t>
            </a:r>
            <a:endParaRPr lang="ru-RU" sz="90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52" name="object 39"/>
          <p:cNvSpPr txBox="1"/>
          <p:nvPr/>
        </p:nvSpPr>
        <p:spPr>
          <a:xfrm>
            <a:off x="4294188" y="3027363"/>
            <a:ext cx="620712" cy="393700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 fontAlgn="auto">
              <a:spcBef>
                <a:spcPts val="120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rgbClr val="152A65"/>
                </a:solidFill>
                <a:latin typeface="Avenir Next Cyr Medium"/>
                <a:cs typeface="Avenir Next Cyr Medium"/>
              </a:rPr>
              <a:t>0</a:t>
            </a:r>
            <a:endParaRPr sz="2400" dirty="0">
              <a:solidFill>
                <a:srgbClr val="152A65"/>
              </a:solidFill>
              <a:latin typeface="Avenir Next Cyr Medium"/>
              <a:cs typeface="Avenir Next Cyr Medium"/>
            </a:endParaRPr>
          </a:p>
        </p:txBody>
      </p:sp>
      <p:sp>
        <p:nvSpPr>
          <p:cNvPr id="47" name="object 39"/>
          <p:cNvSpPr txBox="1"/>
          <p:nvPr/>
        </p:nvSpPr>
        <p:spPr>
          <a:xfrm>
            <a:off x="4284663" y="2571750"/>
            <a:ext cx="819150" cy="395288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 fontAlgn="auto">
              <a:spcBef>
                <a:spcPts val="120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rgbClr val="152A65"/>
                </a:solidFill>
                <a:latin typeface="Avenir Next Cyr Medium"/>
                <a:cs typeface="Avenir Next Cyr Medium"/>
              </a:rPr>
              <a:t>1</a:t>
            </a:r>
            <a:endParaRPr sz="2400" dirty="0">
              <a:solidFill>
                <a:srgbClr val="152A65"/>
              </a:solidFill>
              <a:latin typeface="Avenir Next Cyr Medium"/>
              <a:cs typeface="Avenir Next Cyr Medium"/>
            </a:endParaRPr>
          </a:p>
        </p:txBody>
      </p:sp>
      <p:sp>
        <p:nvSpPr>
          <p:cNvPr id="23594" name="object 40"/>
          <p:cNvSpPr txBox="1">
            <a:spLocks noChangeArrowheads="1"/>
          </p:cNvSpPr>
          <p:nvPr/>
        </p:nvSpPr>
        <p:spPr bwMode="auto">
          <a:xfrm>
            <a:off x="4738688" y="2651125"/>
            <a:ext cx="1357312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"/>
              </a:spcBef>
            </a:pPr>
            <a:r>
              <a:rPr lang="ru-RU" sz="900" b="1">
                <a:solidFill>
                  <a:srgbClr val="152A65"/>
                </a:solidFill>
                <a:latin typeface="Avenir Next Cyr" charset="-52"/>
              </a:rPr>
              <a:t>Злочинів проти дітей</a:t>
            </a:r>
            <a:endParaRPr lang="ru-RU" sz="90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53" name="object 39"/>
          <p:cNvSpPr txBox="1"/>
          <p:nvPr/>
        </p:nvSpPr>
        <p:spPr>
          <a:xfrm>
            <a:off x="4238625" y="2063750"/>
            <a:ext cx="819150" cy="395288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 fontAlgn="auto">
              <a:spcBef>
                <a:spcPts val="120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rgbClr val="152A65"/>
                </a:solidFill>
                <a:latin typeface="Avenir Next Cyr Medium"/>
                <a:cs typeface="Avenir Next Cyr Medium"/>
              </a:rPr>
              <a:t>7</a:t>
            </a:r>
            <a:endParaRPr sz="2400" dirty="0">
              <a:solidFill>
                <a:srgbClr val="152A65"/>
              </a:solidFill>
              <a:latin typeface="Avenir Next Cyr Medium"/>
              <a:cs typeface="Avenir Next Cyr Medium"/>
            </a:endParaRPr>
          </a:p>
        </p:txBody>
      </p:sp>
      <p:sp>
        <p:nvSpPr>
          <p:cNvPr id="23596" name="object 40"/>
          <p:cNvSpPr txBox="1">
            <a:spLocks noChangeArrowheads="1"/>
          </p:cNvSpPr>
          <p:nvPr/>
        </p:nvSpPr>
        <p:spPr bwMode="auto">
          <a:xfrm>
            <a:off x="4692650" y="2143125"/>
            <a:ext cx="135731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"/>
              </a:spcBef>
            </a:pPr>
            <a:r>
              <a:rPr lang="ru-RU" sz="900" b="1">
                <a:solidFill>
                  <a:srgbClr val="152A65"/>
                </a:solidFill>
                <a:latin typeface="Avenir Next Cyr" charset="-52"/>
              </a:rPr>
              <a:t>Знайдено дітей</a:t>
            </a:r>
            <a:endParaRPr lang="ru-RU" sz="90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23597" name="object 31"/>
          <p:cNvSpPr txBox="1">
            <a:spLocks noChangeArrowheads="1"/>
          </p:cNvSpPr>
          <p:nvPr/>
        </p:nvSpPr>
        <p:spPr bwMode="auto">
          <a:xfrm>
            <a:off x="4810125" y="3500438"/>
            <a:ext cx="1643063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"/>
              </a:spcBef>
            </a:pPr>
            <a:r>
              <a:rPr lang="uk-UA" sz="1000" b="1">
                <a:solidFill>
                  <a:srgbClr val="152A65"/>
                </a:solidFill>
                <a:latin typeface="Avenir Next Cyr" charset="-52"/>
              </a:rPr>
              <a:t>Випадки накладення стягнення за продаж алкоголю дітям</a:t>
            </a:r>
            <a:endParaRPr lang="ru-RU" sz="100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56" name="object 39"/>
          <p:cNvSpPr txBox="1"/>
          <p:nvPr/>
        </p:nvSpPr>
        <p:spPr>
          <a:xfrm>
            <a:off x="4294188" y="3527425"/>
            <a:ext cx="620712" cy="393700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 fontAlgn="auto">
              <a:spcBef>
                <a:spcPts val="120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rgbClr val="152A65"/>
                </a:solidFill>
                <a:latin typeface="Avenir Next Cyr Medium"/>
                <a:cs typeface="Avenir Next Cyr Medium"/>
              </a:rPr>
              <a:t>2</a:t>
            </a:r>
            <a:endParaRPr sz="2400" dirty="0">
              <a:solidFill>
                <a:srgbClr val="152A65"/>
              </a:solidFill>
              <a:latin typeface="Avenir Next Cyr Medium"/>
              <a:cs typeface="Avenir Next Cyr Medium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bject 2"/>
          <p:cNvSpPr txBox="1">
            <a:spLocks noChangeArrowheads="1"/>
          </p:cNvSpPr>
          <p:nvPr/>
        </p:nvSpPr>
        <p:spPr bwMode="auto">
          <a:xfrm>
            <a:off x="6138863" y="2139950"/>
            <a:ext cx="3911600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7620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6000"/>
              </a:lnSpc>
              <a:spcBef>
                <a:spcPts val="600"/>
              </a:spcBef>
            </a:pPr>
            <a:r>
              <a:rPr lang="ru-RU" sz="5300" b="1">
                <a:solidFill>
                  <a:srgbClr val="FFFFFF"/>
                </a:solidFill>
                <a:latin typeface="Avenir Next Cyr" charset="-52"/>
              </a:rPr>
              <a:t>Домашнє  (сімейне)  насильство</a:t>
            </a:r>
            <a:endParaRPr lang="ru-RU" sz="5300">
              <a:latin typeface="Avenir Next Cyr" charset="-52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40000" y="1844675"/>
            <a:ext cx="3214688" cy="2987675"/>
          </a:xfrm>
        </p:spPr>
        <p:txBody>
          <a:bodyPr vert="horz" tIns="16510" rtlCol="0"/>
          <a:lstStyle/>
          <a:p>
            <a:pPr marL="12700" eaLnBrk="1" fontAlgn="auto" hangingPunct="1">
              <a:spcBef>
                <a:spcPts val="130"/>
              </a:spcBef>
              <a:spcAft>
                <a:spcPts val="0"/>
              </a:spcAft>
              <a:defRPr/>
            </a:pPr>
            <a:r>
              <a:rPr sz="19400" spc="15" dirty="0" smtClean="0">
                <a:solidFill>
                  <a:srgbClr val="FFDD00"/>
                </a:solidFill>
                <a:latin typeface="Avenir Next Cyr Medium"/>
                <a:cs typeface="Avenir Next Cyr Medium"/>
              </a:rPr>
              <a:t>0</a:t>
            </a:r>
            <a:r>
              <a:rPr lang="uk-UA" sz="19400" spc="15" dirty="0" smtClean="0">
                <a:solidFill>
                  <a:srgbClr val="FFDD00"/>
                </a:solidFill>
                <a:latin typeface="Avenir Next Cyr Medium"/>
                <a:cs typeface="Avenir Next Cyr Medium"/>
              </a:rPr>
              <a:t>8</a:t>
            </a:r>
            <a:endParaRPr sz="19400" dirty="0">
              <a:latin typeface="Avenir Next Cyr Medium"/>
              <a:cs typeface="Avenir Next Cyr Medium"/>
            </a:endParaRPr>
          </a:p>
        </p:txBody>
      </p:sp>
      <p:sp>
        <p:nvSpPr>
          <p:cNvPr id="24580" name="object 4"/>
          <p:cNvSpPr>
            <a:spLocks noChangeArrowheads="1"/>
          </p:cNvSpPr>
          <p:nvPr/>
        </p:nvSpPr>
        <p:spPr bwMode="auto">
          <a:xfrm>
            <a:off x="1293813" y="21018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581" name="object 5"/>
          <p:cNvSpPr>
            <a:spLocks noChangeArrowheads="1"/>
          </p:cNvSpPr>
          <p:nvPr/>
        </p:nvSpPr>
        <p:spPr bwMode="auto">
          <a:xfrm>
            <a:off x="1649413" y="21018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582" name="object 6"/>
          <p:cNvSpPr>
            <a:spLocks noChangeArrowheads="1"/>
          </p:cNvSpPr>
          <p:nvPr/>
        </p:nvSpPr>
        <p:spPr bwMode="auto">
          <a:xfrm>
            <a:off x="2005013" y="21018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583" name="object 7"/>
          <p:cNvSpPr>
            <a:spLocks noChangeArrowheads="1"/>
          </p:cNvSpPr>
          <p:nvPr/>
        </p:nvSpPr>
        <p:spPr bwMode="auto">
          <a:xfrm>
            <a:off x="1293813" y="24638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584" name="object 8"/>
          <p:cNvSpPr>
            <a:spLocks noChangeArrowheads="1"/>
          </p:cNvSpPr>
          <p:nvPr/>
        </p:nvSpPr>
        <p:spPr bwMode="auto">
          <a:xfrm>
            <a:off x="1649413" y="24638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585" name="object 9"/>
          <p:cNvSpPr>
            <a:spLocks noChangeArrowheads="1"/>
          </p:cNvSpPr>
          <p:nvPr/>
        </p:nvSpPr>
        <p:spPr bwMode="auto">
          <a:xfrm>
            <a:off x="2005013" y="24638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586" name="object 10"/>
          <p:cNvSpPr>
            <a:spLocks noChangeArrowheads="1"/>
          </p:cNvSpPr>
          <p:nvPr/>
        </p:nvSpPr>
        <p:spPr bwMode="auto">
          <a:xfrm>
            <a:off x="1293813" y="28257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587" name="object 11"/>
          <p:cNvSpPr>
            <a:spLocks noChangeArrowheads="1"/>
          </p:cNvSpPr>
          <p:nvPr/>
        </p:nvSpPr>
        <p:spPr bwMode="auto">
          <a:xfrm>
            <a:off x="1649413" y="28257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588" name="object 12"/>
          <p:cNvSpPr>
            <a:spLocks noChangeArrowheads="1"/>
          </p:cNvSpPr>
          <p:nvPr/>
        </p:nvSpPr>
        <p:spPr bwMode="auto">
          <a:xfrm>
            <a:off x="2005013" y="28257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589" name="object 13"/>
          <p:cNvSpPr>
            <a:spLocks noChangeArrowheads="1"/>
          </p:cNvSpPr>
          <p:nvPr/>
        </p:nvSpPr>
        <p:spPr bwMode="auto">
          <a:xfrm>
            <a:off x="1293813" y="31877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590" name="object 14"/>
          <p:cNvSpPr>
            <a:spLocks noChangeArrowheads="1"/>
          </p:cNvSpPr>
          <p:nvPr/>
        </p:nvSpPr>
        <p:spPr bwMode="auto">
          <a:xfrm>
            <a:off x="1649413" y="31877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591" name="object 15"/>
          <p:cNvSpPr>
            <a:spLocks noChangeArrowheads="1"/>
          </p:cNvSpPr>
          <p:nvPr/>
        </p:nvSpPr>
        <p:spPr bwMode="auto">
          <a:xfrm>
            <a:off x="2005013" y="31877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592" name="object 16"/>
          <p:cNvSpPr>
            <a:spLocks noChangeArrowheads="1"/>
          </p:cNvSpPr>
          <p:nvPr/>
        </p:nvSpPr>
        <p:spPr bwMode="auto">
          <a:xfrm>
            <a:off x="1293813" y="35496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593" name="object 17"/>
          <p:cNvSpPr>
            <a:spLocks noChangeArrowheads="1"/>
          </p:cNvSpPr>
          <p:nvPr/>
        </p:nvSpPr>
        <p:spPr bwMode="auto">
          <a:xfrm>
            <a:off x="1649413" y="35496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594" name="object 18"/>
          <p:cNvSpPr>
            <a:spLocks noChangeArrowheads="1"/>
          </p:cNvSpPr>
          <p:nvPr/>
        </p:nvSpPr>
        <p:spPr bwMode="auto">
          <a:xfrm>
            <a:off x="2005013" y="35496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595" name="object 19"/>
          <p:cNvSpPr>
            <a:spLocks noChangeArrowheads="1"/>
          </p:cNvSpPr>
          <p:nvPr/>
        </p:nvSpPr>
        <p:spPr bwMode="auto">
          <a:xfrm>
            <a:off x="1293813" y="39116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596" name="object 20"/>
          <p:cNvSpPr>
            <a:spLocks noChangeArrowheads="1"/>
          </p:cNvSpPr>
          <p:nvPr/>
        </p:nvSpPr>
        <p:spPr bwMode="auto">
          <a:xfrm>
            <a:off x="1649413" y="39116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597" name="object 21"/>
          <p:cNvSpPr>
            <a:spLocks noChangeArrowheads="1"/>
          </p:cNvSpPr>
          <p:nvPr/>
        </p:nvSpPr>
        <p:spPr bwMode="auto">
          <a:xfrm>
            <a:off x="2005013" y="39116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598" name="object 22"/>
          <p:cNvSpPr>
            <a:spLocks noChangeArrowheads="1"/>
          </p:cNvSpPr>
          <p:nvPr/>
        </p:nvSpPr>
        <p:spPr bwMode="auto">
          <a:xfrm>
            <a:off x="1293813" y="42735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599" name="object 23"/>
          <p:cNvSpPr>
            <a:spLocks noChangeArrowheads="1"/>
          </p:cNvSpPr>
          <p:nvPr/>
        </p:nvSpPr>
        <p:spPr bwMode="auto">
          <a:xfrm>
            <a:off x="1649413" y="42735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600" name="object 24"/>
          <p:cNvSpPr>
            <a:spLocks noChangeArrowheads="1"/>
          </p:cNvSpPr>
          <p:nvPr/>
        </p:nvSpPr>
        <p:spPr bwMode="auto">
          <a:xfrm>
            <a:off x="2005013" y="42735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601" name="object 25"/>
          <p:cNvSpPr>
            <a:spLocks noChangeArrowheads="1"/>
          </p:cNvSpPr>
          <p:nvPr/>
        </p:nvSpPr>
        <p:spPr bwMode="auto">
          <a:xfrm>
            <a:off x="1293813" y="46355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602" name="object 26"/>
          <p:cNvSpPr>
            <a:spLocks noChangeArrowheads="1"/>
          </p:cNvSpPr>
          <p:nvPr/>
        </p:nvSpPr>
        <p:spPr bwMode="auto">
          <a:xfrm>
            <a:off x="1649413" y="46355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603" name="object 27"/>
          <p:cNvSpPr>
            <a:spLocks noChangeArrowheads="1"/>
          </p:cNvSpPr>
          <p:nvPr/>
        </p:nvSpPr>
        <p:spPr bwMode="auto">
          <a:xfrm>
            <a:off x="2005013" y="46355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604" name="object 28"/>
          <p:cNvSpPr>
            <a:spLocks noChangeArrowheads="1"/>
          </p:cNvSpPr>
          <p:nvPr/>
        </p:nvSpPr>
        <p:spPr bwMode="auto">
          <a:xfrm>
            <a:off x="6061075" y="5537200"/>
            <a:ext cx="0" cy="822325"/>
          </a:xfrm>
          <a:custGeom>
            <a:avLst/>
            <a:gdLst>
              <a:gd name="T0" fmla="*/ 0 h 821689"/>
              <a:gd name="T1" fmla="*/ 821689 h 821689"/>
            </a:gdLst>
            <a:ahLst/>
            <a:cxnLst/>
            <a:rect l="0" t="T0" r="0" b="T1"/>
            <a:pathLst>
              <a:path h="821689">
                <a:moveTo>
                  <a:pt x="0" y="0"/>
                </a:moveTo>
                <a:lnTo>
                  <a:pt x="0" y="821258"/>
                </a:lnTo>
              </a:path>
            </a:pathLst>
          </a:custGeom>
          <a:noFill/>
          <a:ln w="76200">
            <a:solidFill>
              <a:srgbClr val="FFDD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bject 2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0 w 12192000"/>
              <a:gd name="T1" fmla="*/ 0 h 6858000"/>
              <a:gd name="T2" fmla="*/ 12192000 w 12192000"/>
              <a:gd name="T3" fmla="*/ 6858000 h 6858000"/>
            </a:gdLst>
            <a:ahLst/>
            <a:cxnLst/>
            <a:rect l="T0" t="T1" r="T2" b="T3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152A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solidFill>
                <a:srgbClr val="152A65"/>
              </a:solidFill>
              <a:latin typeface="Calibri" pitchFamily="34" charset="0"/>
            </a:endParaRPr>
          </a:p>
        </p:txBody>
      </p:sp>
      <p:sp>
        <p:nvSpPr>
          <p:cNvPr id="4099" name="object 2"/>
          <p:cNvSpPr txBox="1">
            <a:spLocks noChangeArrowheads="1"/>
          </p:cNvSpPr>
          <p:nvPr/>
        </p:nvSpPr>
        <p:spPr bwMode="auto">
          <a:xfrm>
            <a:off x="6138863" y="2101850"/>
            <a:ext cx="3898900" cy="239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6175"/>
              </a:lnSpc>
              <a:spcBef>
                <a:spcPts val="100"/>
              </a:spcBef>
            </a:pPr>
            <a:r>
              <a:rPr lang="uk-UA" sz="5300" b="1" dirty="0">
                <a:solidFill>
                  <a:srgbClr val="FFFFFF"/>
                </a:solidFill>
                <a:latin typeface="Avenir Next Cyr" charset="-52"/>
              </a:rPr>
              <a:t>Загроза бойових дій</a:t>
            </a:r>
            <a:endParaRPr lang="ru-RU" sz="5300" dirty="0">
              <a:latin typeface="Avenir Next Cyr" charset="-52"/>
            </a:endParaRPr>
          </a:p>
        </p:txBody>
      </p:sp>
      <p:sp>
        <p:nvSpPr>
          <p:cNvPr id="4" name="object 3"/>
          <p:cNvSpPr txBox="1">
            <a:spLocks noGrp="1"/>
          </p:cNvSpPr>
          <p:nvPr>
            <p:ph type="title"/>
          </p:nvPr>
        </p:nvSpPr>
        <p:spPr>
          <a:xfrm>
            <a:off x="2540000" y="1844675"/>
            <a:ext cx="3214688" cy="2987675"/>
          </a:xfrm>
        </p:spPr>
        <p:txBody>
          <a:bodyPr vert="horz" tIns="16510" rtlCol="0"/>
          <a:lstStyle/>
          <a:p>
            <a:pPr marL="12700" eaLnBrk="1" fontAlgn="auto" hangingPunct="1">
              <a:spcBef>
                <a:spcPts val="130"/>
              </a:spcBef>
              <a:spcAft>
                <a:spcPts val="0"/>
              </a:spcAft>
              <a:defRPr/>
            </a:pPr>
            <a:r>
              <a:rPr lang="uk-UA" sz="19400" spc="15" dirty="0" smtClean="0">
                <a:solidFill>
                  <a:srgbClr val="FFDD00"/>
                </a:solidFill>
                <a:latin typeface="Avenir Next Cyr Medium"/>
                <a:cs typeface="Avenir Next Cyr Medium"/>
              </a:rPr>
              <a:t>01</a:t>
            </a:r>
            <a:endParaRPr sz="19400" dirty="0">
              <a:latin typeface="Avenir Next Cyr Medium"/>
              <a:cs typeface="Avenir Next Cyr Medium"/>
            </a:endParaRPr>
          </a:p>
        </p:txBody>
      </p:sp>
      <p:sp>
        <p:nvSpPr>
          <p:cNvPr id="4101" name="object 4"/>
          <p:cNvSpPr>
            <a:spLocks noChangeArrowheads="1"/>
          </p:cNvSpPr>
          <p:nvPr/>
        </p:nvSpPr>
        <p:spPr bwMode="auto">
          <a:xfrm>
            <a:off x="1293813" y="21018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4102" name="object 5"/>
          <p:cNvSpPr>
            <a:spLocks noChangeArrowheads="1"/>
          </p:cNvSpPr>
          <p:nvPr/>
        </p:nvSpPr>
        <p:spPr bwMode="auto">
          <a:xfrm>
            <a:off x="1649413" y="21018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4103" name="object 6"/>
          <p:cNvSpPr>
            <a:spLocks noChangeArrowheads="1"/>
          </p:cNvSpPr>
          <p:nvPr/>
        </p:nvSpPr>
        <p:spPr bwMode="auto">
          <a:xfrm>
            <a:off x="2005013" y="21018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4104" name="object 7"/>
          <p:cNvSpPr>
            <a:spLocks noChangeArrowheads="1"/>
          </p:cNvSpPr>
          <p:nvPr/>
        </p:nvSpPr>
        <p:spPr bwMode="auto">
          <a:xfrm>
            <a:off x="1293813" y="24638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4105" name="object 8"/>
          <p:cNvSpPr>
            <a:spLocks noChangeArrowheads="1"/>
          </p:cNvSpPr>
          <p:nvPr/>
        </p:nvSpPr>
        <p:spPr bwMode="auto">
          <a:xfrm>
            <a:off x="1649413" y="24638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4106" name="object 9"/>
          <p:cNvSpPr>
            <a:spLocks noChangeArrowheads="1"/>
          </p:cNvSpPr>
          <p:nvPr/>
        </p:nvSpPr>
        <p:spPr bwMode="auto">
          <a:xfrm>
            <a:off x="2005013" y="24638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4107" name="object 10"/>
          <p:cNvSpPr>
            <a:spLocks noChangeArrowheads="1"/>
          </p:cNvSpPr>
          <p:nvPr/>
        </p:nvSpPr>
        <p:spPr bwMode="auto">
          <a:xfrm>
            <a:off x="1293813" y="28257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4108" name="object 11"/>
          <p:cNvSpPr>
            <a:spLocks noChangeArrowheads="1"/>
          </p:cNvSpPr>
          <p:nvPr/>
        </p:nvSpPr>
        <p:spPr bwMode="auto">
          <a:xfrm>
            <a:off x="1649413" y="28257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4109" name="object 12"/>
          <p:cNvSpPr>
            <a:spLocks noChangeArrowheads="1"/>
          </p:cNvSpPr>
          <p:nvPr/>
        </p:nvSpPr>
        <p:spPr bwMode="auto">
          <a:xfrm>
            <a:off x="2005013" y="28257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4110" name="object 13"/>
          <p:cNvSpPr>
            <a:spLocks noChangeArrowheads="1"/>
          </p:cNvSpPr>
          <p:nvPr/>
        </p:nvSpPr>
        <p:spPr bwMode="auto">
          <a:xfrm>
            <a:off x="1293813" y="31877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4111" name="object 14"/>
          <p:cNvSpPr>
            <a:spLocks noChangeArrowheads="1"/>
          </p:cNvSpPr>
          <p:nvPr/>
        </p:nvSpPr>
        <p:spPr bwMode="auto">
          <a:xfrm>
            <a:off x="1649413" y="31877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4112" name="object 15"/>
          <p:cNvSpPr>
            <a:spLocks noChangeArrowheads="1"/>
          </p:cNvSpPr>
          <p:nvPr/>
        </p:nvSpPr>
        <p:spPr bwMode="auto">
          <a:xfrm>
            <a:off x="2005013" y="31877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4113" name="object 16"/>
          <p:cNvSpPr>
            <a:spLocks noChangeArrowheads="1"/>
          </p:cNvSpPr>
          <p:nvPr/>
        </p:nvSpPr>
        <p:spPr bwMode="auto">
          <a:xfrm>
            <a:off x="1293813" y="35496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4114" name="object 17"/>
          <p:cNvSpPr>
            <a:spLocks noChangeArrowheads="1"/>
          </p:cNvSpPr>
          <p:nvPr/>
        </p:nvSpPr>
        <p:spPr bwMode="auto">
          <a:xfrm>
            <a:off x="1649413" y="35496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4115" name="object 18"/>
          <p:cNvSpPr>
            <a:spLocks noChangeArrowheads="1"/>
          </p:cNvSpPr>
          <p:nvPr/>
        </p:nvSpPr>
        <p:spPr bwMode="auto">
          <a:xfrm>
            <a:off x="2005013" y="35496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4116" name="object 19"/>
          <p:cNvSpPr>
            <a:spLocks noChangeArrowheads="1"/>
          </p:cNvSpPr>
          <p:nvPr/>
        </p:nvSpPr>
        <p:spPr bwMode="auto">
          <a:xfrm>
            <a:off x="1293813" y="39116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4117" name="object 20"/>
          <p:cNvSpPr>
            <a:spLocks noChangeArrowheads="1"/>
          </p:cNvSpPr>
          <p:nvPr/>
        </p:nvSpPr>
        <p:spPr bwMode="auto">
          <a:xfrm>
            <a:off x="1649413" y="39116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4118" name="object 21"/>
          <p:cNvSpPr>
            <a:spLocks noChangeArrowheads="1"/>
          </p:cNvSpPr>
          <p:nvPr/>
        </p:nvSpPr>
        <p:spPr bwMode="auto">
          <a:xfrm>
            <a:off x="2005013" y="39116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4119" name="object 22"/>
          <p:cNvSpPr>
            <a:spLocks noChangeArrowheads="1"/>
          </p:cNvSpPr>
          <p:nvPr/>
        </p:nvSpPr>
        <p:spPr bwMode="auto">
          <a:xfrm>
            <a:off x="1293813" y="42735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4120" name="object 23"/>
          <p:cNvSpPr>
            <a:spLocks noChangeArrowheads="1"/>
          </p:cNvSpPr>
          <p:nvPr/>
        </p:nvSpPr>
        <p:spPr bwMode="auto">
          <a:xfrm>
            <a:off x="1649413" y="42735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4121" name="object 24"/>
          <p:cNvSpPr>
            <a:spLocks noChangeArrowheads="1"/>
          </p:cNvSpPr>
          <p:nvPr/>
        </p:nvSpPr>
        <p:spPr bwMode="auto">
          <a:xfrm>
            <a:off x="2005013" y="42735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4122" name="object 25"/>
          <p:cNvSpPr>
            <a:spLocks noChangeArrowheads="1"/>
          </p:cNvSpPr>
          <p:nvPr/>
        </p:nvSpPr>
        <p:spPr bwMode="auto">
          <a:xfrm>
            <a:off x="1293813" y="46355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4123" name="object 26"/>
          <p:cNvSpPr>
            <a:spLocks noChangeArrowheads="1"/>
          </p:cNvSpPr>
          <p:nvPr/>
        </p:nvSpPr>
        <p:spPr bwMode="auto">
          <a:xfrm>
            <a:off x="1649413" y="46355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4124" name="object 27"/>
          <p:cNvSpPr>
            <a:spLocks noChangeArrowheads="1"/>
          </p:cNvSpPr>
          <p:nvPr/>
        </p:nvSpPr>
        <p:spPr bwMode="auto">
          <a:xfrm>
            <a:off x="2005013" y="46355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4125" name="object 28"/>
          <p:cNvSpPr>
            <a:spLocks noChangeArrowheads="1"/>
          </p:cNvSpPr>
          <p:nvPr/>
        </p:nvSpPr>
        <p:spPr bwMode="auto">
          <a:xfrm>
            <a:off x="6061075" y="5537200"/>
            <a:ext cx="0" cy="822325"/>
          </a:xfrm>
          <a:custGeom>
            <a:avLst/>
            <a:gdLst>
              <a:gd name="T0" fmla="*/ 0 h 821689"/>
              <a:gd name="T1" fmla="*/ 821689 h 821689"/>
            </a:gdLst>
            <a:ahLst/>
            <a:cxnLst/>
            <a:rect l="0" t="T0" r="0" b="T1"/>
            <a:pathLst>
              <a:path h="821689">
                <a:moveTo>
                  <a:pt x="0" y="0"/>
                </a:moveTo>
                <a:lnTo>
                  <a:pt x="0" y="821258"/>
                </a:lnTo>
              </a:path>
            </a:pathLst>
          </a:custGeom>
          <a:noFill/>
          <a:ln w="76200">
            <a:solidFill>
              <a:srgbClr val="FFDD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bject 2"/>
          <p:cNvSpPr txBox="1">
            <a:spLocks noChangeArrowheads="1"/>
          </p:cNvSpPr>
          <p:nvPr/>
        </p:nvSpPr>
        <p:spPr bwMode="auto">
          <a:xfrm>
            <a:off x="2025650" y="673100"/>
            <a:ext cx="2406650" cy="599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492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2163"/>
              </a:lnSpc>
              <a:spcBef>
                <a:spcPts val="275"/>
              </a:spcBef>
            </a:pPr>
            <a:r>
              <a:rPr lang="ru-RU" sz="1900" b="1" dirty="0" err="1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Домашнє</a:t>
            </a:r>
            <a:r>
              <a:rPr lang="ru-RU" sz="1900" b="1" dirty="0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 (</a:t>
            </a:r>
            <a:r>
              <a:rPr lang="ru-RU" sz="1900" b="1" dirty="0" err="1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сімейне</a:t>
            </a:r>
            <a:r>
              <a:rPr lang="ru-RU" sz="1900" b="1" dirty="0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)  </a:t>
            </a:r>
            <a:r>
              <a:rPr lang="ru-RU" sz="1900" b="1" dirty="0" err="1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насильство</a:t>
            </a:r>
            <a:endParaRPr lang="ru-RU" sz="1900" dirty="0">
              <a:solidFill>
                <a:schemeClr val="accent1">
                  <a:lumMod val="50000"/>
                </a:schemeClr>
              </a:solidFill>
              <a:latin typeface="Avenir Next Cyr" charset="-52"/>
            </a:endParaRPr>
          </a:p>
        </p:txBody>
      </p:sp>
      <p:sp>
        <p:nvSpPr>
          <p:cNvPr id="25603" name="object 3"/>
          <p:cNvSpPr>
            <a:spLocks noChangeArrowheads="1"/>
          </p:cNvSpPr>
          <p:nvPr/>
        </p:nvSpPr>
        <p:spPr bwMode="auto">
          <a:xfrm>
            <a:off x="292100" y="50800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5604" name="object 4"/>
          <p:cNvSpPr>
            <a:spLocks noChangeArrowheads="1"/>
          </p:cNvSpPr>
          <p:nvPr/>
        </p:nvSpPr>
        <p:spPr bwMode="auto">
          <a:xfrm>
            <a:off x="420688" y="50800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5605" name="object 5"/>
          <p:cNvSpPr>
            <a:spLocks noChangeArrowheads="1"/>
          </p:cNvSpPr>
          <p:nvPr/>
        </p:nvSpPr>
        <p:spPr bwMode="auto">
          <a:xfrm>
            <a:off x="547688" y="50800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5606" name="object 6"/>
          <p:cNvSpPr>
            <a:spLocks noChangeArrowheads="1"/>
          </p:cNvSpPr>
          <p:nvPr/>
        </p:nvSpPr>
        <p:spPr bwMode="auto">
          <a:xfrm>
            <a:off x="292100" y="63817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5607" name="object 7"/>
          <p:cNvSpPr>
            <a:spLocks noChangeArrowheads="1"/>
          </p:cNvSpPr>
          <p:nvPr/>
        </p:nvSpPr>
        <p:spPr bwMode="auto">
          <a:xfrm>
            <a:off x="420688" y="63817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5608" name="object 8"/>
          <p:cNvSpPr>
            <a:spLocks noChangeArrowheads="1"/>
          </p:cNvSpPr>
          <p:nvPr/>
        </p:nvSpPr>
        <p:spPr bwMode="auto">
          <a:xfrm>
            <a:off x="547688" y="63817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5609" name="object 9"/>
          <p:cNvSpPr>
            <a:spLocks noChangeArrowheads="1"/>
          </p:cNvSpPr>
          <p:nvPr/>
        </p:nvSpPr>
        <p:spPr bwMode="auto">
          <a:xfrm>
            <a:off x="292100" y="76835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5610" name="object 10"/>
          <p:cNvSpPr>
            <a:spLocks noChangeArrowheads="1"/>
          </p:cNvSpPr>
          <p:nvPr/>
        </p:nvSpPr>
        <p:spPr bwMode="auto">
          <a:xfrm>
            <a:off x="420688" y="76835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5611" name="object 11"/>
          <p:cNvSpPr>
            <a:spLocks noChangeArrowheads="1"/>
          </p:cNvSpPr>
          <p:nvPr/>
        </p:nvSpPr>
        <p:spPr bwMode="auto">
          <a:xfrm>
            <a:off x="547688" y="76835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5612" name="object 12"/>
          <p:cNvSpPr>
            <a:spLocks noChangeArrowheads="1"/>
          </p:cNvSpPr>
          <p:nvPr/>
        </p:nvSpPr>
        <p:spPr bwMode="auto">
          <a:xfrm>
            <a:off x="292100" y="89852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5613" name="object 13"/>
          <p:cNvSpPr>
            <a:spLocks noChangeArrowheads="1"/>
          </p:cNvSpPr>
          <p:nvPr/>
        </p:nvSpPr>
        <p:spPr bwMode="auto">
          <a:xfrm>
            <a:off x="420688" y="89852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5614" name="object 14"/>
          <p:cNvSpPr>
            <a:spLocks noChangeArrowheads="1"/>
          </p:cNvSpPr>
          <p:nvPr/>
        </p:nvSpPr>
        <p:spPr bwMode="auto">
          <a:xfrm>
            <a:off x="547688" y="89852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5615" name="object 15"/>
          <p:cNvSpPr>
            <a:spLocks noChangeArrowheads="1"/>
          </p:cNvSpPr>
          <p:nvPr/>
        </p:nvSpPr>
        <p:spPr bwMode="auto">
          <a:xfrm>
            <a:off x="292100" y="102870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5616" name="object 16"/>
          <p:cNvSpPr>
            <a:spLocks noChangeArrowheads="1"/>
          </p:cNvSpPr>
          <p:nvPr/>
        </p:nvSpPr>
        <p:spPr bwMode="auto">
          <a:xfrm>
            <a:off x="420688" y="102870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5617" name="object 17"/>
          <p:cNvSpPr>
            <a:spLocks noChangeArrowheads="1"/>
          </p:cNvSpPr>
          <p:nvPr/>
        </p:nvSpPr>
        <p:spPr bwMode="auto">
          <a:xfrm>
            <a:off x="547688" y="102870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5618" name="object 18"/>
          <p:cNvSpPr>
            <a:spLocks noChangeArrowheads="1"/>
          </p:cNvSpPr>
          <p:nvPr/>
        </p:nvSpPr>
        <p:spPr bwMode="auto">
          <a:xfrm>
            <a:off x="292100" y="115887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5619" name="object 19"/>
          <p:cNvSpPr>
            <a:spLocks noChangeArrowheads="1"/>
          </p:cNvSpPr>
          <p:nvPr/>
        </p:nvSpPr>
        <p:spPr bwMode="auto">
          <a:xfrm>
            <a:off x="420688" y="115887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5620" name="object 20"/>
          <p:cNvSpPr>
            <a:spLocks noChangeArrowheads="1"/>
          </p:cNvSpPr>
          <p:nvPr/>
        </p:nvSpPr>
        <p:spPr bwMode="auto">
          <a:xfrm>
            <a:off x="547688" y="115887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5621" name="object 21"/>
          <p:cNvSpPr>
            <a:spLocks noChangeArrowheads="1"/>
          </p:cNvSpPr>
          <p:nvPr/>
        </p:nvSpPr>
        <p:spPr bwMode="auto">
          <a:xfrm>
            <a:off x="292100" y="128905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5622" name="object 22"/>
          <p:cNvSpPr>
            <a:spLocks noChangeArrowheads="1"/>
          </p:cNvSpPr>
          <p:nvPr/>
        </p:nvSpPr>
        <p:spPr bwMode="auto">
          <a:xfrm>
            <a:off x="420688" y="128905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5623" name="object 23"/>
          <p:cNvSpPr>
            <a:spLocks noChangeArrowheads="1"/>
          </p:cNvSpPr>
          <p:nvPr/>
        </p:nvSpPr>
        <p:spPr bwMode="auto">
          <a:xfrm>
            <a:off x="547688" y="128905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5624" name="object 24"/>
          <p:cNvSpPr>
            <a:spLocks noChangeArrowheads="1"/>
          </p:cNvSpPr>
          <p:nvPr/>
        </p:nvSpPr>
        <p:spPr bwMode="auto">
          <a:xfrm>
            <a:off x="292100" y="141922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5625" name="object 25"/>
          <p:cNvSpPr>
            <a:spLocks noChangeArrowheads="1"/>
          </p:cNvSpPr>
          <p:nvPr/>
        </p:nvSpPr>
        <p:spPr bwMode="auto">
          <a:xfrm>
            <a:off x="420688" y="141922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5626" name="object 26"/>
          <p:cNvSpPr>
            <a:spLocks noChangeArrowheads="1"/>
          </p:cNvSpPr>
          <p:nvPr/>
        </p:nvSpPr>
        <p:spPr bwMode="auto">
          <a:xfrm>
            <a:off x="547688" y="141922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5627" name="object 28"/>
          <p:cNvSpPr txBox="1">
            <a:spLocks noChangeArrowheads="1"/>
          </p:cNvSpPr>
          <p:nvPr/>
        </p:nvSpPr>
        <p:spPr bwMode="auto">
          <a:xfrm>
            <a:off x="1155700" y="2524125"/>
            <a:ext cx="1582738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125"/>
              </a:spcBef>
            </a:pPr>
            <a:r>
              <a:rPr lang="uk-UA" sz="5000" b="1" dirty="0" smtClean="0">
                <a:solidFill>
                  <a:srgbClr val="173B64"/>
                </a:solidFill>
                <a:latin typeface="Avenir Next Cyr" charset="-52"/>
              </a:rPr>
              <a:t>182</a:t>
            </a:r>
            <a:endParaRPr lang="ru-RU" sz="5000" dirty="0">
              <a:latin typeface="Avenir Next Cyr" charset="-52"/>
            </a:endParaRPr>
          </a:p>
          <a:p>
            <a:pPr eaLnBrk="1" hangingPunct="1">
              <a:spcBef>
                <a:spcPts val="775"/>
              </a:spcBef>
            </a:pPr>
            <a:r>
              <a:rPr lang="ru-RU" sz="900" b="1" dirty="0">
                <a:solidFill>
                  <a:srgbClr val="173B64"/>
                </a:solidFill>
                <a:latin typeface="Avenir Next Cyr" charset="-52"/>
              </a:rPr>
              <a:t>ПОСТУПИЛО ВИКЛИКІВ</a:t>
            </a:r>
            <a:endParaRPr lang="ru-RU" sz="900" dirty="0">
              <a:latin typeface="Avenir Next Cyr" charset="-52"/>
            </a:endParaRPr>
          </a:p>
        </p:txBody>
      </p:sp>
      <p:sp>
        <p:nvSpPr>
          <p:cNvPr id="25628" name="object 29"/>
          <p:cNvSpPr txBox="1">
            <a:spLocks noChangeArrowheads="1"/>
          </p:cNvSpPr>
          <p:nvPr/>
        </p:nvSpPr>
        <p:spPr bwMode="auto">
          <a:xfrm>
            <a:off x="1168400" y="5810250"/>
            <a:ext cx="1554163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 indent="4095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3000"/>
              </a:lnSpc>
              <a:spcBef>
                <a:spcPts val="100"/>
              </a:spcBef>
            </a:pP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СКЛАДЕНО  ЗАБОРОННИХ ПРИПИСІВ</a:t>
            </a:r>
            <a:endParaRPr lang="ru-RU" sz="900" dirty="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349375" y="5076825"/>
            <a:ext cx="1193800" cy="790575"/>
          </a:xfrm>
          <a:prstGeom prst="rect">
            <a:avLst/>
          </a:prstGeom>
        </p:spPr>
        <p:txBody>
          <a:bodyPr lIns="0" tIns="15875" rIns="0" bIns="0">
            <a:spAutoFit/>
          </a:bodyPr>
          <a:lstStyle/>
          <a:p>
            <a:pPr marL="12700" algn="ctr" fontAlgn="auto">
              <a:spcBef>
                <a:spcPts val="125"/>
              </a:spcBef>
              <a:spcAft>
                <a:spcPts val="0"/>
              </a:spcAft>
              <a:defRPr/>
            </a:pPr>
            <a:r>
              <a:rPr lang="uk-UA" sz="5000" b="1" spc="10" dirty="0" smtClean="0">
                <a:solidFill>
                  <a:srgbClr val="152A65"/>
                </a:solidFill>
                <a:latin typeface="Avenir Next Cyr"/>
                <a:cs typeface="Avenir Next Cyr"/>
              </a:rPr>
              <a:t>28</a:t>
            </a:r>
            <a:endParaRPr sz="5000" dirty="0">
              <a:solidFill>
                <a:srgbClr val="152A65"/>
              </a:solidFill>
              <a:latin typeface="Avenir Next Cyr"/>
              <a:cs typeface="Avenir Next Cyr"/>
            </a:endParaRPr>
          </a:p>
        </p:txBody>
      </p:sp>
      <p:sp>
        <p:nvSpPr>
          <p:cNvPr id="25630" name="object 31"/>
          <p:cNvSpPr txBox="1">
            <a:spLocks noChangeArrowheads="1"/>
          </p:cNvSpPr>
          <p:nvPr/>
        </p:nvSpPr>
        <p:spPr bwMode="auto">
          <a:xfrm>
            <a:off x="4886325" y="2041525"/>
            <a:ext cx="102711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3000"/>
              </a:lnSpc>
              <a:spcBef>
                <a:spcPts val="100"/>
              </a:spcBef>
            </a:pPr>
            <a:r>
              <a:rPr lang="ru-RU" sz="900" b="1">
                <a:solidFill>
                  <a:srgbClr val="173B64"/>
                </a:solidFill>
                <a:latin typeface="Avenir Next Cyr" charset="-52"/>
              </a:rPr>
              <a:t>ВИЇЗДІВ ПОЛІЦІЇ  НА АДРЕСУ</a:t>
            </a:r>
            <a:endParaRPr lang="ru-RU" sz="900">
              <a:latin typeface="Avenir Next Cyr" charset="-52"/>
            </a:endParaRPr>
          </a:p>
        </p:txBody>
      </p:sp>
      <p:sp>
        <p:nvSpPr>
          <p:cNvPr id="25631" name="object 32"/>
          <p:cNvSpPr>
            <a:spLocks noChangeArrowheads="1"/>
          </p:cNvSpPr>
          <p:nvPr/>
        </p:nvSpPr>
        <p:spPr bwMode="auto">
          <a:xfrm>
            <a:off x="3051175" y="2628900"/>
            <a:ext cx="3749675" cy="622300"/>
          </a:xfrm>
          <a:custGeom>
            <a:avLst/>
            <a:gdLst>
              <a:gd name="T0" fmla="*/ 0 w 3749040"/>
              <a:gd name="T1" fmla="*/ 0 h 622300"/>
              <a:gd name="T2" fmla="*/ 3749040 w 3749040"/>
              <a:gd name="T3" fmla="*/ 622300 h 622300"/>
            </a:gdLst>
            <a:ahLst/>
            <a:cxnLst/>
            <a:rect l="T0" t="T1" r="T2" b="T3"/>
            <a:pathLst>
              <a:path w="3749040" h="622300">
                <a:moveTo>
                  <a:pt x="3748608" y="0"/>
                </a:moveTo>
                <a:lnTo>
                  <a:pt x="254000" y="0"/>
                </a:lnTo>
                <a:lnTo>
                  <a:pt x="0" y="317500"/>
                </a:lnTo>
                <a:lnTo>
                  <a:pt x="254000" y="622300"/>
                </a:lnTo>
                <a:lnTo>
                  <a:pt x="3748608" y="622300"/>
                </a:lnTo>
                <a:lnTo>
                  <a:pt x="3748608" y="0"/>
                </a:lnTo>
                <a:close/>
              </a:path>
            </a:pathLst>
          </a:custGeom>
          <a:solidFill>
            <a:srgbClr val="FFD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5632" name="object 34"/>
          <p:cNvSpPr txBox="1">
            <a:spLocks noChangeArrowheads="1"/>
          </p:cNvSpPr>
          <p:nvPr/>
        </p:nvSpPr>
        <p:spPr bwMode="auto">
          <a:xfrm>
            <a:off x="4887913" y="5619750"/>
            <a:ext cx="2003425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3000"/>
              </a:lnSpc>
              <a:spcBef>
                <a:spcPts val="100"/>
              </a:spcBef>
            </a:pPr>
            <a:r>
              <a:rPr lang="ru-RU" sz="900" b="1">
                <a:solidFill>
                  <a:srgbClr val="152A65"/>
                </a:solidFill>
                <a:latin typeface="Avenir Next Cyr" charset="-52"/>
              </a:rPr>
              <a:t>ПРОВЕДЕНО ПРОФІЛАКТИЧНИХ  БЕСІД НА ТЕМУ ДОМАШНЬОГО  НАСИЛЬСТВА</a:t>
            </a:r>
            <a:endParaRPr lang="ru-RU" sz="90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25633" name="object 36"/>
          <p:cNvSpPr txBox="1">
            <a:spLocks noChangeArrowheads="1"/>
          </p:cNvSpPr>
          <p:nvPr/>
        </p:nvSpPr>
        <p:spPr bwMode="auto">
          <a:xfrm>
            <a:off x="4887913" y="4395788"/>
            <a:ext cx="1973262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3000"/>
              </a:lnSpc>
              <a:spcBef>
                <a:spcPts val="100"/>
              </a:spcBef>
            </a:pP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ТИМЧАСОВО ВИЛУЧЕНО ДІТЕЙ  З СІМЕЙ (СПІЛЬНО ЗІ СЛІЖБОЮ  У СПРАВАХ ДІТЕЙ)</a:t>
            </a:r>
            <a:endParaRPr lang="ru-RU" sz="900" dirty="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25634" name="object 37"/>
          <p:cNvSpPr>
            <a:spLocks noChangeArrowheads="1"/>
          </p:cNvSpPr>
          <p:nvPr/>
        </p:nvSpPr>
        <p:spPr bwMode="auto">
          <a:xfrm>
            <a:off x="701675" y="3992563"/>
            <a:ext cx="6088063" cy="0"/>
          </a:xfrm>
          <a:custGeom>
            <a:avLst/>
            <a:gdLst>
              <a:gd name="T0" fmla="*/ 0 w 6087745"/>
              <a:gd name="T1" fmla="*/ 6087745 w 6087745"/>
            </a:gdLst>
            <a:ahLst/>
            <a:cxnLst/>
            <a:rect l="T0" t="0" r="T1" b="0"/>
            <a:pathLst>
              <a:path w="6087745">
                <a:moveTo>
                  <a:pt x="0" y="0"/>
                </a:moveTo>
                <a:lnTo>
                  <a:pt x="6087541" y="0"/>
                </a:lnTo>
              </a:path>
            </a:pathLst>
          </a:custGeom>
          <a:noFill/>
          <a:ln w="12700">
            <a:solidFill>
              <a:srgbClr val="00499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5635" name="object 38"/>
          <p:cNvSpPr>
            <a:spLocks noChangeArrowheads="1"/>
          </p:cNvSpPr>
          <p:nvPr/>
        </p:nvSpPr>
        <p:spPr bwMode="auto">
          <a:xfrm>
            <a:off x="7683500" y="0"/>
            <a:ext cx="4508500" cy="6858000"/>
          </a:xfrm>
          <a:custGeom>
            <a:avLst/>
            <a:gdLst>
              <a:gd name="T0" fmla="*/ 0 w 4508500"/>
              <a:gd name="T1" fmla="*/ 0 h 6857365"/>
              <a:gd name="T2" fmla="*/ 4508500 w 4508500"/>
              <a:gd name="T3" fmla="*/ 6857365 h 6857365"/>
            </a:gdLst>
            <a:ahLst/>
            <a:cxnLst/>
            <a:rect l="T0" t="T1" r="T2" b="T3"/>
            <a:pathLst>
              <a:path w="4508500" h="6857365">
                <a:moveTo>
                  <a:pt x="4507877" y="0"/>
                </a:moveTo>
                <a:lnTo>
                  <a:pt x="0" y="0"/>
                </a:lnTo>
                <a:lnTo>
                  <a:pt x="0" y="6857276"/>
                </a:lnTo>
                <a:lnTo>
                  <a:pt x="4507877" y="6857276"/>
                </a:lnTo>
                <a:lnTo>
                  <a:pt x="4507877" y="0"/>
                </a:lnTo>
                <a:close/>
              </a:path>
            </a:pathLst>
          </a:custGeom>
          <a:solidFill>
            <a:srgbClr val="152A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5636" name="object 39"/>
          <p:cNvSpPr>
            <a:spLocks noChangeArrowheads="1"/>
          </p:cNvSpPr>
          <p:nvPr/>
        </p:nvSpPr>
        <p:spPr bwMode="auto">
          <a:xfrm>
            <a:off x="7440613" y="1073150"/>
            <a:ext cx="482600" cy="0"/>
          </a:xfrm>
          <a:custGeom>
            <a:avLst/>
            <a:gdLst>
              <a:gd name="T0" fmla="*/ 0 w 482600"/>
              <a:gd name="T1" fmla="*/ 482600 w 482600"/>
            </a:gdLst>
            <a:ahLst/>
            <a:cxnLst/>
            <a:rect l="T0" t="0" r="T1" b="0"/>
            <a:pathLst>
              <a:path w="482600">
                <a:moveTo>
                  <a:pt x="0" y="0"/>
                </a:moveTo>
                <a:lnTo>
                  <a:pt x="482600" y="0"/>
                </a:lnTo>
              </a:path>
            </a:pathLst>
          </a:custGeom>
          <a:noFill/>
          <a:ln w="76200">
            <a:solidFill>
              <a:srgbClr val="FFDD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5637" name="object 40"/>
          <p:cNvSpPr txBox="1">
            <a:spLocks noChangeArrowheads="1"/>
          </p:cNvSpPr>
          <p:nvPr/>
        </p:nvSpPr>
        <p:spPr bwMode="auto">
          <a:xfrm>
            <a:off x="8015288" y="906463"/>
            <a:ext cx="3354387" cy="3364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7145" rIns="0" bIns="0">
            <a:spAutoFit/>
          </a:bodyPr>
          <a:lstStyle>
            <a:lvl1pPr marL="444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38"/>
              </a:spcBef>
            </a:pPr>
            <a:r>
              <a:rPr lang="ru-RU" sz="1600" b="1" dirty="0" err="1">
                <a:solidFill>
                  <a:srgbClr val="DCDDDD"/>
                </a:solidFill>
                <a:latin typeface="Avenir Next Cyr" charset="-52"/>
              </a:rPr>
              <a:t>Що</a:t>
            </a:r>
            <a:r>
              <a:rPr lang="ru-RU" sz="1600" b="1" dirty="0">
                <a:solidFill>
                  <a:srgbClr val="DCDDDD"/>
                </a:solidFill>
                <a:latin typeface="Avenir Next Cyr" charset="-52"/>
              </a:rPr>
              <a:t> треба </a:t>
            </a:r>
            <a:r>
              <a:rPr lang="ru-RU" sz="1600" b="1" dirty="0" err="1">
                <a:solidFill>
                  <a:srgbClr val="DCDDDD"/>
                </a:solidFill>
                <a:latin typeface="Avenir Next Cyr" charset="-52"/>
              </a:rPr>
              <a:t>зробити</a:t>
            </a:r>
            <a:r>
              <a:rPr lang="ru-RU" sz="1600" b="1" dirty="0">
                <a:solidFill>
                  <a:srgbClr val="DCDDDD"/>
                </a:solidFill>
                <a:latin typeface="Avenir Next Cyr" charset="-52"/>
              </a:rPr>
              <a:t>?</a:t>
            </a:r>
          </a:p>
          <a:p>
            <a:pPr eaLnBrk="1" hangingPunct="1">
              <a:spcBef>
                <a:spcPts val="1288"/>
              </a:spcBef>
              <a:buFontTx/>
              <a:buChar char="-"/>
            </a:pPr>
            <a:r>
              <a:rPr lang="uk-UA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Провести додаткове навчання з працівниками </a:t>
            </a:r>
            <a:r>
              <a:rPr lang="uk-UA" sz="1300" dirty="0" smtClean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відділення з </a:t>
            </a:r>
            <a:r>
              <a:rPr lang="uk-UA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профілактики домашнього насильства (разом зі Службою у справах дітей, Центром соціальних служб для дітей, сім</a:t>
            </a:r>
            <a:r>
              <a:rPr lang="en-US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’</a:t>
            </a:r>
            <a:r>
              <a:rPr lang="uk-UA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ї</a:t>
            </a:r>
            <a:r>
              <a:rPr lang="ru-RU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 та </a:t>
            </a:r>
            <a:r>
              <a:rPr lang="uk-UA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молоді, громадськими організаціями)</a:t>
            </a:r>
          </a:p>
          <a:p>
            <a:pPr eaLnBrk="1" hangingPunct="1">
              <a:spcBef>
                <a:spcPts val="1288"/>
              </a:spcBef>
              <a:buFontTx/>
              <a:buChar char="-"/>
            </a:pPr>
            <a:r>
              <a:rPr lang="uk-UA" sz="1300" dirty="0" smtClean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Офіцеру </a:t>
            </a:r>
            <a:r>
              <a:rPr lang="uk-UA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ювенальної превенції збільшити кількість відвідувань дітей за місцем проживання, навчання, з метою виявлення дітей, що страждають від насильства</a:t>
            </a:r>
          </a:p>
          <a:p>
            <a:pPr eaLnBrk="1" hangingPunct="1">
              <a:spcBef>
                <a:spcPts val="1288"/>
              </a:spcBef>
              <a:buFontTx/>
              <a:buChar char="-"/>
            </a:pPr>
            <a:r>
              <a:rPr lang="uk-UA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Разом з місцевою владою та громадськими організаціями створити гарячу лінію для повідомлень про сімейне насильство</a:t>
            </a:r>
          </a:p>
        </p:txBody>
      </p:sp>
      <p:grpSp>
        <p:nvGrpSpPr>
          <p:cNvPr id="25638" name="Группа 69"/>
          <p:cNvGrpSpPr>
            <a:grpSpLocks/>
          </p:cNvGrpSpPr>
          <p:nvPr/>
        </p:nvGrpSpPr>
        <p:grpSpPr bwMode="auto">
          <a:xfrm>
            <a:off x="3144838" y="2070100"/>
            <a:ext cx="592137" cy="236538"/>
            <a:chOff x="3144283" y="2069447"/>
            <a:chExt cx="593090" cy="237490"/>
          </a:xfrm>
        </p:grpSpPr>
        <p:sp>
          <p:nvSpPr>
            <p:cNvPr id="25658" name="object 42"/>
            <p:cNvSpPr>
              <a:spLocks noChangeArrowheads="1"/>
            </p:cNvSpPr>
            <p:nvPr/>
          </p:nvSpPr>
          <p:spPr bwMode="auto">
            <a:xfrm>
              <a:off x="3144283" y="2069447"/>
              <a:ext cx="593090" cy="237490"/>
            </a:xfrm>
            <a:custGeom>
              <a:avLst/>
              <a:gdLst>
                <a:gd name="T0" fmla="*/ 0 w 593089"/>
                <a:gd name="T1" fmla="*/ 0 h 237489"/>
                <a:gd name="T2" fmla="*/ 593089 w 593089"/>
                <a:gd name="T3" fmla="*/ 237489 h 237489"/>
              </a:gdLst>
              <a:ahLst/>
              <a:cxnLst/>
              <a:rect l="T0" t="T1" r="T2" b="T3"/>
              <a:pathLst>
                <a:path w="593089" h="237489">
                  <a:moveTo>
                    <a:pt x="223469" y="0"/>
                  </a:moveTo>
                  <a:lnTo>
                    <a:pt x="197541" y="28590"/>
                  </a:lnTo>
                  <a:lnTo>
                    <a:pt x="199529" y="40106"/>
                  </a:lnTo>
                  <a:lnTo>
                    <a:pt x="185612" y="41796"/>
                  </a:lnTo>
                  <a:lnTo>
                    <a:pt x="172000" y="44978"/>
                  </a:lnTo>
                  <a:lnTo>
                    <a:pt x="158815" y="49620"/>
                  </a:lnTo>
                  <a:lnTo>
                    <a:pt x="146176" y="55689"/>
                  </a:lnTo>
                  <a:lnTo>
                    <a:pt x="85534" y="89306"/>
                  </a:lnTo>
                  <a:lnTo>
                    <a:pt x="57175" y="94043"/>
                  </a:lnTo>
                  <a:lnTo>
                    <a:pt x="44402" y="98175"/>
                  </a:lnTo>
                  <a:lnTo>
                    <a:pt x="33642" y="105722"/>
                  </a:lnTo>
                  <a:lnTo>
                    <a:pt x="25539" y="116073"/>
                  </a:lnTo>
                  <a:lnTo>
                    <a:pt x="20739" y="128612"/>
                  </a:lnTo>
                  <a:lnTo>
                    <a:pt x="12494" y="131241"/>
                  </a:lnTo>
                  <a:lnTo>
                    <a:pt x="5921" y="136459"/>
                  </a:lnTo>
                  <a:lnTo>
                    <a:pt x="1572" y="143637"/>
                  </a:lnTo>
                  <a:lnTo>
                    <a:pt x="0" y="152146"/>
                  </a:lnTo>
                  <a:lnTo>
                    <a:pt x="0" y="176364"/>
                  </a:lnTo>
                  <a:lnTo>
                    <a:pt x="57937" y="207403"/>
                  </a:lnTo>
                  <a:lnTo>
                    <a:pt x="58597" y="207467"/>
                  </a:lnTo>
                  <a:lnTo>
                    <a:pt x="93205" y="207467"/>
                  </a:lnTo>
                  <a:lnTo>
                    <a:pt x="97680" y="215612"/>
                  </a:lnTo>
                  <a:lnTo>
                    <a:pt x="103558" y="222710"/>
                  </a:lnTo>
                  <a:lnTo>
                    <a:pt x="110661" y="228584"/>
                  </a:lnTo>
                  <a:lnTo>
                    <a:pt x="118808" y="233057"/>
                  </a:lnTo>
                  <a:lnTo>
                    <a:pt x="137883" y="237103"/>
                  </a:lnTo>
                  <a:lnTo>
                    <a:pt x="156386" y="233635"/>
                  </a:lnTo>
                  <a:lnTo>
                    <a:pt x="172238" y="223481"/>
                  </a:lnTo>
                  <a:lnTo>
                    <a:pt x="177324" y="216158"/>
                  </a:lnTo>
                  <a:lnTo>
                    <a:pt x="134106" y="216158"/>
                  </a:lnTo>
                  <a:lnTo>
                    <a:pt x="123504" y="212644"/>
                  </a:lnTo>
                  <a:lnTo>
                    <a:pt x="114993" y="205407"/>
                  </a:lnTo>
                  <a:lnTo>
                    <a:pt x="109727" y="195097"/>
                  </a:lnTo>
                  <a:lnTo>
                    <a:pt x="109067" y="192697"/>
                  </a:lnTo>
                  <a:lnTo>
                    <a:pt x="108686" y="190220"/>
                  </a:lnTo>
                  <a:lnTo>
                    <a:pt x="108648" y="187706"/>
                  </a:lnTo>
                  <a:lnTo>
                    <a:pt x="60248" y="187706"/>
                  </a:lnTo>
                  <a:lnTo>
                    <a:pt x="21094" y="179870"/>
                  </a:lnTo>
                  <a:lnTo>
                    <a:pt x="19761" y="178257"/>
                  </a:lnTo>
                  <a:lnTo>
                    <a:pt x="19748" y="149961"/>
                  </a:lnTo>
                  <a:lnTo>
                    <a:pt x="21513" y="148196"/>
                  </a:lnTo>
                  <a:lnTo>
                    <a:pt x="74599" y="148196"/>
                  </a:lnTo>
                  <a:lnTo>
                    <a:pt x="79019" y="143764"/>
                  </a:lnTo>
                  <a:lnTo>
                    <a:pt x="79019" y="128435"/>
                  </a:lnTo>
                  <a:lnTo>
                    <a:pt x="41592" y="128435"/>
                  </a:lnTo>
                  <a:lnTo>
                    <a:pt x="44767" y="121005"/>
                  </a:lnTo>
                  <a:lnTo>
                    <a:pt x="51358" y="115557"/>
                  </a:lnTo>
                  <a:lnTo>
                    <a:pt x="59270" y="113855"/>
                  </a:lnTo>
                  <a:lnTo>
                    <a:pt x="79019" y="113855"/>
                  </a:lnTo>
                  <a:lnTo>
                    <a:pt x="79019" y="110464"/>
                  </a:lnTo>
                  <a:lnTo>
                    <a:pt x="89712" y="108686"/>
                  </a:lnTo>
                  <a:lnTo>
                    <a:pt x="395109" y="108686"/>
                  </a:lnTo>
                  <a:lnTo>
                    <a:pt x="395109" y="106070"/>
                  </a:lnTo>
                  <a:lnTo>
                    <a:pt x="498924" y="106070"/>
                  </a:lnTo>
                  <a:lnTo>
                    <a:pt x="497535" y="105714"/>
                  </a:lnTo>
                  <a:lnTo>
                    <a:pt x="405726" y="89408"/>
                  </a:lnTo>
                  <a:lnTo>
                    <a:pt x="404954" y="88925"/>
                  </a:lnTo>
                  <a:lnTo>
                    <a:pt x="127025" y="88925"/>
                  </a:lnTo>
                  <a:lnTo>
                    <a:pt x="155740" y="72961"/>
                  </a:lnTo>
                  <a:lnTo>
                    <a:pt x="168205" y="67056"/>
                  </a:lnTo>
                  <a:lnTo>
                    <a:pt x="181262" y="62780"/>
                  </a:lnTo>
                  <a:lnTo>
                    <a:pt x="194750" y="60179"/>
                  </a:lnTo>
                  <a:lnTo>
                    <a:pt x="208508" y="59296"/>
                  </a:lnTo>
                  <a:lnTo>
                    <a:pt x="357515" y="59296"/>
                  </a:lnTo>
                  <a:lnTo>
                    <a:pt x="357149" y="59067"/>
                  </a:lnTo>
                  <a:lnTo>
                    <a:pt x="342516" y="51200"/>
                  </a:lnTo>
                  <a:lnTo>
                    <a:pt x="327056" y="45315"/>
                  </a:lnTo>
                  <a:lnTo>
                    <a:pt x="310968" y="41470"/>
                  </a:lnTo>
                  <a:lnTo>
                    <a:pt x="294449" y="39725"/>
                  </a:lnTo>
                  <a:lnTo>
                    <a:pt x="294521" y="39535"/>
                  </a:lnTo>
                  <a:lnTo>
                    <a:pt x="221729" y="39535"/>
                  </a:lnTo>
                  <a:lnTo>
                    <a:pt x="217309" y="35115"/>
                  </a:lnTo>
                  <a:lnTo>
                    <a:pt x="217309" y="24206"/>
                  </a:lnTo>
                  <a:lnTo>
                    <a:pt x="221729" y="19773"/>
                  </a:lnTo>
                  <a:lnTo>
                    <a:pt x="294363" y="19773"/>
                  </a:lnTo>
                  <a:lnTo>
                    <a:pt x="293926" y="17711"/>
                  </a:lnTo>
                  <a:lnTo>
                    <a:pt x="287545" y="8434"/>
                  </a:lnTo>
                  <a:lnTo>
                    <a:pt x="278152" y="2226"/>
                  </a:lnTo>
                  <a:lnTo>
                    <a:pt x="266699" y="25"/>
                  </a:lnTo>
                  <a:lnTo>
                    <a:pt x="227177" y="25"/>
                  </a:lnTo>
                  <a:lnTo>
                    <a:pt x="223469" y="0"/>
                  </a:lnTo>
                  <a:close/>
                </a:path>
                <a:path w="593089" h="237489">
                  <a:moveTo>
                    <a:pt x="433497" y="207467"/>
                  </a:moveTo>
                  <a:lnTo>
                    <a:pt x="409295" y="207467"/>
                  </a:lnTo>
                  <a:lnTo>
                    <a:pt x="413776" y="215612"/>
                  </a:lnTo>
                  <a:lnTo>
                    <a:pt x="419654" y="222710"/>
                  </a:lnTo>
                  <a:lnTo>
                    <a:pt x="426753" y="228584"/>
                  </a:lnTo>
                  <a:lnTo>
                    <a:pt x="434898" y="233057"/>
                  </a:lnTo>
                  <a:lnTo>
                    <a:pt x="453979" y="237103"/>
                  </a:lnTo>
                  <a:lnTo>
                    <a:pt x="472482" y="233635"/>
                  </a:lnTo>
                  <a:lnTo>
                    <a:pt x="488335" y="223481"/>
                  </a:lnTo>
                  <a:lnTo>
                    <a:pt x="493408" y="216182"/>
                  </a:lnTo>
                  <a:lnTo>
                    <a:pt x="450217" y="216182"/>
                  </a:lnTo>
                  <a:lnTo>
                    <a:pt x="439583" y="212644"/>
                  </a:lnTo>
                  <a:lnTo>
                    <a:pt x="433497" y="207467"/>
                  </a:lnTo>
                  <a:close/>
                </a:path>
                <a:path w="593089" h="237489">
                  <a:moveTo>
                    <a:pt x="493022" y="158290"/>
                  </a:moveTo>
                  <a:lnTo>
                    <a:pt x="457598" y="158290"/>
                  </a:lnTo>
                  <a:lnTo>
                    <a:pt x="468212" y="161810"/>
                  </a:lnTo>
                  <a:lnTo>
                    <a:pt x="476744" y="169077"/>
                  </a:lnTo>
                  <a:lnTo>
                    <a:pt x="482003" y="179374"/>
                  </a:lnTo>
                  <a:lnTo>
                    <a:pt x="482856" y="190923"/>
                  </a:lnTo>
                  <a:lnTo>
                    <a:pt x="479336" y="201537"/>
                  </a:lnTo>
                  <a:lnTo>
                    <a:pt x="472091" y="210058"/>
                  </a:lnTo>
                  <a:lnTo>
                    <a:pt x="461771" y="215328"/>
                  </a:lnTo>
                  <a:lnTo>
                    <a:pt x="450217" y="216182"/>
                  </a:lnTo>
                  <a:lnTo>
                    <a:pt x="493408" y="216182"/>
                  </a:lnTo>
                  <a:lnTo>
                    <a:pt x="499465" y="207467"/>
                  </a:lnTo>
                  <a:lnTo>
                    <a:pt x="526135" y="207467"/>
                  </a:lnTo>
                  <a:lnTo>
                    <a:pt x="528662" y="206425"/>
                  </a:lnTo>
                  <a:lnTo>
                    <a:pt x="547357" y="187706"/>
                  </a:lnTo>
                  <a:lnTo>
                    <a:pt x="503770" y="187706"/>
                  </a:lnTo>
                  <a:lnTo>
                    <a:pt x="499888" y="168472"/>
                  </a:lnTo>
                  <a:lnTo>
                    <a:pt x="493022" y="158290"/>
                  </a:lnTo>
                  <a:close/>
                </a:path>
                <a:path w="593089" h="237489">
                  <a:moveTo>
                    <a:pt x="177220" y="158325"/>
                  </a:moveTo>
                  <a:lnTo>
                    <a:pt x="141464" y="158325"/>
                  </a:lnTo>
                  <a:lnTo>
                    <a:pt x="152066" y="161840"/>
                  </a:lnTo>
                  <a:lnTo>
                    <a:pt x="160578" y="169077"/>
                  </a:lnTo>
                  <a:lnTo>
                    <a:pt x="165842" y="179374"/>
                  </a:lnTo>
                  <a:lnTo>
                    <a:pt x="166703" y="190923"/>
                  </a:lnTo>
                  <a:lnTo>
                    <a:pt x="163176" y="201537"/>
                  </a:lnTo>
                  <a:lnTo>
                    <a:pt x="155953" y="210035"/>
                  </a:lnTo>
                  <a:lnTo>
                    <a:pt x="145643" y="215303"/>
                  </a:lnTo>
                  <a:lnTo>
                    <a:pt x="134106" y="216158"/>
                  </a:lnTo>
                  <a:lnTo>
                    <a:pt x="177324" y="216158"/>
                  </a:lnTo>
                  <a:lnTo>
                    <a:pt x="183362" y="207467"/>
                  </a:lnTo>
                  <a:lnTo>
                    <a:pt x="433497" y="207467"/>
                  </a:lnTo>
                  <a:lnTo>
                    <a:pt x="431081" y="205407"/>
                  </a:lnTo>
                  <a:lnTo>
                    <a:pt x="425818" y="195097"/>
                  </a:lnTo>
                  <a:lnTo>
                    <a:pt x="425145" y="192697"/>
                  </a:lnTo>
                  <a:lnTo>
                    <a:pt x="424789" y="190220"/>
                  </a:lnTo>
                  <a:lnTo>
                    <a:pt x="424738" y="187706"/>
                  </a:lnTo>
                  <a:lnTo>
                    <a:pt x="187680" y="187706"/>
                  </a:lnTo>
                  <a:lnTo>
                    <a:pt x="184378" y="170111"/>
                  </a:lnTo>
                  <a:lnTo>
                    <a:pt x="177220" y="158325"/>
                  </a:lnTo>
                  <a:close/>
                </a:path>
                <a:path w="593089" h="237489">
                  <a:moveTo>
                    <a:pt x="129578" y="108686"/>
                  </a:moveTo>
                  <a:lnTo>
                    <a:pt x="107492" y="108686"/>
                  </a:lnTo>
                  <a:lnTo>
                    <a:pt x="123545" y="140817"/>
                  </a:lnTo>
                  <a:lnTo>
                    <a:pt x="109479" y="147808"/>
                  </a:lnTo>
                  <a:lnTo>
                    <a:pt x="98550" y="158584"/>
                  </a:lnTo>
                  <a:lnTo>
                    <a:pt x="91457" y="172200"/>
                  </a:lnTo>
                  <a:lnTo>
                    <a:pt x="88899" y="187706"/>
                  </a:lnTo>
                  <a:lnTo>
                    <a:pt x="108648" y="187706"/>
                  </a:lnTo>
                  <a:lnTo>
                    <a:pt x="110101" y="178153"/>
                  </a:lnTo>
                  <a:lnTo>
                    <a:pt x="114451" y="169795"/>
                  </a:lnTo>
                  <a:lnTo>
                    <a:pt x="121189" y="163283"/>
                  </a:lnTo>
                  <a:lnTo>
                    <a:pt x="129920" y="159181"/>
                  </a:lnTo>
                  <a:lnTo>
                    <a:pt x="141464" y="158325"/>
                  </a:lnTo>
                  <a:lnTo>
                    <a:pt x="177220" y="158325"/>
                  </a:lnTo>
                  <a:lnTo>
                    <a:pt x="175360" y="155262"/>
                  </a:lnTo>
                  <a:lnTo>
                    <a:pt x="161757" y="144448"/>
                  </a:lnTo>
                  <a:lnTo>
                    <a:pt x="144703" y="138963"/>
                  </a:lnTo>
                  <a:lnTo>
                    <a:pt x="129578" y="108686"/>
                  </a:lnTo>
                  <a:close/>
                </a:path>
                <a:path w="593089" h="237489">
                  <a:moveTo>
                    <a:pt x="256819" y="108686"/>
                  </a:moveTo>
                  <a:lnTo>
                    <a:pt x="237070" y="108686"/>
                  </a:lnTo>
                  <a:lnTo>
                    <a:pt x="237070" y="187706"/>
                  </a:lnTo>
                  <a:lnTo>
                    <a:pt x="256819" y="187706"/>
                  </a:lnTo>
                  <a:lnTo>
                    <a:pt x="256819" y="108686"/>
                  </a:lnTo>
                  <a:close/>
                </a:path>
                <a:path w="593089" h="237489">
                  <a:moveTo>
                    <a:pt x="395109" y="108686"/>
                  </a:moveTo>
                  <a:lnTo>
                    <a:pt x="375348" y="108686"/>
                  </a:lnTo>
                  <a:lnTo>
                    <a:pt x="375348" y="187706"/>
                  </a:lnTo>
                  <a:lnTo>
                    <a:pt x="395109" y="187706"/>
                  </a:lnTo>
                  <a:lnTo>
                    <a:pt x="395109" y="108686"/>
                  </a:lnTo>
                  <a:close/>
                </a:path>
                <a:path w="593089" h="237489">
                  <a:moveTo>
                    <a:pt x="454380" y="138303"/>
                  </a:moveTo>
                  <a:lnTo>
                    <a:pt x="435158" y="142184"/>
                  </a:lnTo>
                  <a:lnTo>
                    <a:pt x="419454" y="152769"/>
                  </a:lnTo>
                  <a:lnTo>
                    <a:pt x="408862" y="168472"/>
                  </a:lnTo>
                  <a:lnTo>
                    <a:pt x="404977" y="187706"/>
                  </a:lnTo>
                  <a:lnTo>
                    <a:pt x="424738" y="187706"/>
                  </a:lnTo>
                  <a:lnTo>
                    <a:pt x="426182" y="178153"/>
                  </a:lnTo>
                  <a:lnTo>
                    <a:pt x="430526" y="169795"/>
                  </a:lnTo>
                  <a:lnTo>
                    <a:pt x="437304" y="163252"/>
                  </a:lnTo>
                  <a:lnTo>
                    <a:pt x="446049" y="159143"/>
                  </a:lnTo>
                  <a:lnTo>
                    <a:pt x="457598" y="158290"/>
                  </a:lnTo>
                  <a:lnTo>
                    <a:pt x="493022" y="158290"/>
                  </a:lnTo>
                  <a:lnTo>
                    <a:pt x="489300" y="152769"/>
                  </a:lnTo>
                  <a:lnTo>
                    <a:pt x="473601" y="142184"/>
                  </a:lnTo>
                  <a:lnTo>
                    <a:pt x="454380" y="138303"/>
                  </a:lnTo>
                  <a:close/>
                </a:path>
                <a:path w="593089" h="237489">
                  <a:moveTo>
                    <a:pt x="498924" y="106070"/>
                  </a:moveTo>
                  <a:lnTo>
                    <a:pt x="395109" y="106070"/>
                  </a:lnTo>
                  <a:lnTo>
                    <a:pt x="397954" y="107848"/>
                  </a:lnTo>
                  <a:lnTo>
                    <a:pt x="399135" y="108305"/>
                  </a:lnTo>
                  <a:lnTo>
                    <a:pt x="494093" y="125120"/>
                  </a:lnTo>
                  <a:lnTo>
                    <a:pt x="497725" y="125806"/>
                  </a:lnTo>
                  <a:lnTo>
                    <a:pt x="501268" y="126923"/>
                  </a:lnTo>
                  <a:lnTo>
                    <a:pt x="504647" y="128435"/>
                  </a:lnTo>
                  <a:lnTo>
                    <a:pt x="493877" y="128435"/>
                  </a:lnTo>
                  <a:lnTo>
                    <a:pt x="493877" y="148196"/>
                  </a:lnTo>
                  <a:lnTo>
                    <a:pt x="526757" y="148196"/>
                  </a:lnTo>
                  <a:lnTo>
                    <a:pt x="531025" y="155409"/>
                  </a:lnTo>
                  <a:lnTo>
                    <a:pt x="533323" y="163614"/>
                  </a:lnTo>
                  <a:lnTo>
                    <a:pt x="533399" y="173736"/>
                  </a:lnTo>
                  <a:lnTo>
                    <a:pt x="519429" y="187706"/>
                  </a:lnTo>
                  <a:lnTo>
                    <a:pt x="570941" y="187706"/>
                  </a:lnTo>
                  <a:lnTo>
                    <a:pt x="579394" y="185996"/>
                  </a:lnTo>
                  <a:lnTo>
                    <a:pt x="586301" y="181336"/>
                  </a:lnTo>
                  <a:lnTo>
                    <a:pt x="590961" y="174429"/>
                  </a:lnTo>
                  <a:lnTo>
                    <a:pt x="592272" y="167944"/>
                  </a:lnTo>
                  <a:lnTo>
                    <a:pt x="553148" y="167944"/>
                  </a:lnTo>
                  <a:lnTo>
                    <a:pt x="553148" y="149402"/>
                  </a:lnTo>
                  <a:lnTo>
                    <a:pt x="558198" y="129247"/>
                  </a:lnTo>
                  <a:lnTo>
                    <a:pt x="537806" y="129247"/>
                  </a:lnTo>
                  <a:lnTo>
                    <a:pt x="534962" y="125933"/>
                  </a:lnTo>
                  <a:lnTo>
                    <a:pt x="533399" y="124383"/>
                  </a:lnTo>
                  <a:lnTo>
                    <a:pt x="525592" y="117682"/>
                  </a:lnTo>
                  <a:lnTo>
                    <a:pt x="516905" y="112282"/>
                  </a:lnTo>
                  <a:lnTo>
                    <a:pt x="507500" y="108265"/>
                  </a:lnTo>
                  <a:lnTo>
                    <a:pt x="498924" y="106070"/>
                  </a:lnTo>
                  <a:close/>
                </a:path>
                <a:path w="593089" h="237489">
                  <a:moveTo>
                    <a:pt x="585504" y="118440"/>
                  </a:moveTo>
                  <a:lnTo>
                    <a:pt x="563498" y="118440"/>
                  </a:lnTo>
                  <a:lnTo>
                    <a:pt x="565162" y="119176"/>
                  </a:lnTo>
                  <a:lnTo>
                    <a:pt x="565721" y="120662"/>
                  </a:lnTo>
                  <a:lnTo>
                    <a:pt x="572909" y="149402"/>
                  </a:lnTo>
                  <a:lnTo>
                    <a:pt x="572909" y="167055"/>
                  </a:lnTo>
                  <a:lnTo>
                    <a:pt x="572033" y="167944"/>
                  </a:lnTo>
                  <a:lnTo>
                    <a:pt x="592272" y="167944"/>
                  </a:lnTo>
                  <a:lnTo>
                    <a:pt x="592670" y="165976"/>
                  </a:lnTo>
                  <a:lnTo>
                    <a:pt x="592556" y="146583"/>
                  </a:lnTo>
                  <a:lnTo>
                    <a:pt x="592340" y="145796"/>
                  </a:lnTo>
                  <a:lnTo>
                    <a:pt x="585504" y="118440"/>
                  </a:lnTo>
                  <a:close/>
                </a:path>
                <a:path w="593089" h="237489">
                  <a:moveTo>
                    <a:pt x="559524" y="99056"/>
                  </a:moveTo>
                  <a:lnTo>
                    <a:pt x="551405" y="102006"/>
                  </a:lnTo>
                  <a:lnTo>
                    <a:pt x="544987" y="107784"/>
                  </a:lnTo>
                  <a:lnTo>
                    <a:pt x="541146" y="115862"/>
                  </a:lnTo>
                  <a:lnTo>
                    <a:pt x="537806" y="129247"/>
                  </a:lnTo>
                  <a:lnTo>
                    <a:pt x="558198" y="129247"/>
                  </a:lnTo>
                  <a:lnTo>
                    <a:pt x="560349" y="120662"/>
                  </a:lnTo>
                  <a:lnTo>
                    <a:pt x="560628" y="119900"/>
                  </a:lnTo>
                  <a:lnTo>
                    <a:pt x="561251" y="119303"/>
                  </a:lnTo>
                  <a:lnTo>
                    <a:pt x="563498" y="118440"/>
                  </a:lnTo>
                  <a:lnTo>
                    <a:pt x="585504" y="118440"/>
                  </a:lnTo>
                  <a:lnTo>
                    <a:pt x="582841" y="107784"/>
                  </a:lnTo>
                  <a:lnTo>
                    <a:pt x="576541" y="101485"/>
                  </a:lnTo>
                  <a:lnTo>
                    <a:pt x="568464" y="99466"/>
                  </a:lnTo>
                  <a:lnTo>
                    <a:pt x="559524" y="99056"/>
                  </a:lnTo>
                  <a:close/>
                </a:path>
                <a:path w="593089" h="237489">
                  <a:moveTo>
                    <a:pt x="79019" y="113855"/>
                  </a:moveTo>
                  <a:lnTo>
                    <a:pt x="59270" y="113855"/>
                  </a:lnTo>
                  <a:lnTo>
                    <a:pt x="59270" y="128435"/>
                  </a:lnTo>
                  <a:lnTo>
                    <a:pt x="79019" y="128435"/>
                  </a:lnTo>
                  <a:lnTo>
                    <a:pt x="79019" y="113855"/>
                  </a:lnTo>
                  <a:close/>
                </a:path>
                <a:path w="593089" h="237489">
                  <a:moveTo>
                    <a:pt x="256819" y="59296"/>
                  </a:moveTo>
                  <a:lnTo>
                    <a:pt x="237070" y="59296"/>
                  </a:lnTo>
                  <a:lnTo>
                    <a:pt x="237070" y="88925"/>
                  </a:lnTo>
                  <a:lnTo>
                    <a:pt x="256819" y="88925"/>
                  </a:lnTo>
                  <a:lnTo>
                    <a:pt x="256819" y="59296"/>
                  </a:lnTo>
                  <a:close/>
                </a:path>
                <a:path w="593089" h="237489">
                  <a:moveTo>
                    <a:pt x="357515" y="59296"/>
                  </a:moveTo>
                  <a:lnTo>
                    <a:pt x="289090" y="59296"/>
                  </a:lnTo>
                  <a:lnTo>
                    <a:pt x="304263" y="60350"/>
                  </a:lnTo>
                  <a:lnTo>
                    <a:pt x="319066" y="63493"/>
                  </a:lnTo>
                  <a:lnTo>
                    <a:pt x="333286" y="68665"/>
                  </a:lnTo>
                  <a:lnTo>
                    <a:pt x="346709" y="75806"/>
                  </a:lnTo>
                  <a:lnTo>
                    <a:pt x="367664" y="88925"/>
                  </a:lnTo>
                  <a:lnTo>
                    <a:pt x="404954" y="88925"/>
                  </a:lnTo>
                  <a:lnTo>
                    <a:pt x="357515" y="59296"/>
                  </a:lnTo>
                  <a:close/>
                </a:path>
                <a:path w="593089" h="237489">
                  <a:moveTo>
                    <a:pt x="256819" y="19773"/>
                  </a:moveTo>
                  <a:lnTo>
                    <a:pt x="237070" y="19773"/>
                  </a:lnTo>
                  <a:lnTo>
                    <a:pt x="237070" y="39535"/>
                  </a:lnTo>
                  <a:lnTo>
                    <a:pt x="256819" y="39535"/>
                  </a:lnTo>
                  <a:lnTo>
                    <a:pt x="256819" y="19773"/>
                  </a:lnTo>
                  <a:close/>
                </a:path>
                <a:path w="593089" h="237489">
                  <a:moveTo>
                    <a:pt x="294363" y="19773"/>
                  </a:moveTo>
                  <a:lnTo>
                    <a:pt x="272148" y="19773"/>
                  </a:lnTo>
                  <a:lnTo>
                    <a:pt x="276567" y="24206"/>
                  </a:lnTo>
                  <a:lnTo>
                    <a:pt x="276567" y="35115"/>
                  </a:lnTo>
                  <a:lnTo>
                    <a:pt x="272148" y="39535"/>
                  </a:lnTo>
                  <a:lnTo>
                    <a:pt x="294521" y="39535"/>
                  </a:lnTo>
                  <a:lnTo>
                    <a:pt x="295732" y="36334"/>
                  </a:lnTo>
                  <a:lnTo>
                    <a:pt x="296367" y="32753"/>
                  </a:lnTo>
                  <a:lnTo>
                    <a:pt x="296341" y="29121"/>
                  </a:lnTo>
                  <a:lnTo>
                    <a:pt x="294363" y="19773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5659" name="object 43"/>
            <p:cNvSpPr>
              <a:spLocks noChangeArrowheads="1"/>
            </p:cNvSpPr>
            <p:nvPr/>
          </p:nvSpPr>
          <p:spPr bwMode="auto">
            <a:xfrm>
              <a:off x="3420859" y="2197874"/>
              <a:ext cx="40005" cy="20320"/>
            </a:xfrm>
            <a:custGeom>
              <a:avLst/>
              <a:gdLst>
                <a:gd name="T0" fmla="*/ 0 w 40004"/>
                <a:gd name="T1" fmla="*/ 0 h 20319"/>
                <a:gd name="T2" fmla="*/ 40004 w 40004"/>
                <a:gd name="T3" fmla="*/ 20319 h 20319"/>
              </a:gdLst>
              <a:ahLst/>
              <a:cxnLst/>
              <a:rect l="T0" t="T1" r="T2" b="T3"/>
              <a:pathLst>
                <a:path w="40004" h="20319">
                  <a:moveTo>
                    <a:pt x="39509" y="19761"/>
                  </a:moveTo>
                  <a:lnTo>
                    <a:pt x="0" y="19761"/>
                  </a:lnTo>
                  <a:lnTo>
                    <a:pt x="0" y="0"/>
                  </a:lnTo>
                  <a:lnTo>
                    <a:pt x="39509" y="0"/>
                  </a:lnTo>
                  <a:lnTo>
                    <a:pt x="39509" y="19761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25639" name="Группа 68"/>
          <p:cNvGrpSpPr>
            <a:grpSpLocks/>
          </p:cNvGrpSpPr>
          <p:nvPr/>
        </p:nvGrpSpPr>
        <p:grpSpPr bwMode="auto">
          <a:xfrm>
            <a:off x="1552575" y="1717675"/>
            <a:ext cx="906463" cy="749300"/>
            <a:chOff x="1551942" y="1718129"/>
            <a:chExt cx="907415" cy="748672"/>
          </a:xfrm>
        </p:grpSpPr>
        <p:sp>
          <p:nvSpPr>
            <p:cNvPr id="25652" name="object 44"/>
            <p:cNvSpPr>
              <a:spLocks noChangeArrowheads="1"/>
            </p:cNvSpPr>
            <p:nvPr/>
          </p:nvSpPr>
          <p:spPr bwMode="auto">
            <a:xfrm>
              <a:off x="1850392" y="1953086"/>
              <a:ext cx="608965" cy="513715"/>
            </a:xfrm>
            <a:custGeom>
              <a:avLst/>
              <a:gdLst>
                <a:gd name="T0" fmla="*/ 0 w 608964"/>
                <a:gd name="T1" fmla="*/ 0 h 513714"/>
                <a:gd name="T2" fmla="*/ 608964 w 608964"/>
                <a:gd name="T3" fmla="*/ 513714 h 513714"/>
              </a:gdLst>
              <a:ahLst/>
              <a:cxnLst/>
              <a:rect l="T0" t="T1" r="T2" b="T3"/>
              <a:pathLst>
                <a:path w="608964" h="513714">
                  <a:moveTo>
                    <a:pt x="0" y="360781"/>
                  </a:moveTo>
                  <a:lnTo>
                    <a:pt x="4036" y="380770"/>
                  </a:lnTo>
                  <a:lnTo>
                    <a:pt x="15043" y="397095"/>
                  </a:lnTo>
                  <a:lnTo>
                    <a:pt x="31364" y="408103"/>
                  </a:lnTo>
                  <a:lnTo>
                    <a:pt x="51346" y="412140"/>
                  </a:lnTo>
                  <a:lnTo>
                    <a:pt x="382143" y="412140"/>
                  </a:lnTo>
                  <a:lnTo>
                    <a:pt x="501650" y="513143"/>
                  </a:lnTo>
                  <a:lnTo>
                    <a:pt x="501650" y="412140"/>
                  </a:lnTo>
                  <a:lnTo>
                    <a:pt x="557187" y="412140"/>
                  </a:lnTo>
                  <a:lnTo>
                    <a:pt x="577175" y="408103"/>
                  </a:lnTo>
                  <a:lnTo>
                    <a:pt x="593501" y="397095"/>
                  </a:lnTo>
                  <a:lnTo>
                    <a:pt x="604509" y="380770"/>
                  </a:lnTo>
                  <a:lnTo>
                    <a:pt x="608545" y="360781"/>
                  </a:lnTo>
                  <a:lnTo>
                    <a:pt x="608545" y="51346"/>
                  </a:lnTo>
                  <a:lnTo>
                    <a:pt x="604509" y="31359"/>
                  </a:lnTo>
                  <a:lnTo>
                    <a:pt x="593501" y="15038"/>
                  </a:lnTo>
                  <a:lnTo>
                    <a:pt x="577175" y="4034"/>
                  </a:lnTo>
                  <a:lnTo>
                    <a:pt x="557187" y="0"/>
                  </a:lnTo>
                  <a:lnTo>
                    <a:pt x="51346" y="0"/>
                  </a:lnTo>
                  <a:lnTo>
                    <a:pt x="31364" y="4034"/>
                  </a:lnTo>
                  <a:lnTo>
                    <a:pt x="15043" y="15038"/>
                  </a:lnTo>
                  <a:lnTo>
                    <a:pt x="4036" y="31359"/>
                  </a:lnTo>
                  <a:lnTo>
                    <a:pt x="0" y="51346"/>
                  </a:lnTo>
                  <a:lnTo>
                    <a:pt x="0" y="360781"/>
                  </a:lnTo>
                  <a:close/>
                </a:path>
              </a:pathLst>
            </a:custGeom>
            <a:noFill/>
            <a:ln w="31750">
              <a:solidFill>
                <a:srgbClr val="173B6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653" name="object 45"/>
            <p:cNvSpPr>
              <a:spLocks noChangeArrowheads="1"/>
            </p:cNvSpPr>
            <p:nvPr/>
          </p:nvSpPr>
          <p:spPr bwMode="auto">
            <a:xfrm>
              <a:off x="1551942" y="1718129"/>
              <a:ext cx="765175" cy="645795"/>
            </a:xfrm>
            <a:custGeom>
              <a:avLst/>
              <a:gdLst>
                <a:gd name="T0" fmla="*/ 0 w 765175"/>
                <a:gd name="T1" fmla="*/ 0 h 645794"/>
                <a:gd name="T2" fmla="*/ 765175 w 765175"/>
                <a:gd name="T3" fmla="*/ 645794 h 645794"/>
              </a:gdLst>
              <a:ahLst/>
              <a:cxnLst/>
              <a:rect l="T0" t="T1" r="T2" b="T3"/>
              <a:pathLst>
                <a:path w="765175" h="645794">
                  <a:moveTo>
                    <a:pt x="284683" y="518223"/>
                  </a:moveTo>
                  <a:lnTo>
                    <a:pt x="134404" y="518223"/>
                  </a:lnTo>
                  <a:lnTo>
                    <a:pt x="134404" y="645223"/>
                  </a:lnTo>
                  <a:lnTo>
                    <a:pt x="284683" y="518223"/>
                  </a:lnTo>
                  <a:close/>
                </a:path>
                <a:path w="765175" h="645794">
                  <a:moveTo>
                    <a:pt x="700608" y="0"/>
                  </a:moveTo>
                  <a:lnTo>
                    <a:pt x="64566" y="0"/>
                  </a:lnTo>
                  <a:lnTo>
                    <a:pt x="39433" y="5075"/>
                  </a:lnTo>
                  <a:lnTo>
                    <a:pt x="18910" y="18915"/>
                  </a:lnTo>
                  <a:lnTo>
                    <a:pt x="5073" y="39438"/>
                  </a:lnTo>
                  <a:lnTo>
                    <a:pt x="0" y="64566"/>
                  </a:lnTo>
                  <a:lnTo>
                    <a:pt x="0" y="453656"/>
                  </a:lnTo>
                  <a:lnTo>
                    <a:pt x="5073" y="478790"/>
                  </a:lnTo>
                  <a:lnTo>
                    <a:pt x="18910" y="499313"/>
                  </a:lnTo>
                  <a:lnTo>
                    <a:pt x="39433" y="513149"/>
                  </a:lnTo>
                  <a:lnTo>
                    <a:pt x="64566" y="518223"/>
                  </a:lnTo>
                  <a:lnTo>
                    <a:pt x="700608" y="518223"/>
                  </a:lnTo>
                  <a:lnTo>
                    <a:pt x="725741" y="513149"/>
                  </a:lnTo>
                  <a:lnTo>
                    <a:pt x="746264" y="499313"/>
                  </a:lnTo>
                  <a:lnTo>
                    <a:pt x="760101" y="478790"/>
                  </a:lnTo>
                  <a:lnTo>
                    <a:pt x="765175" y="453656"/>
                  </a:lnTo>
                  <a:lnTo>
                    <a:pt x="765175" y="64566"/>
                  </a:lnTo>
                  <a:lnTo>
                    <a:pt x="760101" y="39438"/>
                  </a:lnTo>
                  <a:lnTo>
                    <a:pt x="746264" y="18915"/>
                  </a:lnTo>
                  <a:lnTo>
                    <a:pt x="725741" y="5075"/>
                  </a:lnTo>
                  <a:lnTo>
                    <a:pt x="7006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654" name="object 46"/>
            <p:cNvSpPr>
              <a:spLocks noChangeArrowheads="1"/>
            </p:cNvSpPr>
            <p:nvPr/>
          </p:nvSpPr>
          <p:spPr bwMode="auto">
            <a:xfrm>
              <a:off x="1551942" y="1718129"/>
              <a:ext cx="765175" cy="645795"/>
            </a:xfrm>
            <a:custGeom>
              <a:avLst/>
              <a:gdLst>
                <a:gd name="T0" fmla="*/ 0 w 765175"/>
                <a:gd name="T1" fmla="*/ 0 h 645794"/>
                <a:gd name="T2" fmla="*/ 765175 w 765175"/>
                <a:gd name="T3" fmla="*/ 645794 h 645794"/>
              </a:gdLst>
              <a:ahLst/>
              <a:cxnLst/>
              <a:rect l="T0" t="T1" r="T2" b="T3"/>
              <a:pathLst>
                <a:path w="765175" h="645794">
                  <a:moveTo>
                    <a:pt x="765175" y="453656"/>
                  </a:moveTo>
                  <a:lnTo>
                    <a:pt x="760101" y="478790"/>
                  </a:lnTo>
                  <a:lnTo>
                    <a:pt x="746264" y="499313"/>
                  </a:lnTo>
                  <a:lnTo>
                    <a:pt x="725741" y="513149"/>
                  </a:lnTo>
                  <a:lnTo>
                    <a:pt x="700608" y="518223"/>
                  </a:lnTo>
                  <a:lnTo>
                    <a:pt x="284683" y="518223"/>
                  </a:lnTo>
                  <a:lnTo>
                    <a:pt x="134404" y="645223"/>
                  </a:lnTo>
                  <a:lnTo>
                    <a:pt x="134404" y="518223"/>
                  </a:lnTo>
                  <a:lnTo>
                    <a:pt x="64566" y="518223"/>
                  </a:lnTo>
                  <a:lnTo>
                    <a:pt x="39433" y="513149"/>
                  </a:lnTo>
                  <a:lnTo>
                    <a:pt x="18910" y="499313"/>
                  </a:lnTo>
                  <a:lnTo>
                    <a:pt x="5073" y="478790"/>
                  </a:lnTo>
                  <a:lnTo>
                    <a:pt x="0" y="453656"/>
                  </a:lnTo>
                  <a:lnTo>
                    <a:pt x="0" y="64566"/>
                  </a:lnTo>
                  <a:lnTo>
                    <a:pt x="5073" y="39438"/>
                  </a:lnTo>
                  <a:lnTo>
                    <a:pt x="18910" y="18915"/>
                  </a:lnTo>
                  <a:lnTo>
                    <a:pt x="39433" y="5075"/>
                  </a:lnTo>
                  <a:lnTo>
                    <a:pt x="64566" y="0"/>
                  </a:lnTo>
                  <a:lnTo>
                    <a:pt x="700608" y="0"/>
                  </a:lnTo>
                  <a:lnTo>
                    <a:pt x="725741" y="5075"/>
                  </a:lnTo>
                  <a:lnTo>
                    <a:pt x="746264" y="18915"/>
                  </a:lnTo>
                  <a:lnTo>
                    <a:pt x="760101" y="39438"/>
                  </a:lnTo>
                  <a:lnTo>
                    <a:pt x="765175" y="64566"/>
                  </a:lnTo>
                  <a:lnTo>
                    <a:pt x="765175" y="453656"/>
                  </a:lnTo>
                  <a:close/>
                </a:path>
              </a:pathLst>
            </a:custGeom>
            <a:noFill/>
            <a:ln w="31749">
              <a:solidFill>
                <a:srgbClr val="173B6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655" name="object 47"/>
            <p:cNvSpPr>
              <a:spLocks noChangeArrowheads="1"/>
            </p:cNvSpPr>
            <p:nvPr/>
          </p:nvSpPr>
          <p:spPr bwMode="auto">
            <a:xfrm>
              <a:off x="1754668" y="1946690"/>
              <a:ext cx="71513" cy="71551"/>
            </a:xfrm>
            <a:prstGeom prst="rect">
              <a:avLst/>
            </a:prstGeom>
            <a:blipFill dpi="0"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656" name="object 48"/>
            <p:cNvSpPr>
              <a:spLocks noChangeArrowheads="1"/>
            </p:cNvSpPr>
            <p:nvPr/>
          </p:nvSpPr>
          <p:spPr bwMode="auto">
            <a:xfrm>
              <a:off x="1898784" y="1946690"/>
              <a:ext cx="71539" cy="71551"/>
            </a:xfrm>
            <a:prstGeom prst="rect">
              <a:avLst/>
            </a:prstGeom>
            <a:blipFill dpi="0"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657" name="object 49"/>
            <p:cNvSpPr>
              <a:spLocks noChangeArrowheads="1"/>
            </p:cNvSpPr>
            <p:nvPr/>
          </p:nvSpPr>
          <p:spPr bwMode="auto">
            <a:xfrm>
              <a:off x="2042874" y="1946690"/>
              <a:ext cx="71513" cy="71551"/>
            </a:xfrm>
            <a:prstGeom prst="rect">
              <a:avLst/>
            </a:prstGeom>
            <a:blipFill dpi="0"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5640" name="Группа 70"/>
          <p:cNvGrpSpPr>
            <a:grpSpLocks/>
          </p:cNvGrpSpPr>
          <p:nvPr/>
        </p:nvGrpSpPr>
        <p:grpSpPr bwMode="auto">
          <a:xfrm>
            <a:off x="3297238" y="2727325"/>
            <a:ext cx="354012" cy="403225"/>
            <a:chOff x="3296657" y="2727462"/>
            <a:chExt cx="354330" cy="403225"/>
          </a:xfrm>
        </p:grpSpPr>
        <p:sp>
          <p:nvSpPr>
            <p:cNvPr id="25650" name="object 56"/>
            <p:cNvSpPr>
              <a:spLocks noChangeArrowheads="1"/>
            </p:cNvSpPr>
            <p:nvPr/>
          </p:nvSpPr>
          <p:spPr bwMode="auto">
            <a:xfrm>
              <a:off x="3296657" y="2727462"/>
              <a:ext cx="354330" cy="403225"/>
            </a:xfrm>
            <a:custGeom>
              <a:avLst/>
              <a:gdLst>
                <a:gd name="T0" fmla="*/ 0 w 354329"/>
                <a:gd name="T1" fmla="*/ 0 h 403225"/>
                <a:gd name="T2" fmla="*/ 354329 w 354329"/>
                <a:gd name="T3" fmla="*/ 403225 h 403225"/>
              </a:gdLst>
              <a:ahLst/>
              <a:cxnLst/>
              <a:rect l="T0" t="T1" r="T2" b="T3"/>
              <a:pathLst>
                <a:path w="354329" h="403225">
                  <a:moveTo>
                    <a:pt x="193802" y="373087"/>
                  </a:moveTo>
                  <a:lnTo>
                    <a:pt x="139357" y="373087"/>
                  </a:lnTo>
                  <a:lnTo>
                    <a:pt x="223761" y="401853"/>
                  </a:lnTo>
                  <a:lnTo>
                    <a:pt x="224701" y="402094"/>
                  </a:lnTo>
                  <a:lnTo>
                    <a:pt x="226682" y="402412"/>
                  </a:lnTo>
                  <a:lnTo>
                    <a:pt x="228676" y="402577"/>
                  </a:lnTo>
                  <a:lnTo>
                    <a:pt x="230276" y="402653"/>
                  </a:lnTo>
                  <a:lnTo>
                    <a:pt x="231876" y="402488"/>
                  </a:lnTo>
                  <a:lnTo>
                    <a:pt x="234403" y="402018"/>
                  </a:lnTo>
                  <a:lnTo>
                    <a:pt x="235280" y="401713"/>
                  </a:lnTo>
                  <a:lnTo>
                    <a:pt x="236156" y="401370"/>
                  </a:lnTo>
                  <a:lnTo>
                    <a:pt x="237020" y="401066"/>
                  </a:lnTo>
                  <a:lnTo>
                    <a:pt x="237896" y="400672"/>
                  </a:lnTo>
                  <a:lnTo>
                    <a:pt x="238772" y="400202"/>
                  </a:lnTo>
                  <a:lnTo>
                    <a:pt x="239902" y="399630"/>
                  </a:lnTo>
                  <a:lnTo>
                    <a:pt x="249734" y="385013"/>
                  </a:lnTo>
                  <a:lnTo>
                    <a:pt x="228930" y="385013"/>
                  </a:lnTo>
                  <a:lnTo>
                    <a:pt x="193802" y="373087"/>
                  </a:lnTo>
                  <a:close/>
                </a:path>
                <a:path w="354329" h="403225">
                  <a:moveTo>
                    <a:pt x="257732" y="17411"/>
                  </a:moveTo>
                  <a:lnTo>
                    <a:pt x="124917" y="17411"/>
                  </a:lnTo>
                  <a:lnTo>
                    <a:pt x="334848" y="88684"/>
                  </a:lnTo>
                  <a:lnTo>
                    <a:pt x="335076" y="88747"/>
                  </a:lnTo>
                  <a:lnTo>
                    <a:pt x="335495" y="89001"/>
                  </a:lnTo>
                  <a:lnTo>
                    <a:pt x="335889" y="89560"/>
                  </a:lnTo>
                  <a:lnTo>
                    <a:pt x="336054" y="90601"/>
                  </a:lnTo>
                  <a:lnTo>
                    <a:pt x="335866" y="91071"/>
                  </a:lnTo>
                  <a:lnTo>
                    <a:pt x="231000" y="383832"/>
                  </a:lnTo>
                  <a:lnTo>
                    <a:pt x="230758" y="384454"/>
                  </a:lnTo>
                  <a:lnTo>
                    <a:pt x="230111" y="384924"/>
                  </a:lnTo>
                  <a:lnTo>
                    <a:pt x="229400" y="385013"/>
                  </a:lnTo>
                  <a:lnTo>
                    <a:pt x="249734" y="385013"/>
                  </a:lnTo>
                  <a:lnTo>
                    <a:pt x="259765" y="356958"/>
                  </a:lnTo>
                  <a:lnTo>
                    <a:pt x="285356" y="353466"/>
                  </a:lnTo>
                  <a:lnTo>
                    <a:pt x="292717" y="350945"/>
                  </a:lnTo>
                  <a:lnTo>
                    <a:pt x="298367" y="346005"/>
                  </a:lnTo>
                  <a:lnTo>
                    <a:pt x="301740" y="339350"/>
                  </a:lnTo>
                  <a:lnTo>
                    <a:pt x="301814" y="338289"/>
                  </a:lnTo>
                  <a:lnTo>
                    <a:pt x="266280" y="338289"/>
                  </a:lnTo>
                  <a:lnTo>
                    <a:pt x="277063" y="308089"/>
                  </a:lnTo>
                  <a:lnTo>
                    <a:pt x="279768" y="300456"/>
                  </a:lnTo>
                  <a:lnTo>
                    <a:pt x="298025" y="300456"/>
                  </a:lnTo>
                  <a:lnTo>
                    <a:pt x="293052" y="263893"/>
                  </a:lnTo>
                  <a:lnTo>
                    <a:pt x="352882" y="96786"/>
                  </a:lnTo>
                  <a:lnTo>
                    <a:pt x="353364" y="95516"/>
                  </a:lnTo>
                  <a:lnTo>
                    <a:pt x="353682" y="94259"/>
                  </a:lnTo>
                  <a:lnTo>
                    <a:pt x="353834" y="92976"/>
                  </a:lnTo>
                  <a:lnTo>
                    <a:pt x="354012" y="91719"/>
                  </a:lnTo>
                  <a:lnTo>
                    <a:pt x="354012" y="88531"/>
                  </a:lnTo>
                  <a:lnTo>
                    <a:pt x="353745" y="87337"/>
                  </a:lnTo>
                  <a:lnTo>
                    <a:pt x="353606" y="87020"/>
                  </a:lnTo>
                  <a:lnTo>
                    <a:pt x="353288" y="85750"/>
                  </a:lnTo>
                  <a:lnTo>
                    <a:pt x="353123" y="85191"/>
                  </a:lnTo>
                  <a:lnTo>
                    <a:pt x="352971" y="84543"/>
                  </a:lnTo>
                  <a:lnTo>
                    <a:pt x="352818" y="84010"/>
                  </a:lnTo>
                  <a:lnTo>
                    <a:pt x="352094" y="82257"/>
                  </a:lnTo>
                  <a:lnTo>
                    <a:pt x="351777" y="81699"/>
                  </a:lnTo>
                  <a:lnTo>
                    <a:pt x="351535" y="81140"/>
                  </a:lnTo>
                  <a:lnTo>
                    <a:pt x="351370" y="80886"/>
                  </a:lnTo>
                  <a:lnTo>
                    <a:pt x="351231" y="80594"/>
                  </a:lnTo>
                  <a:lnTo>
                    <a:pt x="351053" y="80340"/>
                  </a:lnTo>
                  <a:lnTo>
                    <a:pt x="350748" y="79781"/>
                  </a:lnTo>
                  <a:lnTo>
                    <a:pt x="350342" y="79311"/>
                  </a:lnTo>
                  <a:lnTo>
                    <a:pt x="350024" y="78841"/>
                  </a:lnTo>
                  <a:lnTo>
                    <a:pt x="345173" y="74383"/>
                  </a:lnTo>
                  <a:lnTo>
                    <a:pt x="344957" y="74218"/>
                  </a:lnTo>
                  <a:lnTo>
                    <a:pt x="344627" y="74079"/>
                  </a:lnTo>
                  <a:lnTo>
                    <a:pt x="344398" y="73901"/>
                  </a:lnTo>
                  <a:lnTo>
                    <a:pt x="343280" y="73278"/>
                  </a:lnTo>
                  <a:lnTo>
                    <a:pt x="341998" y="72783"/>
                  </a:lnTo>
                  <a:lnTo>
                    <a:pt x="341452" y="72478"/>
                  </a:lnTo>
                  <a:lnTo>
                    <a:pt x="340817" y="72313"/>
                  </a:lnTo>
                  <a:lnTo>
                    <a:pt x="263397" y="46088"/>
                  </a:lnTo>
                  <a:lnTo>
                    <a:pt x="262523" y="39560"/>
                  </a:lnTo>
                  <a:lnTo>
                    <a:pt x="244335" y="39560"/>
                  </a:lnTo>
                  <a:lnTo>
                    <a:pt x="214312" y="29413"/>
                  </a:lnTo>
                  <a:lnTo>
                    <a:pt x="240703" y="25742"/>
                  </a:lnTo>
                  <a:lnTo>
                    <a:pt x="241642" y="25590"/>
                  </a:lnTo>
                  <a:lnTo>
                    <a:pt x="260650" y="25590"/>
                  </a:lnTo>
                  <a:lnTo>
                    <a:pt x="260565" y="24955"/>
                  </a:lnTo>
                  <a:lnTo>
                    <a:pt x="258009" y="17715"/>
                  </a:lnTo>
                  <a:lnTo>
                    <a:pt x="257732" y="17411"/>
                  </a:lnTo>
                  <a:close/>
                </a:path>
                <a:path w="354329" h="403225">
                  <a:moveTo>
                    <a:pt x="125221" y="0"/>
                  </a:moveTo>
                  <a:lnTo>
                    <a:pt x="123012" y="0"/>
                  </a:lnTo>
                  <a:lnTo>
                    <a:pt x="122681" y="101"/>
                  </a:lnTo>
                  <a:lnTo>
                    <a:pt x="122364" y="101"/>
                  </a:lnTo>
                  <a:lnTo>
                    <a:pt x="100990" y="26936"/>
                  </a:lnTo>
                  <a:lnTo>
                    <a:pt x="18033" y="38226"/>
                  </a:lnTo>
                  <a:lnTo>
                    <a:pt x="10613" y="40792"/>
                  </a:lnTo>
                  <a:lnTo>
                    <a:pt x="4951" y="45748"/>
                  </a:lnTo>
                  <a:lnTo>
                    <a:pt x="1601" y="52385"/>
                  </a:lnTo>
                  <a:lnTo>
                    <a:pt x="1117" y="59994"/>
                  </a:lnTo>
                  <a:lnTo>
                    <a:pt x="25272" y="238150"/>
                  </a:lnTo>
                  <a:lnTo>
                    <a:pt x="1003" y="305765"/>
                  </a:lnTo>
                  <a:lnTo>
                    <a:pt x="380" y="307695"/>
                  </a:lnTo>
                  <a:lnTo>
                    <a:pt x="241" y="308648"/>
                  </a:lnTo>
                  <a:lnTo>
                    <a:pt x="0" y="309905"/>
                  </a:lnTo>
                  <a:lnTo>
                    <a:pt x="0" y="314375"/>
                  </a:lnTo>
                  <a:lnTo>
                    <a:pt x="241" y="315887"/>
                  </a:lnTo>
                  <a:lnTo>
                    <a:pt x="558" y="317080"/>
                  </a:lnTo>
                  <a:lnTo>
                    <a:pt x="685" y="317703"/>
                  </a:lnTo>
                  <a:lnTo>
                    <a:pt x="1193" y="319138"/>
                  </a:lnTo>
                  <a:lnTo>
                    <a:pt x="1676" y="320255"/>
                  </a:lnTo>
                  <a:lnTo>
                    <a:pt x="2285" y="321360"/>
                  </a:lnTo>
                  <a:lnTo>
                    <a:pt x="2451" y="321602"/>
                  </a:lnTo>
                  <a:lnTo>
                    <a:pt x="2603" y="321919"/>
                  </a:lnTo>
                  <a:lnTo>
                    <a:pt x="2781" y="322160"/>
                  </a:lnTo>
                  <a:lnTo>
                    <a:pt x="3403" y="323176"/>
                  </a:lnTo>
                  <a:lnTo>
                    <a:pt x="4216" y="324218"/>
                  </a:lnTo>
                  <a:lnTo>
                    <a:pt x="5397" y="325564"/>
                  </a:lnTo>
                  <a:lnTo>
                    <a:pt x="5880" y="325970"/>
                  </a:lnTo>
                  <a:lnTo>
                    <a:pt x="7048" y="327075"/>
                  </a:lnTo>
                  <a:lnTo>
                    <a:pt x="7772" y="327647"/>
                  </a:lnTo>
                  <a:lnTo>
                    <a:pt x="9994" y="328993"/>
                  </a:lnTo>
                  <a:lnTo>
                    <a:pt x="10553" y="329285"/>
                  </a:lnTo>
                  <a:lnTo>
                    <a:pt x="11823" y="329780"/>
                  </a:lnTo>
                  <a:lnTo>
                    <a:pt x="12369" y="330085"/>
                  </a:lnTo>
                  <a:lnTo>
                    <a:pt x="13004" y="330263"/>
                  </a:lnTo>
                  <a:lnTo>
                    <a:pt x="38912" y="338988"/>
                  </a:lnTo>
                  <a:lnTo>
                    <a:pt x="42671" y="366737"/>
                  </a:lnTo>
                  <a:lnTo>
                    <a:pt x="45208" y="373972"/>
                  </a:lnTo>
                  <a:lnTo>
                    <a:pt x="50217" y="379485"/>
                  </a:lnTo>
                  <a:lnTo>
                    <a:pt x="56972" y="382736"/>
                  </a:lnTo>
                  <a:lnTo>
                    <a:pt x="64744" y="383184"/>
                  </a:lnTo>
                  <a:lnTo>
                    <a:pt x="139357" y="373087"/>
                  </a:lnTo>
                  <a:lnTo>
                    <a:pt x="193802" y="373087"/>
                  </a:lnTo>
                  <a:lnTo>
                    <a:pt x="173452" y="366179"/>
                  </a:lnTo>
                  <a:lnTo>
                    <a:pt x="61506" y="366179"/>
                  </a:lnTo>
                  <a:lnTo>
                    <a:pt x="60540" y="365467"/>
                  </a:lnTo>
                  <a:lnTo>
                    <a:pt x="60464" y="364489"/>
                  </a:lnTo>
                  <a:lnTo>
                    <a:pt x="57911" y="345579"/>
                  </a:lnTo>
                  <a:lnTo>
                    <a:pt x="112774" y="345579"/>
                  </a:lnTo>
                  <a:lnTo>
                    <a:pt x="19062" y="313728"/>
                  </a:lnTo>
                  <a:lnTo>
                    <a:pt x="18668" y="313512"/>
                  </a:lnTo>
                  <a:lnTo>
                    <a:pt x="18427" y="313334"/>
                  </a:lnTo>
                  <a:lnTo>
                    <a:pt x="18249" y="313181"/>
                  </a:lnTo>
                  <a:lnTo>
                    <a:pt x="18122" y="313004"/>
                  </a:lnTo>
                  <a:lnTo>
                    <a:pt x="18033" y="312762"/>
                  </a:lnTo>
                  <a:lnTo>
                    <a:pt x="17805" y="312394"/>
                  </a:lnTo>
                  <a:lnTo>
                    <a:pt x="17805" y="311899"/>
                  </a:lnTo>
                  <a:lnTo>
                    <a:pt x="18022" y="311200"/>
                  </a:lnTo>
                  <a:lnTo>
                    <a:pt x="30505" y="276478"/>
                  </a:lnTo>
                  <a:lnTo>
                    <a:pt x="57304" y="201587"/>
                  </a:lnTo>
                  <a:lnTo>
                    <a:pt x="38366" y="201587"/>
                  </a:lnTo>
                  <a:lnTo>
                    <a:pt x="18834" y="57619"/>
                  </a:lnTo>
                  <a:lnTo>
                    <a:pt x="18668" y="56654"/>
                  </a:lnTo>
                  <a:lnTo>
                    <a:pt x="19367" y="55791"/>
                  </a:lnTo>
                  <a:lnTo>
                    <a:pt x="20319" y="55638"/>
                  </a:lnTo>
                  <a:lnTo>
                    <a:pt x="94233" y="45618"/>
                  </a:lnTo>
                  <a:lnTo>
                    <a:pt x="113154" y="45618"/>
                  </a:lnTo>
                  <a:lnTo>
                    <a:pt x="122923" y="18364"/>
                  </a:lnTo>
                  <a:lnTo>
                    <a:pt x="123304" y="17792"/>
                  </a:lnTo>
                  <a:lnTo>
                    <a:pt x="123888" y="17487"/>
                  </a:lnTo>
                  <a:lnTo>
                    <a:pt x="124447" y="17411"/>
                  </a:lnTo>
                  <a:lnTo>
                    <a:pt x="257732" y="17411"/>
                  </a:lnTo>
                  <a:lnTo>
                    <a:pt x="257223" y="16852"/>
                  </a:lnTo>
                  <a:lnTo>
                    <a:pt x="177190" y="16852"/>
                  </a:lnTo>
                  <a:lnTo>
                    <a:pt x="129133" y="393"/>
                  </a:lnTo>
                  <a:lnTo>
                    <a:pt x="127126" y="101"/>
                  </a:lnTo>
                  <a:lnTo>
                    <a:pt x="125221" y="0"/>
                  </a:lnTo>
                  <a:close/>
                </a:path>
                <a:path w="354329" h="403225">
                  <a:moveTo>
                    <a:pt x="112774" y="345579"/>
                  </a:moveTo>
                  <a:lnTo>
                    <a:pt x="57911" y="345579"/>
                  </a:lnTo>
                  <a:lnTo>
                    <a:pt x="102184" y="360616"/>
                  </a:lnTo>
                  <a:lnTo>
                    <a:pt x="62433" y="366013"/>
                  </a:lnTo>
                  <a:lnTo>
                    <a:pt x="61506" y="366179"/>
                  </a:lnTo>
                  <a:lnTo>
                    <a:pt x="173452" y="366179"/>
                  </a:lnTo>
                  <a:lnTo>
                    <a:pt x="112774" y="345579"/>
                  </a:lnTo>
                  <a:close/>
                </a:path>
                <a:path w="354329" h="403225">
                  <a:moveTo>
                    <a:pt x="298025" y="300456"/>
                  </a:moveTo>
                  <a:lnTo>
                    <a:pt x="279768" y="300456"/>
                  </a:lnTo>
                  <a:lnTo>
                    <a:pt x="284391" y="334073"/>
                  </a:lnTo>
                  <a:lnTo>
                    <a:pt x="284556" y="335038"/>
                  </a:lnTo>
                  <a:lnTo>
                    <a:pt x="283832" y="335902"/>
                  </a:lnTo>
                  <a:lnTo>
                    <a:pt x="282879" y="336054"/>
                  </a:lnTo>
                  <a:lnTo>
                    <a:pt x="266280" y="338289"/>
                  </a:lnTo>
                  <a:lnTo>
                    <a:pt x="301814" y="338289"/>
                  </a:lnTo>
                  <a:lnTo>
                    <a:pt x="302272" y="331685"/>
                  </a:lnTo>
                  <a:lnTo>
                    <a:pt x="298025" y="300456"/>
                  </a:lnTo>
                  <a:close/>
                </a:path>
                <a:path w="354329" h="403225">
                  <a:moveTo>
                    <a:pt x="89165" y="112610"/>
                  </a:moveTo>
                  <a:lnTo>
                    <a:pt x="70243" y="112610"/>
                  </a:lnTo>
                  <a:lnTo>
                    <a:pt x="38366" y="201587"/>
                  </a:lnTo>
                  <a:lnTo>
                    <a:pt x="57304" y="201587"/>
                  </a:lnTo>
                  <a:lnTo>
                    <a:pt x="89165" y="112610"/>
                  </a:lnTo>
                  <a:close/>
                </a:path>
                <a:path w="354329" h="403225">
                  <a:moveTo>
                    <a:pt x="113154" y="45618"/>
                  </a:moveTo>
                  <a:lnTo>
                    <a:pt x="94233" y="45618"/>
                  </a:lnTo>
                  <a:lnTo>
                    <a:pt x="76898" y="94005"/>
                  </a:lnTo>
                  <a:lnTo>
                    <a:pt x="49885" y="97650"/>
                  </a:lnTo>
                  <a:lnTo>
                    <a:pt x="52285" y="115074"/>
                  </a:lnTo>
                  <a:lnTo>
                    <a:pt x="70243" y="112610"/>
                  </a:lnTo>
                  <a:lnTo>
                    <a:pt x="89165" y="112610"/>
                  </a:lnTo>
                  <a:lnTo>
                    <a:pt x="113154" y="45618"/>
                  </a:lnTo>
                  <a:close/>
                </a:path>
                <a:path w="354329" h="403225">
                  <a:moveTo>
                    <a:pt x="260650" y="25590"/>
                  </a:moveTo>
                  <a:lnTo>
                    <a:pt x="241642" y="25590"/>
                  </a:lnTo>
                  <a:lnTo>
                    <a:pt x="242582" y="26314"/>
                  </a:lnTo>
                  <a:lnTo>
                    <a:pt x="242671" y="27254"/>
                  </a:lnTo>
                  <a:lnTo>
                    <a:pt x="244335" y="39560"/>
                  </a:lnTo>
                  <a:lnTo>
                    <a:pt x="262523" y="39560"/>
                  </a:lnTo>
                  <a:lnTo>
                    <a:pt x="260650" y="25590"/>
                  </a:lnTo>
                  <a:close/>
                </a:path>
                <a:path w="354329" h="403225">
                  <a:moveTo>
                    <a:pt x="238442" y="8508"/>
                  </a:moveTo>
                  <a:lnTo>
                    <a:pt x="177190" y="16852"/>
                  </a:lnTo>
                  <a:lnTo>
                    <a:pt x="257223" y="16852"/>
                  </a:lnTo>
                  <a:lnTo>
                    <a:pt x="252990" y="12203"/>
                  </a:lnTo>
                  <a:lnTo>
                    <a:pt x="246228" y="8955"/>
                  </a:lnTo>
                  <a:lnTo>
                    <a:pt x="238442" y="8508"/>
                  </a:lnTo>
                  <a:close/>
                </a:path>
              </a:pathLst>
            </a:custGeom>
            <a:solidFill>
              <a:srgbClr val="173B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651" name="object 57"/>
            <p:cNvSpPr>
              <a:spLocks noChangeArrowheads="1"/>
            </p:cNvSpPr>
            <p:nvPr/>
          </p:nvSpPr>
          <p:spPr bwMode="auto">
            <a:xfrm>
              <a:off x="3379444" y="2794237"/>
              <a:ext cx="173946" cy="252305"/>
            </a:xfrm>
            <a:prstGeom prst="rect">
              <a:avLst/>
            </a:prstGeom>
            <a:blipFill dpi="0"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</p:grpSp>
      <p:pic>
        <p:nvPicPr>
          <p:cNvPr id="25641" name="Рисунок 5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9138" y="474663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42" name="object 29"/>
          <p:cNvSpPr txBox="1">
            <a:spLocks noChangeArrowheads="1"/>
          </p:cNvSpPr>
          <p:nvPr/>
        </p:nvSpPr>
        <p:spPr bwMode="auto">
          <a:xfrm>
            <a:off x="4886325" y="2711450"/>
            <a:ext cx="1738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"/>
              </a:spcBef>
            </a:pPr>
            <a:r>
              <a:rPr lang="ru-RU" sz="900" b="1">
                <a:solidFill>
                  <a:srgbClr val="173B64"/>
                </a:solidFill>
                <a:latin typeface="Avenir Next Cyr" charset="-52"/>
              </a:rPr>
              <a:t>ПРИТЯГНУТО ДО</a:t>
            </a:r>
          </a:p>
          <a:p>
            <a:pPr eaLnBrk="1" hangingPunct="1">
              <a:spcBef>
                <a:spcPts val="125"/>
              </a:spcBef>
            </a:pPr>
            <a:r>
              <a:rPr lang="ru-RU" sz="900" b="1">
                <a:solidFill>
                  <a:srgbClr val="173B64"/>
                </a:solidFill>
                <a:latin typeface="Avenir Next Cyr" charset="-52"/>
              </a:rPr>
              <a:t>АДМІН.ВІДПОВІДАЛЬНОСТІ</a:t>
            </a:r>
          </a:p>
          <a:p>
            <a:pPr eaLnBrk="1" hangingPunct="1">
              <a:spcBef>
                <a:spcPts val="125"/>
              </a:spcBef>
            </a:pPr>
            <a:r>
              <a:rPr lang="ru-RU" sz="900" b="1">
                <a:solidFill>
                  <a:srgbClr val="173B64"/>
                </a:solidFill>
                <a:latin typeface="Avenir Next Cyr" charset="-52"/>
              </a:rPr>
              <a:t>ЗА СТ.173-2 КУпАП</a:t>
            </a:r>
            <a:endParaRPr lang="ru-RU" sz="900">
              <a:latin typeface="Avenir Next Cyr" charset="-52"/>
            </a:endParaRPr>
          </a:p>
        </p:txBody>
      </p:sp>
      <p:sp>
        <p:nvSpPr>
          <p:cNvPr id="61" name="object 39"/>
          <p:cNvSpPr txBox="1"/>
          <p:nvPr/>
        </p:nvSpPr>
        <p:spPr>
          <a:xfrm>
            <a:off x="3975100" y="2743200"/>
            <a:ext cx="620713" cy="393700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 fontAlgn="auto">
              <a:spcBef>
                <a:spcPts val="120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rgbClr val="173B64"/>
                </a:solidFill>
                <a:latin typeface="Avenir Next Cyr Medium"/>
                <a:cs typeface="Avenir Next Cyr Medium"/>
              </a:rPr>
              <a:t>127</a:t>
            </a:r>
            <a:endParaRPr sz="2400" dirty="0">
              <a:latin typeface="Avenir Next Cyr Medium"/>
              <a:cs typeface="Avenir Next Cyr Medium"/>
            </a:endParaRPr>
          </a:p>
        </p:txBody>
      </p:sp>
      <p:sp>
        <p:nvSpPr>
          <p:cNvPr id="62" name="object 39"/>
          <p:cNvSpPr txBox="1"/>
          <p:nvPr/>
        </p:nvSpPr>
        <p:spPr>
          <a:xfrm>
            <a:off x="3886200" y="2009775"/>
            <a:ext cx="995363" cy="385763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 fontAlgn="auto">
              <a:spcBef>
                <a:spcPts val="120"/>
              </a:spcBef>
              <a:spcAft>
                <a:spcPts val="0"/>
              </a:spcAft>
              <a:defRPr/>
            </a:pPr>
            <a:r>
              <a:rPr lang="uk-UA" sz="2400" b="1" spc="5" dirty="0">
                <a:solidFill>
                  <a:srgbClr val="173B64"/>
                </a:solidFill>
                <a:latin typeface="Avenir Next Cyr Medium"/>
                <a:cs typeface="Avenir Next Cyr Medium"/>
              </a:rPr>
              <a:t>1</a:t>
            </a:r>
            <a:r>
              <a:rPr sz="2400" b="1" spc="5">
                <a:solidFill>
                  <a:srgbClr val="173B64"/>
                </a:solidFill>
                <a:latin typeface="Avenir Next Cyr Medium"/>
                <a:cs typeface="Avenir Next Cyr Medium"/>
              </a:rPr>
              <a:t>00</a:t>
            </a:r>
            <a:r>
              <a:rPr lang="uk-UA" sz="2400" b="1" spc="5" dirty="0">
                <a:solidFill>
                  <a:srgbClr val="173B64"/>
                </a:solidFill>
                <a:latin typeface="Avenir Next Cyr Medium"/>
                <a:cs typeface="Avenir Next Cyr Medium"/>
              </a:rPr>
              <a:t>%</a:t>
            </a:r>
            <a:endParaRPr sz="2400" dirty="0">
              <a:latin typeface="Avenir Next Cyr Medium"/>
              <a:cs typeface="Avenir Next Cyr Medium"/>
            </a:endParaRPr>
          </a:p>
        </p:txBody>
      </p:sp>
      <p:sp>
        <p:nvSpPr>
          <p:cNvPr id="63" name="object 39"/>
          <p:cNvSpPr txBox="1"/>
          <p:nvPr/>
        </p:nvSpPr>
        <p:spPr>
          <a:xfrm>
            <a:off x="3975100" y="4391025"/>
            <a:ext cx="620713" cy="395288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 fontAlgn="auto">
              <a:spcBef>
                <a:spcPts val="120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rgbClr val="152A65"/>
                </a:solidFill>
                <a:latin typeface="Avenir Next Cyr Medium"/>
                <a:cs typeface="Avenir Next Cyr Medium"/>
              </a:rPr>
              <a:t>18</a:t>
            </a:r>
            <a:endParaRPr sz="2400" dirty="0">
              <a:solidFill>
                <a:srgbClr val="152A65"/>
              </a:solidFill>
              <a:latin typeface="Avenir Next Cyr Medium"/>
              <a:cs typeface="Avenir Next Cyr Medium"/>
            </a:endParaRPr>
          </a:p>
        </p:txBody>
      </p:sp>
      <p:sp>
        <p:nvSpPr>
          <p:cNvPr id="64" name="object 39"/>
          <p:cNvSpPr txBox="1"/>
          <p:nvPr/>
        </p:nvSpPr>
        <p:spPr>
          <a:xfrm>
            <a:off x="3975100" y="5619750"/>
            <a:ext cx="620713" cy="393700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 fontAlgn="auto">
              <a:spcBef>
                <a:spcPts val="120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rgbClr val="152A65"/>
                </a:solidFill>
                <a:latin typeface="Avenir Next Cyr Medium"/>
                <a:cs typeface="Avenir Next Cyr Medium"/>
              </a:rPr>
              <a:t>195</a:t>
            </a:r>
            <a:endParaRPr sz="2400" dirty="0">
              <a:solidFill>
                <a:srgbClr val="152A65"/>
              </a:solidFill>
              <a:latin typeface="Avenir Next Cyr Medium"/>
              <a:cs typeface="Avenir Next Cyr Medium"/>
            </a:endParaRPr>
          </a:p>
        </p:txBody>
      </p:sp>
      <p:sp>
        <p:nvSpPr>
          <p:cNvPr id="65" name="object 39"/>
          <p:cNvSpPr txBox="1"/>
          <p:nvPr/>
        </p:nvSpPr>
        <p:spPr>
          <a:xfrm>
            <a:off x="3975100" y="5005388"/>
            <a:ext cx="620713" cy="395287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 fontAlgn="auto">
              <a:spcBef>
                <a:spcPts val="120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rgbClr val="152A65"/>
                </a:solidFill>
                <a:latin typeface="Avenir Next Cyr Medium"/>
                <a:cs typeface="Avenir Next Cyr Medium"/>
              </a:rPr>
              <a:t>17</a:t>
            </a:r>
            <a:endParaRPr sz="2400" dirty="0">
              <a:solidFill>
                <a:srgbClr val="152A65"/>
              </a:solidFill>
              <a:latin typeface="Avenir Next Cyr Medium"/>
              <a:cs typeface="Avenir Next Cyr Medium"/>
            </a:endParaRPr>
          </a:p>
        </p:txBody>
      </p:sp>
      <p:sp>
        <p:nvSpPr>
          <p:cNvPr id="25648" name="object 36"/>
          <p:cNvSpPr txBox="1">
            <a:spLocks noChangeArrowheads="1"/>
          </p:cNvSpPr>
          <p:nvPr/>
        </p:nvSpPr>
        <p:spPr bwMode="auto">
          <a:xfrm>
            <a:off x="4887913" y="5105400"/>
            <a:ext cx="1973262" cy="14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3000"/>
              </a:lnSpc>
              <a:spcBef>
                <a:spcPts val="100"/>
              </a:spcBef>
            </a:pPr>
            <a:r>
              <a:rPr lang="uk-UA" sz="900" b="1">
                <a:solidFill>
                  <a:srgbClr val="152A65"/>
                </a:solidFill>
                <a:latin typeface="Avenir Next Cyr" charset="-52"/>
              </a:rPr>
              <a:t>НАПРАВЛЕНО ДО ШЕЛТЕРУ</a:t>
            </a:r>
            <a:endParaRPr lang="ru-RU" sz="900">
              <a:solidFill>
                <a:srgbClr val="152A65"/>
              </a:solidFill>
              <a:latin typeface="Avenir Next Cyr" charset="-52"/>
            </a:endParaRPr>
          </a:p>
        </p:txBody>
      </p:sp>
      <p:pic>
        <p:nvPicPr>
          <p:cNvPr id="25649" name="Рисунок 26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14488" y="4205288"/>
            <a:ext cx="7175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object 3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0 w 4508500"/>
              <a:gd name="T1" fmla="*/ 0 h 6857365"/>
              <a:gd name="T2" fmla="*/ 4508500 w 4508500"/>
              <a:gd name="T3" fmla="*/ 6857365 h 6857365"/>
            </a:gdLst>
            <a:ahLst/>
            <a:cxnLst/>
            <a:rect l="T0" t="T1" r="T2" b="T3"/>
            <a:pathLst>
              <a:path w="4508500" h="6857365">
                <a:moveTo>
                  <a:pt x="0" y="6857276"/>
                </a:moveTo>
                <a:lnTo>
                  <a:pt x="4507890" y="6857276"/>
                </a:lnTo>
                <a:lnTo>
                  <a:pt x="4507890" y="0"/>
                </a:lnTo>
                <a:lnTo>
                  <a:pt x="0" y="0"/>
                </a:lnTo>
                <a:lnTo>
                  <a:pt x="0" y="6857276"/>
                </a:lnTo>
                <a:close/>
              </a:path>
            </a:pathLst>
          </a:custGeom>
          <a:solidFill>
            <a:srgbClr val="152A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6627" name="object 2"/>
          <p:cNvSpPr txBox="1">
            <a:spLocks noChangeArrowheads="1"/>
          </p:cNvSpPr>
          <p:nvPr/>
        </p:nvSpPr>
        <p:spPr bwMode="auto">
          <a:xfrm>
            <a:off x="6138863" y="2424113"/>
            <a:ext cx="3898900" cy="160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6175"/>
              </a:lnSpc>
              <a:spcBef>
                <a:spcPts val="100"/>
              </a:spcBef>
            </a:pPr>
            <a:r>
              <a:rPr lang="uk-UA" sz="5300" b="1">
                <a:solidFill>
                  <a:srgbClr val="FFFFFF"/>
                </a:solidFill>
                <a:latin typeface="Avenir Next Cyr" charset="-52"/>
              </a:rPr>
              <a:t>Зброя, вибухівка</a:t>
            </a:r>
            <a:endParaRPr lang="ru-RU" sz="5300">
              <a:latin typeface="Avenir Next Cyr" charset="-52"/>
            </a:endParaRPr>
          </a:p>
        </p:txBody>
      </p:sp>
      <p:sp>
        <p:nvSpPr>
          <p:cNvPr id="4" name="object 3"/>
          <p:cNvSpPr txBox="1">
            <a:spLocks noGrp="1"/>
          </p:cNvSpPr>
          <p:nvPr>
            <p:ph type="title"/>
          </p:nvPr>
        </p:nvSpPr>
        <p:spPr>
          <a:xfrm>
            <a:off x="2540000" y="1844675"/>
            <a:ext cx="3214688" cy="2987675"/>
          </a:xfrm>
        </p:spPr>
        <p:txBody>
          <a:bodyPr vert="horz" tIns="16510" rtlCol="0"/>
          <a:lstStyle/>
          <a:p>
            <a:pPr marL="12700" eaLnBrk="1" fontAlgn="auto" hangingPunct="1">
              <a:spcBef>
                <a:spcPts val="130"/>
              </a:spcBef>
              <a:spcAft>
                <a:spcPts val="0"/>
              </a:spcAft>
              <a:defRPr/>
            </a:pPr>
            <a:r>
              <a:rPr lang="uk-UA" sz="19400" spc="15" dirty="0" smtClean="0">
                <a:solidFill>
                  <a:srgbClr val="FFDD00"/>
                </a:solidFill>
                <a:latin typeface="Avenir Next Cyr Medium"/>
                <a:cs typeface="Avenir Next Cyr Medium"/>
              </a:rPr>
              <a:t>09</a:t>
            </a:r>
            <a:endParaRPr sz="19400" dirty="0">
              <a:latin typeface="Avenir Next Cyr Medium"/>
              <a:cs typeface="Avenir Next Cyr Medium"/>
            </a:endParaRPr>
          </a:p>
        </p:txBody>
      </p:sp>
      <p:sp>
        <p:nvSpPr>
          <p:cNvPr id="26629" name="object 4"/>
          <p:cNvSpPr>
            <a:spLocks noChangeArrowheads="1"/>
          </p:cNvSpPr>
          <p:nvPr/>
        </p:nvSpPr>
        <p:spPr bwMode="auto">
          <a:xfrm>
            <a:off x="1293813" y="21018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6630" name="object 5"/>
          <p:cNvSpPr>
            <a:spLocks noChangeArrowheads="1"/>
          </p:cNvSpPr>
          <p:nvPr/>
        </p:nvSpPr>
        <p:spPr bwMode="auto">
          <a:xfrm>
            <a:off x="1649413" y="21018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6631" name="object 6"/>
          <p:cNvSpPr>
            <a:spLocks noChangeArrowheads="1"/>
          </p:cNvSpPr>
          <p:nvPr/>
        </p:nvSpPr>
        <p:spPr bwMode="auto">
          <a:xfrm>
            <a:off x="2005013" y="21018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6632" name="object 7"/>
          <p:cNvSpPr>
            <a:spLocks noChangeArrowheads="1"/>
          </p:cNvSpPr>
          <p:nvPr/>
        </p:nvSpPr>
        <p:spPr bwMode="auto">
          <a:xfrm>
            <a:off x="1293813" y="24638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6633" name="object 8"/>
          <p:cNvSpPr>
            <a:spLocks noChangeArrowheads="1"/>
          </p:cNvSpPr>
          <p:nvPr/>
        </p:nvSpPr>
        <p:spPr bwMode="auto">
          <a:xfrm>
            <a:off x="1649413" y="24638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6634" name="object 9"/>
          <p:cNvSpPr>
            <a:spLocks noChangeArrowheads="1"/>
          </p:cNvSpPr>
          <p:nvPr/>
        </p:nvSpPr>
        <p:spPr bwMode="auto">
          <a:xfrm>
            <a:off x="2005013" y="24638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6635" name="object 10"/>
          <p:cNvSpPr>
            <a:spLocks noChangeArrowheads="1"/>
          </p:cNvSpPr>
          <p:nvPr/>
        </p:nvSpPr>
        <p:spPr bwMode="auto">
          <a:xfrm>
            <a:off x="1293813" y="28257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6636" name="object 11"/>
          <p:cNvSpPr>
            <a:spLocks noChangeArrowheads="1"/>
          </p:cNvSpPr>
          <p:nvPr/>
        </p:nvSpPr>
        <p:spPr bwMode="auto">
          <a:xfrm>
            <a:off x="1649413" y="28257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6637" name="object 12"/>
          <p:cNvSpPr>
            <a:spLocks noChangeArrowheads="1"/>
          </p:cNvSpPr>
          <p:nvPr/>
        </p:nvSpPr>
        <p:spPr bwMode="auto">
          <a:xfrm>
            <a:off x="2005013" y="28257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6638" name="object 13"/>
          <p:cNvSpPr>
            <a:spLocks noChangeArrowheads="1"/>
          </p:cNvSpPr>
          <p:nvPr/>
        </p:nvSpPr>
        <p:spPr bwMode="auto">
          <a:xfrm>
            <a:off x="1293813" y="31877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6639" name="object 14"/>
          <p:cNvSpPr>
            <a:spLocks noChangeArrowheads="1"/>
          </p:cNvSpPr>
          <p:nvPr/>
        </p:nvSpPr>
        <p:spPr bwMode="auto">
          <a:xfrm>
            <a:off x="1649413" y="31877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6640" name="object 15"/>
          <p:cNvSpPr>
            <a:spLocks noChangeArrowheads="1"/>
          </p:cNvSpPr>
          <p:nvPr/>
        </p:nvSpPr>
        <p:spPr bwMode="auto">
          <a:xfrm>
            <a:off x="2005013" y="31877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6641" name="object 16"/>
          <p:cNvSpPr>
            <a:spLocks noChangeArrowheads="1"/>
          </p:cNvSpPr>
          <p:nvPr/>
        </p:nvSpPr>
        <p:spPr bwMode="auto">
          <a:xfrm>
            <a:off x="1293813" y="35496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6642" name="object 17"/>
          <p:cNvSpPr>
            <a:spLocks noChangeArrowheads="1"/>
          </p:cNvSpPr>
          <p:nvPr/>
        </p:nvSpPr>
        <p:spPr bwMode="auto">
          <a:xfrm>
            <a:off x="1649413" y="35496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6643" name="object 18"/>
          <p:cNvSpPr>
            <a:spLocks noChangeArrowheads="1"/>
          </p:cNvSpPr>
          <p:nvPr/>
        </p:nvSpPr>
        <p:spPr bwMode="auto">
          <a:xfrm>
            <a:off x="2005013" y="35496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6644" name="object 19"/>
          <p:cNvSpPr>
            <a:spLocks noChangeArrowheads="1"/>
          </p:cNvSpPr>
          <p:nvPr/>
        </p:nvSpPr>
        <p:spPr bwMode="auto">
          <a:xfrm>
            <a:off x="1293813" y="39116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6645" name="object 20"/>
          <p:cNvSpPr>
            <a:spLocks noChangeArrowheads="1"/>
          </p:cNvSpPr>
          <p:nvPr/>
        </p:nvSpPr>
        <p:spPr bwMode="auto">
          <a:xfrm>
            <a:off x="1649413" y="39116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6646" name="object 21"/>
          <p:cNvSpPr>
            <a:spLocks noChangeArrowheads="1"/>
          </p:cNvSpPr>
          <p:nvPr/>
        </p:nvSpPr>
        <p:spPr bwMode="auto">
          <a:xfrm>
            <a:off x="2005013" y="39116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6647" name="object 22"/>
          <p:cNvSpPr>
            <a:spLocks noChangeArrowheads="1"/>
          </p:cNvSpPr>
          <p:nvPr/>
        </p:nvSpPr>
        <p:spPr bwMode="auto">
          <a:xfrm>
            <a:off x="1293813" y="42735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6648" name="object 23"/>
          <p:cNvSpPr>
            <a:spLocks noChangeArrowheads="1"/>
          </p:cNvSpPr>
          <p:nvPr/>
        </p:nvSpPr>
        <p:spPr bwMode="auto">
          <a:xfrm>
            <a:off x="1649413" y="42735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6649" name="object 24"/>
          <p:cNvSpPr>
            <a:spLocks noChangeArrowheads="1"/>
          </p:cNvSpPr>
          <p:nvPr/>
        </p:nvSpPr>
        <p:spPr bwMode="auto">
          <a:xfrm>
            <a:off x="2005013" y="42735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6650" name="object 25"/>
          <p:cNvSpPr>
            <a:spLocks noChangeArrowheads="1"/>
          </p:cNvSpPr>
          <p:nvPr/>
        </p:nvSpPr>
        <p:spPr bwMode="auto">
          <a:xfrm>
            <a:off x="1293813" y="46355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6651" name="object 26"/>
          <p:cNvSpPr>
            <a:spLocks noChangeArrowheads="1"/>
          </p:cNvSpPr>
          <p:nvPr/>
        </p:nvSpPr>
        <p:spPr bwMode="auto">
          <a:xfrm>
            <a:off x="1649413" y="46355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6652" name="object 27"/>
          <p:cNvSpPr>
            <a:spLocks noChangeArrowheads="1"/>
          </p:cNvSpPr>
          <p:nvPr/>
        </p:nvSpPr>
        <p:spPr bwMode="auto">
          <a:xfrm>
            <a:off x="2005013" y="46355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6653" name="object 28"/>
          <p:cNvSpPr>
            <a:spLocks noChangeArrowheads="1"/>
          </p:cNvSpPr>
          <p:nvPr/>
        </p:nvSpPr>
        <p:spPr bwMode="auto">
          <a:xfrm>
            <a:off x="6061075" y="5537200"/>
            <a:ext cx="0" cy="822325"/>
          </a:xfrm>
          <a:custGeom>
            <a:avLst/>
            <a:gdLst>
              <a:gd name="T0" fmla="*/ 0 h 821689"/>
              <a:gd name="T1" fmla="*/ 821689 h 821689"/>
            </a:gdLst>
            <a:ahLst/>
            <a:cxnLst/>
            <a:rect l="0" t="T0" r="0" b="T1"/>
            <a:pathLst>
              <a:path h="821689">
                <a:moveTo>
                  <a:pt x="0" y="0"/>
                </a:moveTo>
                <a:lnTo>
                  <a:pt x="0" y="821258"/>
                </a:lnTo>
              </a:path>
            </a:pathLst>
          </a:custGeom>
          <a:noFill/>
          <a:ln w="76200">
            <a:solidFill>
              <a:srgbClr val="FFDD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object 2"/>
          <p:cNvSpPr txBox="1">
            <a:spLocks noChangeArrowheads="1"/>
          </p:cNvSpPr>
          <p:nvPr/>
        </p:nvSpPr>
        <p:spPr bwMode="auto">
          <a:xfrm>
            <a:off x="762000" y="2803525"/>
            <a:ext cx="1582738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125"/>
              </a:spcBef>
            </a:pPr>
            <a:r>
              <a:rPr lang="uk-UA" sz="5000" b="1" dirty="0" smtClean="0">
                <a:solidFill>
                  <a:srgbClr val="152A65"/>
                </a:solidFill>
                <a:latin typeface="Avenir Next Cyr" charset="-52"/>
              </a:rPr>
              <a:t>0</a:t>
            </a:r>
            <a:endParaRPr lang="ru-RU" sz="5000" dirty="0">
              <a:solidFill>
                <a:srgbClr val="152A65"/>
              </a:solidFill>
              <a:latin typeface="Avenir Next Cyr" charset="-52"/>
            </a:endParaRPr>
          </a:p>
          <a:p>
            <a:pPr algn="ctr" eaLnBrk="1" hangingPunct="1">
              <a:lnSpc>
                <a:spcPct val="103000"/>
              </a:lnSpc>
              <a:spcBef>
                <a:spcPts val="750"/>
              </a:spcBef>
            </a:pP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ПОДІЇ, ПОВ’ЯЗАНІ ЗІ  ЗБРОЄЮ</a:t>
            </a:r>
            <a:endParaRPr lang="ru-RU" sz="900" dirty="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27651" name="object 3"/>
          <p:cNvSpPr>
            <a:spLocks noChangeArrowheads="1"/>
          </p:cNvSpPr>
          <p:nvPr/>
        </p:nvSpPr>
        <p:spPr bwMode="auto">
          <a:xfrm>
            <a:off x="7683500" y="3084513"/>
            <a:ext cx="4508500" cy="3773487"/>
          </a:xfrm>
          <a:custGeom>
            <a:avLst/>
            <a:gdLst>
              <a:gd name="T0" fmla="*/ 0 w 4508500"/>
              <a:gd name="T1" fmla="*/ 0 h 3773170"/>
              <a:gd name="T2" fmla="*/ 4508500 w 4508500"/>
              <a:gd name="T3" fmla="*/ 3773170 h 3773170"/>
            </a:gdLst>
            <a:ahLst/>
            <a:cxnLst/>
            <a:rect l="T0" t="T1" r="T2" b="T3"/>
            <a:pathLst>
              <a:path w="4508500" h="3773170">
                <a:moveTo>
                  <a:pt x="0" y="3772623"/>
                </a:moveTo>
                <a:lnTo>
                  <a:pt x="4507890" y="3772623"/>
                </a:lnTo>
                <a:lnTo>
                  <a:pt x="4507890" y="0"/>
                </a:lnTo>
                <a:lnTo>
                  <a:pt x="0" y="0"/>
                </a:lnTo>
                <a:lnTo>
                  <a:pt x="0" y="3772623"/>
                </a:lnTo>
                <a:close/>
              </a:path>
            </a:pathLst>
          </a:custGeom>
          <a:solidFill>
            <a:srgbClr val="152A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652" name="object 4"/>
          <p:cNvSpPr>
            <a:spLocks noChangeArrowheads="1"/>
          </p:cNvSpPr>
          <p:nvPr/>
        </p:nvSpPr>
        <p:spPr bwMode="auto">
          <a:xfrm>
            <a:off x="7683500" y="0"/>
            <a:ext cx="4508500" cy="3086100"/>
          </a:xfrm>
          <a:custGeom>
            <a:avLst/>
            <a:gdLst>
              <a:gd name="T0" fmla="*/ 0 w 4508500"/>
              <a:gd name="T1" fmla="*/ 0 h 3085465"/>
              <a:gd name="T2" fmla="*/ 4508500 w 4508500"/>
              <a:gd name="T3" fmla="*/ 3085465 h 3085465"/>
            </a:gdLst>
            <a:ahLst/>
            <a:cxnLst/>
            <a:rect l="T0" t="T1" r="T2" b="T3"/>
            <a:pathLst>
              <a:path w="4508500" h="3085465">
                <a:moveTo>
                  <a:pt x="0" y="3085376"/>
                </a:moveTo>
                <a:lnTo>
                  <a:pt x="4507890" y="3085376"/>
                </a:lnTo>
                <a:lnTo>
                  <a:pt x="4507890" y="0"/>
                </a:lnTo>
                <a:lnTo>
                  <a:pt x="0" y="0"/>
                </a:lnTo>
                <a:lnTo>
                  <a:pt x="0" y="3085376"/>
                </a:lnTo>
                <a:close/>
              </a:path>
            </a:pathLst>
          </a:custGeom>
          <a:solidFill>
            <a:srgbClr val="FFD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653" name="object 5"/>
          <p:cNvSpPr txBox="1">
            <a:spLocks noChangeArrowheads="1"/>
          </p:cNvSpPr>
          <p:nvPr/>
        </p:nvSpPr>
        <p:spPr bwMode="auto">
          <a:xfrm>
            <a:off x="2667000" y="2803525"/>
            <a:ext cx="785813" cy="145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125"/>
              </a:spcBef>
            </a:pPr>
            <a:r>
              <a:rPr lang="uk-UA" sz="5000" b="1" dirty="0" smtClean="0">
                <a:solidFill>
                  <a:srgbClr val="152A65"/>
                </a:solidFill>
                <a:latin typeface="Avenir Next Cyr" charset="-52"/>
              </a:rPr>
              <a:t>0</a:t>
            </a:r>
            <a:endParaRPr lang="ru-RU" sz="5000" b="1" dirty="0">
              <a:solidFill>
                <a:srgbClr val="152A65"/>
              </a:solidFill>
              <a:latin typeface="Avenir Next Cyr" charset="-52"/>
            </a:endParaRPr>
          </a:p>
          <a:p>
            <a:pPr algn="ctr" eaLnBrk="1" hangingPunct="1">
              <a:lnSpc>
                <a:spcPct val="103000"/>
              </a:lnSpc>
              <a:spcBef>
                <a:spcPts val="750"/>
              </a:spcBef>
            </a:pP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ПОДІЇ, ПОВ’ЯЗАНІ З  ВИБУХІВКОЮ</a:t>
            </a:r>
            <a:endParaRPr lang="ru-RU" sz="900" dirty="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27654" name="object 6"/>
          <p:cNvSpPr txBox="1">
            <a:spLocks noChangeArrowheads="1"/>
          </p:cNvSpPr>
          <p:nvPr/>
        </p:nvSpPr>
        <p:spPr bwMode="auto">
          <a:xfrm>
            <a:off x="5176838" y="2803525"/>
            <a:ext cx="1584325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125"/>
              </a:spcBef>
            </a:pPr>
            <a:r>
              <a:rPr lang="uk-UA" sz="5000" b="1" dirty="0" smtClean="0">
                <a:solidFill>
                  <a:srgbClr val="152A65"/>
                </a:solidFill>
                <a:latin typeface="Avenir Next Cyr" charset="-52"/>
              </a:rPr>
              <a:t>2</a:t>
            </a:r>
            <a:endParaRPr lang="ru-RU" sz="5000" dirty="0">
              <a:solidFill>
                <a:srgbClr val="152A65"/>
              </a:solidFill>
              <a:latin typeface="Avenir Next Cyr" charset="-52"/>
            </a:endParaRPr>
          </a:p>
          <a:p>
            <a:pPr algn="ctr" eaLnBrk="1" hangingPunct="1">
              <a:lnSpc>
                <a:spcPct val="103000"/>
              </a:lnSpc>
              <a:spcBef>
                <a:spcPts val="750"/>
              </a:spcBef>
            </a:pP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ПОДІЇ, ПОВ’ЯЗАНІ З  ВИБУХОНЕБЕЗПЕЧНИМИ  ПРЕДМЕТАМИ</a:t>
            </a:r>
            <a:endParaRPr lang="ru-RU" sz="900" dirty="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27655" name="object 7"/>
          <p:cNvSpPr txBox="1">
            <a:spLocks noChangeArrowheads="1"/>
          </p:cNvSpPr>
          <p:nvPr/>
        </p:nvSpPr>
        <p:spPr bwMode="auto">
          <a:xfrm>
            <a:off x="762000" y="4864100"/>
            <a:ext cx="1582738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125"/>
              </a:spcBef>
            </a:pPr>
            <a:r>
              <a:rPr lang="uk-UA" sz="5000" b="1" dirty="0" smtClean="0">
                <a:solidFill>
                  <a:srgbClr val="152A65"/>
                </a:solidFill>
                <a:latin typeface="Avenir Next Cyr" charset="-52"/>
              </a:rPr>
              <a:t>601</a:t>
            </a:r>
            <a:endParaRPr lang="ru-RU" sz="5000" dirty="0">
              <a:solidFill>
                <a:srgbClr val="152A65"/>
              </a:solidFill>
              <a:latin typeface="Avenir Next Cyr" charset="-52"/>
            </a:endParaRPr>
          </a:p>
          <a:p>
            <a:pPr algn="ctr" eaLnBrk="1" hangingPunct="1">
              <a:lnSpc>
                <a:spcPct val="103000"/>
              </a:lnSpc>
              <a:spcBef>
                <a:spcPts val="750"/>
              </a:spcBef>
            </a:pP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КІЛЬКІСТЬ  ЗАРЕЄСТРОВАНОЇ ЗБРОЇ</a:t>
            </a:r>
            <a:endParaRPr lang="ru-RU" sz="900" dirty="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27656" name="object 8"/>
          <p:cNvSpPr txBox="1">
            <a:spLocks noChangeArrowheads="1"/>
          </p:cNvSpPr>
          <p:nvPr/>
        </p:nvSpPr>
        <p:spPr bwMode="auto">
          <a:xfrm>
            <a:off x="2968625" y="4864100"/>
            <a:ext cx="912813" cy="131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125"/>
              </a:spcBef>
            </a:pPr>
            <a:r>
              <a:rPr lang="uk-UA" sz="5000" b="1" dirty="0" smtClean="0">
                <a:solidFill>
                  <a:srgbClr val="152A65"/>
                </a:solidFill>
                <a:latin typeface="Avenir Next Cyr" charset="-52"/>
              </a:rPr>
              <a:t>1</a:t>
            </a:r>
            <a:endParaRPr lang="ru-RU" sz="5000" dirty="0">
              <a:solidFill>
                <a:srgbClr val="152A65"/>
              </a:solidFill>
              <a:latin typeface="Avenir Next Cyr" charset="-52"/>
            </a:endParaRPr>
          </a:p>
          <a:p>
            <a:pPr algn="ctr" eaLnBrk="1" hangingPunct="1">
              <a:lnSpc>
                <a:spcPct val="103000"/>
              </a:lnSpc>
              <a:spcBef>
                <a:spcPts val="750"/>
              </a:spcBef>
            </a:pP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ВИЛУЧЕНО  НЕЗА</a:t>
            </a:r>
            <a:r>
              <a:rPr lang="uk-UA" sz="900" b="1" dirty="0">
                <a:solidFill>
                  <a:srgbClr val="152A65"/>
                </a:solidFill>
                <a:latin typeface="Avenir Next Cyr" charset="-52"/>
              </a:rPr>
              <a:t>К</a:t>
            </a: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ОННОЇ ЗБРОЇ</a:t>
            </a:r>
            <a:endParaRPr lang="ru-RU" sz="900" dirty="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27657" name="object 9"/>
          <p:cNvSpPr txBox="1">
            <a:spLocks noChangeArrowheads="1"/>
          </p:cNvSpPr>
          <p:nvPr/>
        </p:nvSpPr>
        <p:spPr bwMode="auto">
          <a:xfrm>
            <a:off x="5176838" y="4864100"/>
            <a:ext cx="1584325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125"/>
              </a:spcBef>
            </a:pPr>
            <a:r>
              <a:rPr lang="uk-UA" sz="5000" b="1" dirty="0" smtClean="0">
                <a:solidFill>
                  <a:srgbClr val="152A65"/>
                </a:solidFill>
                <a:latin typeface="Avenir Next Cyr" charset="-52"/>
              </a:rPr>
              <a:t>22</a:t>
            </a:r>
            <a:endParaRPr lang="ru-RU" sz="5000" dirty="0">
              <a:solidFill>
                <a:srgbClr val="152A65"/>
              </a:solidFill>
              <a:latin typeface="Avenir Next Cyr" charset="-52"/>
            </a:endParaRPr>
          </a:p>
          <a:p>
            <a:pPr algn="ctr" eaLnBrk="1" hangingPunct="1">
              <a:lnSpc>
                <a:spcPct val="103000"/>
              </a:lnSpc>
              <a:spcBef>
                <a:spcPts val="750"/>
              </a:spcBef>
            </a:pP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ДОБРОВІЛЬНО ЗДАНО  ЗБРОЇ, ВИБУХІВКИ</a:t>
            </a:r>
            <a:endParaRPr lang="ru-RU" sz="900" dirty="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27658" name="object 10"/>
          <p:cNvSpPr>
            <a:spLocks noGrp="1"/>
          </p:cNvSpPr>
          <p:nvPr>
            <p:ph type="title"/>
          </p:nvPr>
        </p:nvSpPr>
        <p:spPr bwMode="auto">
          <a:xfrm>
            <a:off x="2025650" y="800100"/>
            <a:ext cx="2136775" cy="315913"/>
          </a:xfrm>
        </p:spPr>
        <p:txBody>
          <a:bodyPr vert="horz" tIns="13335" numCol="1" anchor="t" anchorCtr="0" compatLnSpc="1">
            <a:prstTxWarp prst="textNoShape">
              <a:avLst/>
            </a:prstTxWarp>
          </a:bodyPr>
          <a:lstStyle/>
          <a:p>
            <a:pPr marL="12700" eaLnBrk="1" hangingPunct="1">
              <a:spcBef>
                <a:spcPts val="100"/>
              </a:spcBef>
            </a:pPr>
            <a:r>
              <a:rPr lang="ru-RU" sz="1900" dirty="0" err="1" smtClean="0">
                <a:solidFill>
                  <a:schemeClr val="accent1">
                    <a:lumMod val="50000"/>
                  </a:schemeClr>
                </a:solidFill>
                <a:latin typeface="Avenir Next Cyr" charset="-52"/>
                <a:ea typeface="Avenir Next Cyr" charset="-52"/>
                <a:cs typeface="Avenir Next Cyr" charset="-52"/>
              </a:rPr>
              <a:t>Зброя</a:t>
            </a:r>
            <a:r>
              <a:rPr lang="ru-RU" sz="1900" dirty="0" smtClean="0">
                <a:solidFill>
                  <a:schemeClr val="accent1">
                    <a:lumMod val="50000"/>
                  </a:schemeClr>
                </a:solidFill>
                <a:latin typeface="Avenir Next Cyr" charset="-52"/>
                <a:ea typeface="Avenir Next Cyr" charset="-52"/>
                <a:cs typeface="Avenir Next Cyr" charset="-52"/>
              </a:rPr>
              <a:t>, </a:t>
            </a:r>
            <a:r>
              <a:rPr lang="ru-RU" sz="1900" dirty="0" err="1" smtClean="0">
                <a:solidFill>
                  <a:schemeClr val="accent1">
                    <a:lumMod val="50000"/>
                  </a:schemeClr>
                </a:solidFill>
                <a:latin typeface="Avenir Next Cyr" charset="-52"/>
                <a:ea typeface="Avenir Next Cyr" charset="-52"/>
                <a:cs typeface="Avenir Next Cyr" charset="-52"/>
              </a:rPr>
              <a:t>вибухівка</a:t>
            </a:r>
            <a:endParaRPr lang="ru-RU" sz="1900" dirty="0" smtClean="0">
              <a:solidFill>
                <a:schemeClr val="accent1">
                  <a:lumMod val="50000"/>
                </a:schemeClr>
              </a:solidFill>
              <a:latin typeface="Avenir Next Cyr" charset="-52"/>
              <a:ea typeface="Avenir Next Cyr" charset="-52"/>
              <a:cs typeface="Avenir Next Cyr" charset="-52"/>
            </a:endParaRPr>
          </a:p>
        </p:txBody>
      </p:sp>
      <p:sp>
        <p:nvSpPr>
          <p:cNvPr id="27659" name="object 11"/>
          <p:cNvSpPr>
            <a:spLocks noChangeArrowheads="1"/>
          </p:cNvSpPr>
          <p:nvPr/>
        </p:nvSpPr>
        <p:spPr bwMode="auto">
          <a:xfrm>
            <a:off x="292100" y="50800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660" name="object 12"/>
          <p:cNvSpPr>
            <a:spLocks noChangeArrowheads="1"/>
          </p:cNvSpPr>
          <p:nvPr/>
        </p:nvSpPr>
        <p:spPr bwMode="auto">
          <a:xfrm>
            <a:off x="420688" y="50800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661" name="object 13"/>
          <p:cNvSpPr>
            <a:spLocks noChangeArrowheads="1"/>
          </p:cNvSpPr>
          <p:nvPr/>
        </p:nvSpPr>
        <p:spPr bwMode="auto">
          <a:xfrm>
            <a:off x="547688" y="50800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662" name="object 14"/>
          <p:cNvSpPr>
            <a:spLocks noChangeArrowheads="1"/>
          </p:cNvSpPr>
          <p:nvPr/>
        </p:nvSpPr>
        <p:spPr bwMode="auto">
          <a:xfrm>
            <a:off x="292100" y="63817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663" name="object 15"/>
          <p:cNvSpPr>
            <a:spLocks noChangeArrowheads="1"/>
          </p:cNvSpPr>
          <p:nvPr/>
        </p:nvSpPr>
        <p:spPr bwMode="auto">
          <a:xfrm>
            <a:off x="420688" y="63817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664" name="object 16"/>
          <p:cNvSpPr>
            <a:spLocks noChangeArrowheads="1"/>
          </p:cNvSpPr>
          <p:nvPr/>
        </p:nvSpPr>
        <p:spPr bwMode="auto">
          <a:xfrm>
            <a:off x="547688" y="63817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665" name="object 17"/>
          <p:cNvSpPr>
            <a:spLocks noChangeArrowheads="1"/>
          </p:cNvSpPr>
          <p:nvPr/>
        </p:nvSpPr>
        <p:spPr bwMode="auto">
          <a:xfrm>
            <a:off x="292100" y="76835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666" name="object 18"/>
          <p:cNvSpPr>
            <a:spLocks noChangeArrowheads="1"/>
          </p:cNvSpPr>
          <p:nvPr/>
        </p:nvSpPr>
        <p:spPr bwMode="auto">
          <a:xfrm>
            <a:off x="420688" y="76835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667" name="object 19"/>
          <p:cNvSpPr>
            <a:spLocks noChangeArrowheads="1"/>
          </p:cNvSpPr>
          <p:nvPr/>
        </p:nvSpPr>
        <p:spPr bwMode="auto">
          <a:xfrm>
            <a:off x="547688" y="76835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668" name="object 20"/>
          <p:cNvSpPr>
            <a:spLocks noChangeArrowheads="1"/>
          </p:cNvSpPr>
          <p:nvPr/>
        </p:nvSpPr>
        <p:spPr bwMode="auto">
          <a:xfrm>
            <a:off x="292100" y="89852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669" name="object 21"/>
          <p:cNvSpPr>
            <a:spLocks noChangeArrowheads="1"/>
          </p:cNvSpPr>
          <p:nvPr/>
        </p:nvSpPr>
        <p:spPr bwMode="auto">
          <a:xfrm>
            <a:off x="420688" y="89852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670" name="object 22"/>
          <p:cNvSpPr>
            <a:spLocks noChangeArrowheads="1"/>
          </p:cNvSpPr>
          <p:nvPr/>
        </p:nvSpPr>
        <p:spPr bwMode="auto">
          <a:xfrm>
            <a:off x="547688" y="89852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671" name="object 23"/>
          <p:cNvSpPr>
            <a:spLocks noChangeArrowheads="1"/>
          </p:cNvSpPr>
          <p:nvPr/>
        </p:nvSpPr>
        <p:spPr bwMode="auto">
          <a:xfrm>
            <a:off x="292100" y="102870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672" name="object 24"/>
          <p:cNvSpPr>
            <a:spLocks noChangeArrowheads="1"/>
          </p:cNvSpPr>
          <p:nvPr/>
        </p:nvSpPr>
        <p:spPr bwMode="auto">
          <a:xfrm>
            <a:off x="420688" y="102870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673" name="object 25"/>
          <p:cNvSpPr>
            <a:spLocks noChangeArrowheads="1"/>
          </p:cNvSpPr>
          <p:nvPr/>
        </p:nvSpPr>
        <p:spPr bwMode="auto">
          <a:xfrm>
            <a:off x="547688" y="102870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674" name="object 26"/>
          <p:cNvSpPr>
            <a:spLocks noChangeArrowheads="1"/>
          </p:cNvSpPr>
          <p:nvPr/>
        </p:nvSpPr>
        <p:spPr bwMode="auto">
          <a:xfrm>
            <a:off x="292100" y="115887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675" name="object 27"/>
          <p:cNvSpPr>
            <a:spLocks noChangeArrowheads="1"/>
          </p:cNvSpPr>
          <p:nvPr/>
        </p:nvSpPr>
        <p:spPr bwMode="auto">
          <a:xfrm>
            <a:off x="420688" y="115887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676" name="object 28"/>
          <p:cNvSpPr>
            <a:spLocks noChangeArrowheads="1"/>
          </p:cNvSpPr>
          <p:nvPr/>
        </p:nvSpPr>
        <p:spPr bwMode="auto">
          <a:xfrm>
            <a:off x="547688" y="115887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677" name="object 29"/>
          <p:cNvSpPr>
            <a:spLocks noChangeArrowheads="1"/>
          </p:cNvSpPr>
          <p:nvPr/>
        </p:nvSpPr>
        <p:spPr bwMode="auto">
          <a:xfrm>
            <a:off x="292100" y="128905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678" name="object 30"/>
          <p:cNvSpPr>
            <a:spLocks noChangeArrowheads="1"/>
          </p:cNvSpPr>
          <p:nvPr/>
        </p:nvSpPr>
        <p:spPr bwMode="auto">
          <a:xfrm>
            <a:off x="420688" y="128905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679" name="object 31"/>
          <p:cNvSpPr>
            <a:spLocks noChangeArrowheads="1"/>
          </p:cNvSpPr>
          <p:nvPr/>
        </p:nvSpPr>
        <p:spPr bwMode="auto">
          <a:xfrm>
            <a:off x="547688" y="128905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680" name="object 32"/>
          <p:cNvSpPr>
            <a:spLocks noChangeArrowheads="1"/>
          </p:cNvSpPr>
          <p:nvPr/>
        </p:nvSpPr>
        <p:spPr bwMode="auto">
          <a:xfrm>
            <a:off x="292100" y="141922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681" name="object 33"/>
          <p:cNvSpPr>
            <a:spLocks noChangeArrowheads="1"/>
          </p:cNvSpPr>
          <p:nvPr/>
        </p:nvSpPr>
        <p:spPr bwMode="auto">
          <a:xfrm>
            <a:off x="420688" y="141922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682" name="object 34"/>
          <p:cNvSpPr>
            <a:spLocks noChangeArrowheads="1"/>
          </p:cNvSpPr>
          <p:nvPr/>
        </p:nvSpPr>
        <p:spPr bwMode="auto">
          <a:xfrm>
            <a:off x="547688" y="141922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683" name="object 36"/>
          <p:cNvSpPr>
            <a:spLocks noChangeArrowheads="1"/>
          </p:cNvSpPr>
          <p:nvPr/>
        </p:nvSpPr>
        <p:spPr bwMode="auto">
          <a:xfrm>
            <a:off x="7440613" y="3536950"/>
            <a:ext cx="482600" cy="0"/>
          </a:xfrm>
          <a:custGeom>
            <a:avLst/>
            <a:gdLst>
              <a:gd name="T0" fmla="*/ 0 w 482600"/>
              <a:gd name="T1" fmla="*/ 482600 w 482600"/>
            </a:gdLst>
            <a:ahLst/>
            <a:cxnLst/>
            <a:rect l="T0" t="0" r="T1" b="0"/>
            <a:pathLst>
              <a:path w="482600">
                <a:moveTo>
                  <a:pt x="0" y="0"/>
                </a:moveTo>
                <a:lnTo>
                  <a:pt x="482600" y="0"/>
                </a:lnTo>
              </a:path>
            </a:pathLst>
          </a:custGeom>
          <a:noFill/>
          <a:ln w="76200">
            <a:solidFill>
              <a:srgbClr val="FFDD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684" name="object 37"/>
          <p:cNvSpPr>
            <a:spLocks noChangeArrowheads="1"/>
          </p:cNvSpPr>
          <p:nvPr/>
        </p:nvSpPr>
        <p:spPr bwMode="auto">
          <a:xfrm>
            <a:off x="7485063" y="332656"/>
            <a:ext cx="482600" cy="0"/>
          </a:xfrm>
          <a:custGeom>
            <a:avLst/>
            <a:gdLst>
              <a:gd name="T0" fmla="*/ 0 w 482600"/>
              <a:gd name="T1" fmla="*/ 482600 w 482600"/>
            </a:gdLst>
            <a:ahLst/>
            <a:cxnLst/>
            <a:rect l="T0" t="0" r="T1" b="0"/>
            <a:pathLst>
              <a:path w="482600">
                <a:moveTo>
                  <a:pt x="0" y="0"/>
                </a:moveTo>
                <a:lnTo>
                  <a:pt x="482600" y="0"/>
                </a:lnTo>
              </a:path>
            </a:pathLst>
          </a:custGeom>
          <a:noFill/>
          <a:ln w="76200">
            <a:solidFill>
              <a:srgbClr val="152A6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solidFill>
                <a:srgbClr val="152A65"/>
              </a:solidFill>
              <a:latin typeface="Calibri" pitchFamily="34" charset="0"/>
            </a:endParaRPr>
          </a:p>
        </p:txBody>
      </p:sp>
      <p:sp>
        <p:nvSpPr>
          <p:cNvPr id="27685" name="object 38"/>
          <p:cNvSpPr txBox="1">
            <a:spLocks noChangeArrowheads="1"/>
          </p:cNvSpPr>
          <p:nvPr/>
        </p:nvSpPr>
        <p:spPr bwMode="auto">
          <a:xfrm>
            <a:off x="8047038" y="3370263"/>
            <a:ext cx="2162175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714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38"/>
              </a:spcBef>
            </a:pPr>
            <a:r>
              <a:rPr lang="ru-RU" sz="1600" b="1">
                <a:solidFill>
                  <a:srgbClr val="DCDDDD"/>
                </a:solidFill>
                <a:latin typeface="Avenir Next Cyr" charset="-52"/>
              </a:rPr>
              <a:t>Що треба зробити?</a:t>
            </a:r>
            <a:endParaRPr lang="ru-RU" sz="1600">
              <a:latin typeface="Avenir Next Cyr" charset="-52"/>
            </a:endParaRPr>
          </a:p>
        </p:txBody>
      </p:sp>
      <p:sp>
        <p:nvSpPr>
          <p:cNvPr id="27686" name="object 39"/>
          <p:cNvSpPr txBox="1">
            <a:spLocks noChangeArrowheads="1"/>
          </p:cNvSpPr>
          <p:nvPr/>
        </p:nvSpPr>
        <p:spPr bwMode="auto">
          <a:xfrm>
            <a:off x="8015288" y="3786188"/>
            <a:ext cx="3938587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00"/>
              </a:spcBef>
              <a:buFontTx/>
              <a:buChar char="-"/>
            </a:pPr>
            <a:r>
              <a:rPr lang="uk-UA" sz="1600" dirty="0">
                <a:solidFill>
                  <a:schemeClr val="bg1"/>
                </a:solidFill>
                <a:latin typeface="Calibri" pitchFamily="34" charset="0"/>
              </a:rPr>
              <a:t>посилити контроль за правилами зберігання та поводження з мисливською вогнепальною нарізною зброєю</a:t>
            </a:r>
          </a:p>
          <a:p>
            <a:pPr eaLnBrk="1" hangingPunct="1">
              <a:spcBef>
                <a:spcPts val="100"/>
              </a:spcBef>
              <a:buFontTx/>
              <a:buChar char="-"/>
            </a:pPr>
            <a:r>
              <a:rPr lang="uk-UA" sz="1600" dirty="0">
                <a:solidFill>
                  <a:schemeClr val="bg1"/>
                </a:solidFill>
                <a:latin typeface="Avenir Next Cyr" charset="-52"/>
              </a:rPr>
              <a:t> Збільшити кількість перевірок залізничних вокзалів, автовокзалів, для перекриття каналів надходження ВЗ та вибухових  речовин;</a:t>
            </a:r>
          </a:p>
          <a:p>
            <a:pPr eaLnBrk="1" hangingPunct="1">
              <a:spcBef>
                <a:spcPts val="100"/>
              </a:spcBef>
              <a:buFontTx/>
              <a:buChar char="-"/>
            </a:pPr>
            <a:r>
              <a:rPr lang="uk-UA" sz="1600" dirty="0">
                <a:solidFill>
                  <a:schemeClr val="bg1"/>
                </a:solidFill>
                <a:latin typeface="Avenir Next Cyr" charset="-52"/>
              </a:rPr>
              <a:t>Додатково </a:t>
            </a:r>
            <a:r>
              <a:rPr lang="uk-UA" sz="1600" dirty="0" smtClean="0">
                <a:solidFill>
                  <a:schemeClr val="bg1"/>
                </a:solidFill>
                <a:latin typeface="Avenir Next Cyr" charset="-52"/>
              </a:rPr>
              <a:t>інформувати </a:t>
            </a:r>
            <a:r>
              <a:rPr lang="uk-UA" sz="1600" dirty="0">
                <a:solidFill>
                  <a:schemeClr val="bg1"/>
                </a:solidFill>
                <a:latin typeface="Avenir Next Cyr" charset="-52"/>
              </a:rPr>
              <a:t>громадян про звільнення від кримінальної відповідальності за при добровільній здачі зброї.</a:t>
            </a:r>
            <a:endParaRPr lang="uk-UA" sz="16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7687" name="object 40"/>
          <p:cNvSpPr txBox="1">
            <a:spLocks noChangeArrowheads="1"/>
          </p:cNvSpPr>
          <p:nvPr/>
        </p:nvSpPr>
        <p:spPr bwMode="auto">
          <a:xfrm>
            <a:off x="7739063" y="214313"/>
            <a:ext cx="4214812" cy="269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714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38"/>
              </a:spcBef>
            </a:pPr>
            <a:r>
              <a:rPr lang="ru-RU" sz="1600" b="1" dirty="0" smtClean="0">
                <a:solidFill>
                  <a:srgbClr val="152A65"/>
                </a:solidFill>
                <a:latin typeface="Avenir Next Cyr" charset="-52"/>
              </a:rPr>
              <a:t>        </a:t>
            </a:r>
            <a:r>
              <a:rPr lang="ru-RU" sz="1600" b="1" dirty="0" err="1" smtClean="0">
                <a:solidFill>
                  <a:srgbClr val="152A65"/>
                </a:solidFill>
                <a:latin typeface="Avenir Next Cyr" charset="-52"/>
              </a:rPr>
              <a:t>Поліцейські</a:t>
            </a:r>
            <a:r>
              <a:rPr lang="ru-RU" sz="1600" b="1" dirty="0" smtClean="0">
                <a:solidFill>
                  <a:srgbClr val="152A65"/>
                </a:solidFill>
                <a:latin typeface="Avenir Next Cyr" charset="-52"/>
              </a:rPr>
              <a:t> </a:t>
            </a:r>
            <a:r>
              <a:rPr lang="ru-RU" sz="1600" b="1" dirty="0">
                <a:solidFill>
                  <a:srgbClr val="152A65"/>
                </a:solidFill>
                <a:latin typeface="Avenir Next Cyr" charset="-52"/>
              </a:rPr>
              <a:t>заходи</a:t>
            </a:r>
            <a:endParaRPr lang="ru-RU" sz="1600" dirty="0">
              <a:solidFill>
                <a:srgbClr val="152A65"/>
              </a:solidFill>
              <a:latin typeface="Avenir Next Cyr" charset="-52"/>
            </a:endParaRPr>
          </a:p>
          <a:p>
            <a:pPr eaLnBrk="1" hangingPunct="1">
              <a:spcBef>
                <a:spcPts val="138"/>
              </a:spcBef>
              <a:buFontTx/>
              <a:buChar char="-"/>
            </a:pPr>
            <a:r>
              <a:rPr lang="uk-UA" sz="1400" dirty="0">
                <a:latin typeface="Avenir Next Cyr" charset="-52"/>
              </a:rPr>
              <a:t>Відпрацювання залізничних вокзалів, автовокзалів, для перекриття каналів надходження ВЗ та вибухових  речовин;</a:t>
            </a:r>
          </a:p>
          <a:p>
            <a:pPr eaLnBrk="1" hangingPunct="1">
              <a:spcBef>
                <a:spcPts val="138"/>
              </a:spcBef>
            </a:pPr>
            <a:r>
              <a:rPr lang="uk-UA" sz="1400" b="1" dirty="0">
                <a:latin typeface="Avenir Next Cyr" charset="-52"/>
              </a:rPr>
              <a:t>- П</a:t>
            </a:r>
            <a:r>
              <a:rPr lang="uk-UA" sz="1400" dirty="0">
                <a:latin typeface="Avenir Next Cyr" charset="-52"/>
              </a:rPr>
              <a:t>еревірка власників зброї за місцем мешкання;</a:t>
            </a:r>
          </a:p>
          <a:p>
            <a:pPr eaLnBrk="1" hangingPunct="1">
              <a:spcBef>
                <a:spcPts val="138"/>
              </a:spcBef>
              <a:buFontTx/>
              <a:buChar char="-"/>
            </a:pPr>
            <a:r>
              <a:rPr lang="uk-UA" sz="1400" dirty="0">
                <a:latin typeface="Avenir Next Cyr" charset="-52"/>
              </a:rPr>
              <a:t>Притягнення власників зброї до адміністративної, кримінальної відповідальності за порушення порядку, правил зберігання, обліку та перереєстрації зброї;</a:t>
            </a:r>
          </a:p>
          <a:p>
            <a:pPr eaLnBrk="1" hangingPunct="1">
              <a:spcBef>
                <a:spcPts val="138"/>
              </a:spcBef>
              <a:buFontTx/>
              <a:buChar char="-"/>
            </a:pPr>
            <a:r>
              <a:rPr lang="uk-UA" sz="1400" dirty="0">
                <a:latin typeface="Avenir Next Cyr" charset="-52"/>
              </a:rPr>
              <a:t>Вирішення питання щодо анулювання дозволів на право зберігання зброї за порушення власниками чинного законодавства;</a:t>
            </a:r>
          </a:p>
        </p:txBody>
      </p:sp>
      <p:grpSp>
        <p:nvGrpSpPr>
          <p:cNvPr id="27688" name="Группа 80"/>
          <p:cNvGrpSpPr>
            <a:grpSpLocks/>
          </p:cNvGrpSpPr>
          <p:nvPr/>
        </p:nvGrpSpPr>
        <p:grpSpPr bwMode="auto">
          <a:xfrm>
            <a:off x="1250950" y="2065338"/>
            <a:ext cx="630238" cy="822325"/>
            <a:chOff x="1251550" y="2064853"/>
            <a:chExt cx="629285" cy="823594"/>
          </a:xfrm>
        </p:grpSpPr>
        <p:sp>
          <p:nvSpPr>
            <p:cNvPr id="27751" name="object 41"/>
            <p:cNvSpPr>
              <a:spLocks noChangeArrowheads="1"/>
            </p:cNvSpPr>
            <p:nvPr/>
          </p:nvSpPr>
          <p:spPr bwMode="auto">
            <a:xfrm>
              <a:off x="1251550" y="2064853"/>
              <a:ext cx="629285" cy="823594"/>
            </a:xfrm>
            <a:custGeom>
              <a:avLst/>
              <a:gdLst>
                <a:gd name="T0" fmla="*/ 0 w 629285"/>
                <a:gd name="T1" fmla="*/ 0 h 823594"/>
                <a:gd name="T2" fmla="*/ 629285 w 629285"/>
                <a:gd name="T3" fmla="*/ 823594 h 823594"/>
              </a:gdLst>
              <a:ahLst/>
              <a:cxnLst/>
              <a:rect l="T0" t="T1" r="T2" b="T3"/>
              <a:pathLst>
                <a:path w="629285" h="823594">
                  <a:moveTo>
                    <a:pt x="546722" y="0"/>
                  </a:moveTo>
                  <a:lnTo>
                    <a:pt x="527469" y="19253"/>
                  </a:lnTo>
                  <a:lnTo>
                    <a:pt x="594817" y="86601"/>
                  </a:lnTo>
                  <a:lnTo>
                    <a:pt x="190690" y="490753"/>
                  </a:lnTo>
                  <a:lnTo>
                    <a:pt x="88" y="676414"/>
                  </a:lnTo>
                  <a:lnTo>
                    <a:pt x="0" y="685012"/>
                  </a:lnTo>
                  <a:lnTo>
                    <a:pt x="5245" y="690397"/>
                  </a:lnTo>
                  <a:lnTo>
                    <a:pt x="132854" y="818019"/>
                  </a:lnTo>
                  <a:lnTo>
                    <a:pt x="138125" y="823353"/>
                  </a:lnTo>
                  <a:lnTo>
                    <a:pt x="146748" y="823379"/>
                  </a:lnTo>
                  <a:lnTo>
                    <a:pt x="154063" y="816140"/>
                  </a:lnTo>
                  <a:lnTo>
                    <a:pt x="155384" y="813625"/>
                  </a:lnTo>
                  <a:lnTo>
                    <a:pt x="161591" y="780554"/>
                  </a:lnTo>
                  <a:lnTo>
                    <a:pt x="133883" y="780554"/>
                  </a:lnTo>
                  <a:lnTo>
                    <a:pt x="34353" y="681024"/>
                  </a:lnTo>
                  <a:lnTo>
                    <a:pt x="178917" y="540181"/>
                  </a:lnTo>
                  <a:lnTo>
                    <a:pt x="206709" y="540181"/>
                  </a:lnTo>
                  <a:lnTo>
                    <a:pt x="206857" y="539394"/>
                  </a:lnTo>
                  <a:lnTo>
                    <a:pt x="238186" y="539394"/>
                  </a:lnTo>
                  <a:lnTo>
                    <a:pt x="217233" y="502691"/>
                  </a:lnTo>
                  <a:lnTo>
                    <a:pt x="245389" y="474522"/>
                  </a:lnTo>
                  <a:lnTo>
                    <a:pt x="276737" y="474522"/>
                  </a:lnTo>
                  <a:lnTo>
                    <a:pt x="265341" y="454571"/>
                  </a:lnTo>
                  <a:lnTo>
                    <a:pt x="629018" y="90906"/>
                  </a:lnTo>
                  <a:lnTo>
                    <a:pt x="629031" y="82295"/>
                  </a:lnTo>
                  <a:lnTo>
                    <a:pt x="546722" y="0"/>
                  </a:lnTo>
                  <a:close/>
                </a:path>
                <a:path w="629285" h="823594">
                  <a:moveTo>
                    <a:pt x="206709" y="540181"/>
                  </a:moveTo>
                  <a:lnTo>
                    <a:pt x="178917" y="540181"/>
                  </a:lnTo>
                  <a:lnTo>
                    <a:pt x="133883" y="780554"/>
                  </a:lnTo>
                  <a:lnTo>
                    <a:pt x="161591" y="780554"/>
                  </a:lnTo>
                  <a:lnTo>
                    <a:pt x="206709" y="540181"/>
                  </a:lnTo>
                  <a:close/>
                </a:path>
                <a:path w="629285" h="823594">
                  <a:moveTo>
                    <a:pt x="238186" y="539394"/>
                  </a:moveTo>
                  <a:lnTo>
                    <a:pt x="206857" y="539394"/>
                  </a:lnTo>
                  <a:lnTo>
                    <a:pt x="269151" y="648449"/>
                  </a:lnTo>
                  <a:lnTo>
                    <a:pt x="277469" y="650709"/>
                  </a:lnTo>
                  <a:lnTo>
                    <a:pt x="285026" y="646366"/>
                  </a:lnTo>
                  <a:lnTo>
                    <a:pt x="285991" y="645629"/>
                  </a:lnTo>
                  <a:lnTo>
                    <a:pt x="318655" y="612965"/>
                  </a:lnTo>
                  <a:lnTo>
                    <a:pt x="280187" y="612965"/>
                  </a:lnTo>
                  <a:lnTo>
                    <a:pt x="238186" y="539394"/>
                  </a:lnTo>
                  <a:close/>
                </a:path>
                <a:path w="629285" h="823594">
                  <a:moveTo>
                    <a:pt x="276737" y="474522"/>
                  </a:moveTo>
                  <a:lnTo>
                    <a:pt x="245389" y="474522"/>
                  </a:lnTo>
                  <a:lnTo>
                    <a:pt x="308356" y="584796"/>
                  </a:lnTo>
                  <a:lnTo>
                    <a:pt x="280187" y="612965"/>
                  </a:lnTo>
                  <a:lnTo>
                    <a:pt x="318655" y="612965"/>
                  </a:lnTo>
                  <a:lnTo>
                    <a:pt x="339293" y="592327"/>
                  </a:lnTo>
                  <a:lnTo>
                    <a:pt x="340207" y="585635"/>
                  </a:lnTo>
                  <a:lnTo>
                    <a:pt x="276737" y="474522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52" name="object 42"/>
            <p:cNvSpPr>
              <a:spLocks noChangeArrowheads="1"/>
            </p:cNvSpPr>
            <p:nvPr/>
          </p:nvSpPr>
          <p:spPr bwMode="auto">
            <a:xfrm>
              <a:off x="1519168" y="2462108"/>
              <a:ext cx="63958" cy="112814"/>
            </a:xfrm>
            <a:prstGeom prst="rect">
              <a:avLst/>
            </a:prstGeom>
            <a:blipFill dpi="0"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53" name="object 43"/>
            <p:cNvSpPr>
              <a:spLocks noChangeArrowheads="1"/>
            </p:cNvSpPr>
            <p:nvPr/>
          </p:nvSpPr>
          <p:spPr bwMode="auto">
            <a:xfrm>
              <a:off x="1438188" y="2234082"/>
              <a:ext cx="331470" cy="331470"/>
            </a:xfrm>
            <a:custGeom>
              <a:avLst/>
              <a:gdLst>
                <a:gd name="T0" fmla="*/ 0 w 331469"/>
                <a:gd name="T1" fmla="*/ 0 h 331469"/>
                <a:gd name="T2" fmla="*/ 331469 w 331469"/>
                <a:gd name="T3" fmla="*/ 331469 h 331469"/>
              </a:gdLst>
              <a:ahLst/>
              <a:cxnLst/>
              <a:rect l="T0" t="T1" r="T2" b="T3"/>
              <a:pathLst>
                <a:path w="331469" h="331469">
                  <a:moveTo>
                    <a:pt x="331190" y="0"/>
                  </a:moveTo>
                  <a:lnTo>
                    <a:pt x="267817" y="0"/>
                  </a:lnTo>
                  <a:lnTo>
                    <a:pt x="0" y="267842"/>
                  </a:lnTo>
                  <a:lnTo>
                    <a:pt x="0" y="331203"/>
                  </a:lnTo>
                  <a:lnTo>
                    <a:pt x="27216" y="331215"/>
                  </a:lnTo>
                  <a:lnTo>
                    <a:pt x="27216" y="279107"/>
                  </a:lnTo>
                  <a:lnTo>
                    <a:pt x="279082" y="27241"/>
                  </a:lnTo>
                  <a:lnTo>
                    <a:pt x="331190" y="27241"/>
                  </a:lnTo>
                  <a:lnTo>
                    <a:pt x="331190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54" name="object 44"/>
            <p:cNvSpPr>
              <a:spLocks noChangeArrowheads="1"/>
            </p:cNvSpPr>
            <p:nvPr/>
          </p:nvSpPr>
          <p:spPr bwMode="auto">
            <a:xfrm>
              <a:off x="1625017" y="2315066"/>
              <a:ext cx="48260" cy="48260"/>
            </a:xfrm>
            <a:custGeom>
              <a:avLst/>
              <a:gdLst>
                <a:gd name="T0" fmla="*/ 0 w 48260"/>
                <a:gd name="T1" fmla="*/ 0 h 48260"/>
                <a:gd name="T2" fmla="*/ 48260 w 48260"/>
                <a:gd name="T3" fmla="*/ 48260 h 48260"/>
              </a:gdLst>
              <a:ahLst/>
              <a:cxnLst/>
              <a:rect l="T0" t="T1" r="T2" b="T3"/>
              <a:pathLst>
                <a:path w="48260" h="48260">
                  <a:moveTo>
                    <a:pt x="19253" y="0"/>
                  </a:moveTo>
                  <a:lnTo>
                    <a:pt x="0" y="19253"/>
                  </a:lnTo>
                  <a:lnTo>
                    <a:pt x="28867" y="48120"/>
                  </a:lnTo>
                  <a:lnTo>
                    <a:pt x="48120" y="28879"/>
                  </a:lnTo>
                  <a:lnTo>
                    <a:pt x="19253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55" name="object 45"/>
            <p:cNvSpPr>
              <a:spLocks noChangeArrowheads="1"/>
            </p:cNvSpPr>
            <p:nvPr/>
          </p:nvSpPr>
          <p:spPr bwMode="auto">
            <a:xfrm>
              <a:off x="1413309" y="2469066"/>
              <a:ext cx="48260" cy="48260"/>
            </a:xfrm>
            <a:custGeom>
              <a:avLst/>
              <a:gdLst>
                <a:gd name="T0" fmla="*/ 0 w 48259"/>
                <a:gd name="T1" fmla="*/ 0 h 48260"/>
                <a:gd name="T2" fmla="*/ 48259 w 48259"/>
                <a:gd name="T3" fmla="*/ 48260 h 48260"/>
              </a:gdLst>
              <a:ahLst/>
              <a:cxnLst/>
              <a:rect l="T0" t="T1" r="T2" b="T3"/>
              <a:pathLst>
                <a:path w="48259" h="48260">
                  <a:moveTo>
                    <a:pt x="19253" y="0"/>
                  </a:moveTo>
                  <a:lnTo>
                    <a:pt x="0" y="19253"/>
                  </a:lnTo>
                  <a:lnTo>
                    <a:pt x="28854" y="48120"/>
                  </a:lnTo>
                  <a:lnTo>
                    <a:pt x="48120" y="28867"/>
                  </a:lnTo>
                  <a:lnTo>
                    <a:pt x="19253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56" name="object 46"/>
            <p:cNvSpPr>
              <a:spLocks noChangeArrowheads="1"/>
            </p:cNvSpPr>
            <p:nvPr/>
          </p:nvSpPr>
          <p:spPr bwMode="auto">
            <a:xfrm>
              <a:off x="1794346" y="2092477"/>
              <a:ext cx="36830" cy="108585"/>
            </a:xfrm>
            <a:custGeom>
              <a:avLst/>
              <a:gdLst>
                <a:gd name="T0" fmla="*/ 0 w 36830"/>
                <a:gd name="T1" fmla="*/ 0 h 108585"/>
                <a:gd name="T2" fmla="*/ 36830 w 36830"/>
                <a:gd name="T3" fmla="*/ 108585 h 108585"/>
              </a:gdLst>
              <a:ahLst/>
              <a:cxnLst/>
              <a:rect l="T0" t="T1" r="T2" b="T3"/>
              <a:pathLst>
                <a:path w="36830" h="108585">
                  <a:moveTo>
                    <a:pt x="27101" y="0"/>
                  </a:moveTo>
                  <a:lnTo>
                    <a:pt x="0" y="2514"/>
                  </a:lnTo>
                  <a:lnTo>
                    <a:pt x="9626" y="108369"/>
                  </a:lnTo>
                  <a:lnTo>
                    <a:pt x="36741" y="105867"/>
                  </a:lnTo>
                  <a:lnTo>
                    <a:pt x="27101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57" name="object 47"/>
            <p:cNvSpPr>
              <a:spLocks noChangeArrowheads="1"/>
            </p:cNvSpPr>
            <p:nvPr/>
          </p:nvSpPr>
          <p:spPr bwMode="auto">
            <a:xfrm>
              <a:off x="1581138" y="2381015"/>
              <a:ext cx="189865" cy="116205"/>
            </a:xfrm>
            <a:custGeom>
              <a:avLst/>
              <a:gdLst>
                <a:gd name="T0" fmla="*/ 0 w 189864"/>
                <a:gd name="T1" fmla="*/ 0 h 116205"/>
                <a:gd name="T2" fmla="*/ 189864 w 189864"/>
                <a:gd name="T3" fmla="*/ 116205 h 116205"/>
              </a:gdLst>
              <a:ahLst/>
              <a:cxnLst/>
              <a:rect l="T0" t="T1" r="T2" b="T3"/>
              <a:pathLst>
                <a:path w="189864" h="116205">
                  <a:moveTo>
                    <a:pt x="10934" y="44157"/>
                  </a:moveTo>
                  <a:lnTo>
                    <a:pt x="5232" y="49669"/>
                  </a:lnTo>
                  <a:lnTo>
                    <a:pt x="0" y="55092"/>
                  </a:lnTo>
                  <a:lnTo>
                    <a:pt x="30788" y="89562"/>
                  </a:lnTo>
                  <a:lnTo>
                    <a:pt x="88701" y="113160"/>
                  </a:lnTo>
                  <a:lnTo>
                    <a:pt x="119481" y="116116"/>
                  </a:lnTo>
                  <a:lnTo>
                    <a:pt x="134925" y="115368"/>
                  </a:lnTo>
                  <a:lnTo>
                    <a:pt x="180136" y="104267"/>
                  </a:lnTo>
                  <a:lnTo>
                    <a:pt x="189496" y="95707"/>
                  </a:lnTo>
                  <a:lnTo>
                    <a:pt x="188354" y="88887"/>
                  </a:lnTo>
                  <a:lnTo>
                    <a:pt x="119481" y="88887"/>
                  </a:lnTo>
                  <a:lnTo>
                    <a:pt x="93897" y="86447"/>
                  </a:lnTo>
                  <a:lnTo>
                    <a:pt x="69091" y="79113"/>
                  </a:lnTo>
                  <a:lnTo>
                    <a:pt x="45804" y="66861"/>
                  </a:lnTo>
                  <a:lnTo>
                    <a:pt x="24777" y="49669"/>
                  </a:lnTo>
                  <a:lnTo>
                    <a:pt x="19545" y="44272"/>
                  </a:lnTo>
                  <a:lnTo>
                    <a:pt x="10934" y="44157"/>
                  </a:lnTo>
                  <a:close/>
                </a:path>
                <a:path w="189864" h="116205">
                  <a:moveTo>
                    <a:pt x="182262" y="52501"/>
                  </a:moveTo>
                  <a:lnTo>
                    <a:pt x="154698" y="52501"/>
                  </a:lnTo>
                  <a:lnTo>
                    <a:pt x="159461" y="81102"/>
                  </a:lnTo>
                  <a:lnTo>
                    <a:pt x="149608" y="84054"/>
                  </a:lnTo>
                  <a:lnTo>
                    <a:pt x="139666" y="86537"/>
                  </a:lnTo>
                  <a:lnTo>
                    <a:pt x="129627" y="88249"/>
                  </a:lnTo>
                  <a:lnTo>
                    <a:pt x="119481" y="88887"/>
                  </a:lnTo>
                  <a:lnTo>
                    <a:pt x="188354" y="88887"/>
                  </a:lnTo>
                  <a:lnTo>
                    <a:pt x="182262" y="52501"/>
                  </a:lnTo>
                  <a:close/>
                </a:path>
                <a:path w="189864" h="116205">
                  <a:moveTo>
                    <a:pt x="55117" y="0"/>
                  </a:moveTo>
                  <a:lnTo>
                    <a:pt x="44322" y="10477"/>
                  </a:lnTo>
                  <a:lnTo>
                    <a:pt x="44208" y="19088"/>
                  </a:lnTo>
                  <a:lnTo>
                    <a:pt x="49453" y="24498"/>
                  </a:lnTo>
                  <a:lnTo>
                    <a:pt x="67249" y="39067"/>
                  </a:lnTo>
                  <a:lnTo>
                    <a:pt x="86710" y="49314"/>
                  </a:lnTo>
                  <a:lnTo>
                    <a:pt x="107450" y="55473"/>
                  </a:lnTo>
                  <a:lnTo>
                    <a:pt x="128816" y="57531"/>
                  </a:lnTo>
                  <a:lnTo>
                    <a:pt x="135355" y="57034"/>
                  </a:lnTo>
                  <a:lnTo>
                    <a:pt x="141819" y="55787"/>
                  </a:lnTo>
                  <a:lnTo>
                    <a:pt x="154698" y="52501"/>
                  </a:lnTo>
                  <a:lnTo>
                    <a:pt x="182262" y="52501"/>
                  </a:lnTo>
                  <a:lnTo>
                    <a:pt x="178549" y="30327"/>
                  </a:lnTo>
                  <a:lnTo>
                    <a:pt x="128816" y="30327"/>
                  </a:lnTo>
                  <a:lnTo>
                    <a:pt x="112647" y="28780"/>
                  </a:lnTo>
                  <a:lnTo>
                    <a:pt x="96980" y="24134"/>
                  </a:lnTo>
                  <a:lnTo>
                    <a:pt x="82270" y="16381"/>
                  </a:lnTo>
                  <a:lnTo>
                    <a:pt x="68973" y="5511"/>
                  </a:lnTo>
                  <a:lnTo>
                    <a:pt x="63728" y="139"/>
                  </a:lnTo>
                  <a:lnTo>
                    <a:pt x="55117" y="0"/>
                  </a:lnTo>
                  <a:close/>
                </a:path>
                <a:path w="189864" h="116205">
                  <a:moveTo>
                    <a:pt x="170967" y="22059"/>
                  </a:moveTo>
                  <a:lnTo>
                    <a:pt x="162598" y="23482"/>
                  </a:lnTo>
                  <a:lnTo>
                    <a:pt x="161645" y="23749"/>
                  </a:lnTo>
                  <a:lnTo>
                    <a:pt x="160621" y="24134"/>
                  </a:lnTo>
                  <a:lnTo>
                    <a:pt x="152979" y="26814"/>
                  </a:lnTo>
                  <a:lnTo>
                    <a:pt x="145027" y="28757"/>
                  </a:lnTo>
                  <a:lnTo>
                    <a:pt x="136951" y="29926"/>
                  </a:lnTo>
                  <a:lnTo>
                    <a:pt x="128816" y="30327"/>
                  </a:lnTo>
                  <a:lnTo>
                    <a:pt x="178549" y="30327"/>
                  </a:lnTo>
                  <a:lnTo>
                    <a:pt x="178003" y="27063"/>
                  </a:lnTo>
                  <a:lnTo>
                    <a:pt x="170967" y="22059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7689" name="Группа 81"/>
          <p:cNvGrpSpPr>
            <a:grpSpLocks/>
          </p:cNvGrpSpPr>
          <p:nvPr/>
        </p:nvGrpSpPr>
        <p:grpSpPr bwMode="auto">
          <a:xfrm>
            <a:off x="2738438" y="2143125"/>
            <a:ext cx="833437" cy="833438"/>
            <a:chOff x="3321746" y="2030841"/>
            <a:chExt cx="833253" cy="833265"/>
          </a:xfrm>
        </p:grpSpPr>
        <p:sp>
          <p:nvSpPr>
            <p:cNvPr id="27740" name="object 55"/>
            <p:cNvSpPr>
              <a:spLocks noChangeArrowheads="1"/>
            </p:cNvSpPr>
            <p:nvPr/>
          </p:nvSpPr>
          <p:spPr bwMode="auto">
            <a:xfrm>
              <a:off x="3611877" y="2320981"/>
              <a:ext cx="252978" cy="252974"/>
            </a:xfrm>
            <a:prstGeom prst="rect">
              <a:avLst/>
            </a:prstGeom>
            <a:blipFill dpi="0"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41" name="object 56"/>
            <p:cNvSpPr>
              <a:spLocks noChangeArrowheads="1"/>
            </p:cNvSpPr>
            <p:nvPr/>
          </p:nvSpPr>
          <p:spPr bwMode="auto">
            <a:xfrm>
              <a:off x="3561251" y="2270354"/>
              <a:ext cx="354330" cy="354330"/>
            </a:xfrm>
            <a:custGeom>
              <a:avLst/>
              <a:gdLst>
                <a:gd name="T0" fmla="*/ 0 w 354329"/>
                <a:gd name="T1" fmla="*/ 0 h 354330"/>
                <a:gd name="T2" fmla="*/ 354329 w 354329"/>
                <a:gd name="T3" fmla="*/ 354330 h 354330"/>
              </a:gdLst>
              <a:ahLst/>
              <a:cxnLst/>
              <a:rect l="T0" t="T1" r="T2" b="T3"/>
              <a:pathLst>
                <a:path w="354329" h="354330">
                  <a:moveTo>
                    <a:pt x="177128" y="0"/>
                  </a:moveTo>
                  <a:lnTo>
                    <a:pt x="132154" y="5761"/>
                  </a:lnTo>
                  <a:lnTo>
                    <a:pt x="89585" y="23040"/>
                  </a:lnTo>
                  <a:lnTo>
                    <a:pt x="51827" y="51838"/>
                  </a:lnTo>
                  <a:lnTo>
                    <a:pt x="23038" y="89586"/>
                  </a:lnTo>
                  <a:lnTo>
                    <a:pt x="5762" y="132151"/>
                  </a:lnTo>
                  <a:lnTo>
                    <a:pt x="0" y="177123"/>
                  </a:lnTo>
                  <a:lnTo>
                    <a:pt x="5753" y="222096"/>
                  </a:lnTo>
                  <a:lnTo>
                    <a:pt x="23024" y="264660"/>
                  </a:lnTo>
                  <a:lnTo>
                    <a:pt x="51814" y="302409"/>
                  </a:lnTo>
                  <a:lnTo>
                    <a:pt x="89564" y="331206"/>
                  </a:lnTo>
                  <a:lnTo>
                    <a:pt x="132133" y="348484"/>
                  </a:lnTo>
                  <a:lnTo>
                    <a:pt x="177112" y="354244"/>
                  </a:lnTo>
                  <a:lnTo>
                    <a:pt x="222091" y="348484"/>
                  </a:lnTo>
                  <a:lnTo>
                    <a:pt x="264660" y="331206"/>
                  </a:lnTo>
                  <a:lnTo>
                    <a:pt x="269792" y="327291"/>
                  </a:lnTo>
                  <a:lnTo>
                    <a:pt x="153885" y="327285"/>
                  </a:lnTo>
                  <a:lnTo>
                    <a:pt x="109173" y="313021"/>
                  </a:lnTo>
                  <a:lnTo>
                    <a:pt x="69721" y="284502"/>
                  </a:lnTo>
                  <a:lnTo>
                    <a:pt x="41203" y="245055"/>
                  </a:lnTo>
                  <a:lnTo>
                    <a:pt x="26942" y="200350"/>
                  </a:lnTo>
                  <a:lnTo>
                    <a:pt x="26940" y="153883"/>
                  </a:lnTo>
                  <a:lnTo>
                    <a:pt x="41199" y="109172"/>
                  </a:lnTo>
                  <a:lnTo>
                    <a:pt x="69721" y="69719"/>
                  </a:lnTo>
                  <a:lnTo>
                    <a:pt x="109173" y="41197"/>
                  </a:lnTo>
                  <a:lnTo>
                    <a:pt x="153885" y="26938"/>
                  </a:lnTo>
                  <a:lnTo>
                    <a:pt x="269793" y="26938"/>
                  </a:lnTo>
                  <a:lnTo>
                    <a:pt x="264663" y="23026"/>
                  </a:lnTo>
                  <a:lnTo>
                    <a:pt x="222100" y="5755"/>
                  </a:lnTo>
                  <a:lnTo>
                    <a:pt x="177128" y="0"/>
                  </a:lnTo>
                  <a:close/>
                </a:path>
                <a:path w="354329" h="354330">
                  <a:moveTo>
                    <a:pt x="269793" y="26938"/>
                  </a:moveTo>
                  <a:lnTo>
                    <a:pt x="153885" y="26938"/>
                  </a:lnTo>
                  <a:lnTo>
                    <a:pt x="200348" y="26940"/>
                  </a:lnTo>
                  <a:lnTo>
                    <a:pt x="245057" y="41201"/>
                  </a:lnTo>
                  <a:lnTo>
                    <a:pt x="284503" y="69719"/>
                  </a:lnTo>
                  <a:lnTo>
                    <a:pt x="313028" y="109172"/>
                  </a:lnTo>
                  <a:lnTo>
                    <a:pt x="327291" y="153883"/>
                  </a:lnTo>
                  <a:lnTo>
                    <a:pt x="327294" y="200350"/>
                  </a:lnTo>
                  <a:lnTo>
                    <a:pt x="313031" y="245062"/>
                  </a:lnTo>
                  <a:lnTo>
                    <a:pt x="284503" y="284514"/>
                  </a:lnTo>
                  <a:lnTo>
                    <a:pt x="245057" y="313035"/>
                  </a:lnTo>
                  <a:lnTo>
                    <a:pt x="200348" y="327291"/>
                  </a:lnTo>
                  <a:lnTo>
                    <a:pt x="269799" y="327285"/>
                  </a:lnTo>
                  <a:lnTo>
                    <a:pt x="302410" y="302409"/>
                  </a:lnTo>
                  <a:lnTo>
                    <a:pt x="331207" y="264651"/>
                  </a:lnTo>
                  <a:lnTo>
                    <a:pt x="348483" y="222081"/>
                  </a:lnTo>
                  <a:lnTo>
                    <a:pt x="354241" y="177106"/>
                  </a:lnTo>
                  <a:lnTo>
                    <a:pt x="348480" y="132132"/>
                  </a:lnTo>
                  <a:lnTo>
                    <a:pt x="331203" y="89565"/>
                  </a:lnTo>
                  <a:lnTo>
                    <a:pt x="302410" y="51812"/>
                  </a:lnTo>
                  <a:lnTo>
                    <a:pt x="269793" y="26938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42" name="object 57"/>
            <p:cNvSpPr>
              <a:spLocks noChangeArrowheads="1"/>
            </p:cNvSpPr>
            <p:nvPr/>
          </p:nvSpPr>
          <p:spPr bwMode="auto">
            <a:xfrm>
              <a:off x="3720461" y="2393764"/>
              <a:ext cx="71602" cy="107403"/>
            </a:xfrm>
            <a:prstGeom prst="rect">
              <a:avLst/>
            </a:prstGeom>
            <a:blipFill dpi="0"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43" name="object 58"/>
            <p:cNvSpPr>
              <a:spLocks noChangeArrowheads="1"/>
            </p:cNvSpPr>
            <p:nvPr/>
          </p:nvSpPr>
          <p:spPr bwMode="auto">
            <a:xfrm>
              <a:off x="3715985" y="2030841"/>
              <a:ext cx="223748" cy="134708"/>
            </a:xfrm>
            <a:prstGeom prst="rect">
              <a:avLst/>
            </a:prstGeom>
            <a:blipFill dpi="0"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44" name="object 59"/>
            <p:cNvSpPr>
              <a:spLocks noChangeArrowheads="1"/>
            </p:cNvSpPr>
            <p:nvPr/>
          </p:nvSpPr>
          <p:spPr bwMode="auto">
            <a:xfrm>
              <a:off x="3626054" y="2102391"/>
              <a:ext cx="457834" cy="457834"/>
            </a:xfrm>
            <a:custGeom>
              <a:avLst/>
              <a:gdLst>
                <a:gd name="T0" fmla="*/ 0 w 457835"/>
                <a:gd name="T1" fmla="*/ 0 h 457835"/>
                <a:gd name="T2" fmla="*/ 457835 w 457835"/>
                <a:gd name="T3" fmla="*/ 457835 h 457835"/>
              </a:gdLst>
              <a:ahLst/>
              <a:cxnLst/>
              <a:rect l="T0" t="T1" r="T2" b="T3"/>
              <a:pathLst>
                <a:path w="457835" h="457835">
                  <a:moveTo>
                    <a:pt x="286867" y="340575"/>
                  </a:moveTo>
                  <a:lnTo>
                    <a:pt x="268986" y="358457"/>
                  </a:lnTo>
                  <a:lnTo>
                    <a:pt x="367880" y="457352"/>
                  </a:lnTo>
                  <a:lnTo>
                    <a:pt x="375894" y="457377"/>
                  </a:lnTo>
                  <a:lnTo>
                    <a:pt x="407687" y="425589"/>
                  </a:lnTo>
                  <a:lnTo>
                    <a:pt x="371894" y="425589"/>
                  </a:lnTo>
                  <a:lnTo>
                    <a:pt x="286867" y="340575"/>
                  </a:lnTo>
                  <a:close/>
                </a:path>
                <a:path w="457835" h="457835">
                  <a:moveTo>
                    <a:pt x="121297" y="31800"/>
                  </a:moveTo>
                  <a:lnTo>
                    <a:pt x="85496" y="31800"/>
                  </a:lnTo>
                  <a:lnTo>
                    <a:pt x="425589" y="371894"/>
                  </a:lnTo>
                  <a:lnTo>
                    <a:pt x="371894" y="425589"/>
                  </a:lnTo>
                  <a:lnTo>
                    <a:pt x="407687" y="425589"/>
                  </a:lnTo>
                  <a:lnTo>
                    <a:pt x="457390" y="375894"/>
                  </a:lnTo>
                  <a:lnTo>
                    <a:pt x="457377" y="367880"/>
                  </a:lnTo>
                  <a:lnTo>
                    <a:pt x="121297" y="31800"/>
                  </a:lnTo>
                  <a:close/>
                </a:path>
                <a:path w="457835" h="457835">
                  <a:moveTo>
                    <a:pt x="89496" y="0"/>
                  </a:moveTo>
                  <a:lnTo>
                    <a:pt x="81495" y="0"/>
                  </a:lnTo>
                  <a:lnTo>
                    <a:pt x="0" y="81483"/>
                  </a:lnTo>
                  <a:lnTo>
                    <a:pt x="12" y="89496"/>
                  </a:lnTo>
                  <a:lnTo>
                    <a:pt x="98945" y="188417"/>
                  </a:lnTo>
                  <a:lnTo>
                    <a:pt x="116840" y="170535"/>
                  </a:lnTo>
                  <a:lnTo>
                    <a:pt x="31800" y="85496"/>
                  </a:lnTo>
                  <a:lnTo>
                    <a:pt x="85496" y="31800"/>
                  </a:lnTo>
                  <a:lnTo>
                    <a:pt x="121297" y="31800"/>
                  </a:lnTo>
                  <a:lnTo>
                    <a:pt x="89496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45" name="object 60"/>
            <p:cNvSpPr>
              <a:spLocks noChangeArrowheads="1"/>
            </p:cNvSpPr>
            <p:nvPr/>
          </p:nvSpPr>
          <p:spPr bwMode="auto">
            <a:xfrm>
              <a:off x="3827875" y="2120324"/>
              <a:ext cx="327124" cy="349531"/>
            </a:xfrm>
            <a:prstGeom prst="rect">
              <a:avLst/>
            </a:prstGeom>
            <a:blipFill dpi="0"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46" name="object 61"/>
            <p:cNvSpPr>
              <a:spLocks noChangeArrowheads="1"/>
            </p:cNvSpPr>
            <p:nvPr/>
          </p:nvSpPr>
          <p:spPr bwMode="auto">
            <a:xfrm>
              <a:off x="3321746" y="2425080"/>
              <a:ext cx="327094" cy="349346"/>
            </a:xfrm>
            <a:prstGeom prst="rect">
              <a:avLst/>
            </a:prstGeom>
            <a:blipFill dpi="0" rotWithShape="1"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47" name="object 62"/>
            <p:cNvSpPr>
              <a:spLocks noChangeArrowheads="1"/>
            </p:cNvSpPr>
            <p:nvPr/>
          </p:nvSpPr>
          <p:spPr bwMode="auto">
            <a:xfrm>
              <a:off x="3393337" y="2335133"/>
              <a:ext cx="457834" cy="457834"/>
            </a:xfrm>
            <a:custGeom>
              <a:avLst/>
              <a:gdLst>
                <a:gd name="T0" fmla="*/ 0 w 457835"/>
                <a:gd name="T1" fmla="*/ 0 h 457835"/>
                <a:gd name="T2" fmla="*/ 457835 w 457835"/>
                <a:gd name="T3" fmla="*/ 457835 h 457835"/>
              </a:gdLst>
              <a:ahLst/>
              <a:cxnLst/>
              <a:rect l="T0" t="T1" r="T2" b="T3"/>
              <a:pathLst>
                <a:path w="457835" h="457835">
                  <a:moveTo>
                    <a:pt x="89484" y="0"/>
                  </a:moveTo>
                  <a:lnTo>
                    <a:pt x="81470" y="0"/>
                  </a:lnTo>
                  <a:lnTo>
                    <a:pt x="12" y="81457"/>
                  </a:lnTo>
                  <a:lnTo>
                    <a:pt x="0" y="89484"/>
                  </a:lnTo>
                  <a:lnTo>
                    <a:pt x="367868" y="457352"/>
                  </a:lnTo>
                  <a:lnTo>
                    <a:pt x="375907" y="457352"/>
                  </a:lnTo>
                  <a:lnTo>
                    <a:pt x="407677" y="425577"/>
                  </a:lnTo>
                  <a:lnTo>
                    <a:pt x="371894" y="425577"/>
                  </a:lnTo>
                  <a:lnTo>
                    <a:pt x="31788" y="85483"/>
                  </a:lnTo>
                  <a:lnTo>
                    <a:pt x="85483" y="31788"/>
                  </a:lnTo>
                  <a:lnTo>
                    <a:pt x="121284" y="31788"/>
                  </a:lnTo>
                  <a:lnTo>
                    <a:pt x="89484" y="0"/>
                  </a:lnTo>
                  <a:close/>
                </a:path>
                <a:path w="457835" h="457835">
                  <a:moveTo>
                    <a:pt x="358457" y="268960"/>
                  </a:moveTo>
                  <a:lnTo>
                    <a:pt x="340550" y="286854"/>
                  </a:lnTo>
                  <a:lnTo>
                    <a:pt x="425576" y="371881"/>
                  </a:lnTo>
                  <a:lnTo>
                    <a:pt x="371894" y="425577"/>
                  </a:lnTo>
                  <a:lnTo>
                    <a:pt x="407677" y="425577"/>
                  </a:lnTo>
                  <a:lnTo>
                    <a:pt x="457352" y="375894"/>
                  </a:lnTo>
                  <a:lnTo>
                    <a:pt x="457352" y="367855"/>
                  </a:lnTo>
                  <a:lnTo>
                    <a:pt x="358457" y="268960"/>
                  </a:lnTo>
                  <a:close/>
                </a:path>
                <a:path w="457835" h="457835">
                  <a:moveTo>
                    <a:pt x="121284" y="31788"/>
                  </a:moveTo>
                  <a:lnTo>
                    <a:pt x="85483" y="31788"/>
                  </a:lnTo>
                  <a:lnTo>
                    <a:pt x="170510" y="116827"/>
                  </a:lnTo>
                  <a:lnTo>
                    <a:pt x="188417" y="98920"/>
                  </a:lnTo>
                  <a:lnTo>
                    <a:pt x="121284" y="31788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48" name="object 63"/>
            <p:cNvSpPr>
              <a:spLocks noChangeArrowheads="1"/>
            </p:cNvSpPr>
            <p:nvPr/>
          </p:nvSpPr>
          <p:spPr bwMode="auto">
            <a:xfrm>
              <a:off x="3541482" y="2733843"/>
              <a:ext cx="219265" cy="130263"/>
            </a:xfrm>
            <a:prstGeom prst="rect">
              <a:avLst/>
            </a:prstGeom>
            <a:blipFill dpi="0" rotWithShape="1">
              <a:blip r:embed="rId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49" name="object 64"/>
            <p:cNvSpPr>
              <a:spLocks noChangeArrowheads="1"/>
            </p:cNvSpPr>
            <p:nvPr/>
          </p:nvSpPr>
          <p:spPr bwMode="auto">
            <a:xfrm>
              <a:off x="3487769" y="2196876"/>
              <a:ext cx="179070" cy="179070"/>
            </a:xfrm>
            <a:custGeom>
              <a:avLst/>
              <a:gdLst>
                <a:gd name="T0" fmla="*/ 0 w 179070"/>
                <a:gd name="T1" fmla="*/ 0 h 179069"/>
                <a:gd name="T2" fmla="*/ 179070 w 179070"/>
                <a:gd name="T3" fmla="*/ 179069 h 179069"/>
              </a:gdLst>
              <a:ahLst/>
              <a:cxnLst/>
              <a:rect l="T0" t="T1" r="T2" b="T3"/>
              <a:pathLst>
                <a:path w="179070" h="179069">
                  <a:moveTo>
                    <a:pt x="161086" y="0"/>
                  </a:moveTo>
                  <a:lnTo>
                    <a:pt x="0" y="161112"/>
                  </a:lnTo>
                  <a:lnTo>
                    <a:pt x="17907" y="178993"/>
                  </a:lnTo>
                  <a:lnTo>
                    <a:pt x="178993" y="17907"/>
                  </a:lnTo>
                  <a:lnTo>
                    <a:pt x="161086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50" name="object 65"/>
            <p:cNvSpPr>
              <a:spLocks noChangeArrowheads="1"/>
            </p:cNvSpPr>
            <p:nvPr/>
          </p:nvSpPr>
          <p:spPr bwMode="auto">
            <a:xfrm>
              <a:off x="3809958" y="2519065"/>
              <a:ext cx="179070" cy="179070"/>
            </a:xfrm>
            <a:custGeom>
              <a:avLst/>
              <a:gdLst>
                <a:gd name="T0" fmla="*/ 0 w 179070"/>
                <a:gd name="T1" fmla="*/ 0 h 179069"/>
                <a:gd name="T2" fmla="*/ 179070 w 179070"/>
                <a:gd name="T3" fmla="*/ 179069 h 179069"/>
              </a:gdLst>
              <a:ahLst/>
              <a:cxnLst/>
              <a:rect l="T0" t="T1" r="T2" b="T3"/>
              <a:pathLst>
                <a:path w="179070" h="179069">
                  <a:moveTo>
                    <a:pt x="161086" y="0"/>
                  </a:moveTo>
                  <a:lnTo>
                    <a:pt x="0" y="161086"/>
                  </a:lnTo>
                  <a:lnTo>
                    <a:pt x="17919" y="178993"/>
                  </a:lnTo>
                  <a:lnTo>
                    <a:pt x="178993" y="17907"/>
                  </a:lnTo>
                  <a:lnTo>
                    <a:pt x="161086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</p:grpSp>
      <p:sp>
        <p:nvSpPr>
          <p:cNvPr id="27690" name="object 66"/>
          <p:cNvSpPr>
            <a:spLocks noChangeArrowheads="1"/>
          </p:cNvSpPr>
          <p:nvPr/>
        </p:nvSpPr>
        <p:spPr bwMode="auto">
          <a:xfrm>
            <a:off x="5524500" y="2001838"/>
            <a:ext cx="657225" cy="749300"/>
          </a:xfrm>
          <a:prstGeom prst="rect">
            <a:avLst/>
          </a:prstGeom>
          <a:blipFill dpi="0" rotWithShape="1"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27691" name="Группа 83"/>
          <p:cNvGrpSpPr>
            <a:grpSpLocks/>
          </p:cNvGrpSpPr>
          <p:nvPr/>
        </p:nvGrpSpPr>
        <p:grpSpPr bwMode="auto">
          <a:xfrm>
            <a:off x="5638800" y="4402138"/>
            <a:ext cx="657225" cy="566737"/>
            <a:chOff x="5715903" y="4402182"/>
            <a:chExt cx="656672" cy="566420"/>
          </a:xfrm>
        </p:grpSpPr>
        <p:sp>
          <p:nvSpPr>
            <p:cNvPr id="27732" name="object 48"/>
            <p:cNvSpPr>
              <a:spLocks noChangeArrowheads="1"/>
            </p:cNvSpPr>
            <p:nvPr/>
          </p:nvSpPr>
          <p:spPr bwMode="auto">
            <a:xfrm>
              <a:off x="5715903" y="4402182"/>
              <a:ext cx="433070" cy="566420"/>
            </a:xfrm>
            <a:custGeom>
              <a:avLst/>
              <a:gdLst>
                <a:gd name="T0" fmla="*/ 0 w 433070"/>
                <a:gd name="T1" fmla="*/ 0 h 566420"/>
                <a:gd name="T2" fmla="*/ 433070 w 433070"/>
                <a:gd name="T3" fmla="*/ 566420 h 566420"/>
              </a:gdLst>
              <a:ahLst/>
              <a:cxnLst/>
              <a:rect l="T0" t="T1" r="T2" b="T3"/>
              <a:pathLst>
                <a:path w="433070" h="566420">
                  <a:moveTo>
                    <a:pt x="335726" y="370852"/>
                  </a:moveTo>
                  <a:lnTo>
                    <a:pt x="290245" y="370852"/>
                  </a:lnTo>
                  <a:lnTo>
                    <a:pt x="325628" y="559396"/>
                  </a:lnTo>
                  <a:lnTo>
                    <a:pt x="326529" y="561098"/>
                  </a:lnTo>
                  <a:lnTo>
                    <a:pt x="327901" y="562432"/>
                  </a:lnTo>
                  <a:lnTo>
                    <a:pt x="331571" y="566089"/>
                  </a:lnTo>
                  <a:lnTo>
                    <a:pt x="337477" y="566051"/>
                  </a:lnTo>
                  <a:lnTo>
                    <a:pt x="366894" y="536638"/>
                  </a:lnTo>
                  <a:lnTo>
                    <a:pt x="340423" y="536638"/>
                  </a:lnTo>
                  <a:lnTo>
                    <a:pt x="309448" y="371398"/>
                  </a:lnTo>
                  <a:lnTo>
                    <a:pt x="336286" y="371398"/>
                  </a:lnTo>
                  <a:lnTo>
                    <a:pt x="335726" y="370852"/>
                  </a:lnTo>
                  <a:close/>
                </a:path>
                <a:path w="433070" h="566420">
                  <a:moveTo>
                    <a:pt x="336286" y="371398"/>
                  </a:moveTo>
                  <a:lnTo>
                    <a:pt x="309448" y="371398"/>
                  </a:lnTo>
                  <a:lnTo>
                    <a:pt x="408838" y="468223"/>
                  </a:lnTo>
                  <a:lnTo>
                    <a:pt x="340423" y="536638"/>
                  </a:lnTo>
                  <a:lnTo>
                    <a:pt x="366894" y="536638"/>
                  </a:lnTo>
                  <a:lnTo>
                    <a:pt x="428828" y="474713"/>
                  </a:lnTo>
                  <a:lnTo>
                    <a:pt x="432447" y="470966"/>
                  </a:lnTo>
                  <a:lnTo>
                    <a:pt x="432396" y="465048"/>
                  </a:lnTo>
                  <a:lnTo>
                    <a:pt x="336286" y="371398"/>
                  </a:lnTo>
                  <a:close/>
                </a:path>
                <a:path w="433070" h="566420">
                  <a:moveTo>
                    <a:pt x="56603" y="0"/>
                  </a:moveTo>
                  <a:lnTo>
                    <a:pt x="0" y="56578"/>
                  </a:lnTo>
                  <a:lnTo>
                    <a:pt x="0" y="62509"/>
                  </a:lnTo>
                  <a:lnTo>
                    <a:pt x="250050" y="312534"/>
                  </a:lnTo>
                  <a:lnTo>
                    <a:pt x="200660" y="398970"/>
                  </a:lnTo>
                  <a:lnTo>
                    <a:pt x="198589" y="402640"/>
                  </a:lnTo>
                  <a:lnTo>
                    <a:pt x="199186" y="407238"/>
                  </a:lnTo>
                  <a:lnTo>
                    <a:pt x="235254" y="443318"/>
                  </a:lnTo>
                  <a:lnTo>
                    <a:pt x="235839" y="443864"/>
                  </a:lnTo>
                  <a:lnTo>
                    <a:pt x="236499" y="444398"/>
                  </a:lnTo>
                  <a:lnTo>
                    <a:pt x="241693" y="447357"/>
                  </a:lnTo>
                  <a:lnTo>
                    <a:pt x="247421" y="445820"/>
                  </a:lnTo>
                  <a:lnTo>
                    <a:pt x="261357" y="421424"/>
                  </a:lnTo>
                  <a:lnTo>
                    <a:pt x="239826" y="421424"/>
                  </a:lnTo>
                  <a:lnTo>
                    <a:pt x="220472" y="402069"/>
                  </a:lnTo>
                  <a:lnTo>
                    <a:pt x="263766" y="326250"/>
                  </a:lnTo>
                  <a:lnTo>
                    <a:pt x="290233" y="326250"/>
                  </a:lnTo>
                  <a:lnTo>
                    <a:pt x="23520" y="59537"/>
                  </a:lnTo>
                  <a:lnTo>
                    <a:pt x="69824" y="13233"/>
                  </a:lnTo>
                  <a:lnTo>
                    <a:pt x="56603" y="0"/>
                  </a:lnTo>
                  <a:close/>
                </a:path>
                <a:path w="433070" h="566420">
                  <a:moveTo>
                    <a:pt x="290233" y="326250"/>
                  </a:moveTo>
                  <a:lnTo>
                    <a:pt x="263766" y="326250"/>
                  </a:lnTo>
                  <a:lnTo>
                    <a:pt x="283095" y="345605"/>
                  </a:lnTo>
                  <a:lnTo>
                    <a:pt x="239826" y="421424"/>
                  </a:lnTo>
                  <a:lnTo>
                    <a:pt x="261357" y="421424"/>
                  </a:lnTo>
                  <a:lnTo>
                    <a:pt x="290245" y="370852"/>
                  </a:lnTo>
                  <a:lnTo>
                    <a:pt x="335726" y="370852"/>
                  </a:lnTo>
                  <a:lnTo>
                    <a:pt x="301383" y="337400"/>
                  </a:lnTo>
                  <a:lnTo>
                    <a:pt x="290233" y="32625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33" name="object 49"/>
            <p:cNvSpPr>
              <a:spLocks noChangeArrowheads="1"/>
            </p:cNvSpPr>
            <p:nvPr/>
          </p:nvSpPr>
          <p:spPr bwMode="auto">
            <a:xfrm>
              <a:off x="5920395" y="4675311"/>
              <a:ext cx="44450" cy="78105"/>
            </a:xfrm>
            <a:custGeom>
              <a:avLst/>
              <a:gdLst>
                <a:gd name="T0" fmla="*/ 0 w 44450"/>
                <a:gd name="T1" fmla="*/ 0 h 78104"/>
                <a:gd name="T2" fmla="*/ 44450 w 44450"/>
                <a:gd name="T3" fmla="*/ 78104 h 78104"/>
              </a:gdLst>
              <a:ahLst/>
              <a:cxnLst/>
              <a:rect l="T0" t="T1" r="T2" b="T3"/>
              <a:pathLst>
                <a:path w="44450" h="78104">
                  <a:moveTo>
                    <a:pt x="16097" y="0"/>
                  </a:moveTo>
                  <a:lnTo>
                    <a:pt x="3765" y="20535"/>
                  </a:lnTo>
                  <a:lnTo>
                    <a:pt x="359" y="29249"/>
                  </a:lnTo>
                  <a:lnTo>
                    <a:pt x="0" y="38388"/>
                  </a:lnTo>
                  <a:lnTo>
                    <a:pt x="2583" y="47171"/>
                  </a:lnTo>
                  <a:lnTo>
                    <a:pt x="8007" y="54813"/>
                  </a:lnTo>
                  <a:lnTo>
                    <a:pt x="30753" y="77558"/>
                  </a:lnTo>
                  <a:lnTo>
                    <a:pt x="43973" y="64325"/>
                  </a:lnTo>
                  <a:lnTo>
                    <a:pt x="18154" y="38519"/>
                  </a:lnTo>
                  <a:lnTo>
                    <a:pt x="17557" y="33883"/>
                  </a:lnTo>
                  <a:lnTo>
                    <a:pt x="32150" y="9601"/>
                  </a:lnTo>
                  <a:lnTo>
                    <a:pt x="16097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34" name="object 50"/>
            <p:cNvSpPr>
              <a:spLocks noChangeArrowheads="1"/>
            </p:cNvSpPr>
            <p:nvPr/>
          </p:nvSpPr>
          <p:spPr bwMode="auto">
            <a:xfrm>
              <a:off x="5792349" y="4518533"/>
              <a:ext cx="227965" cy="227965"/>
            </a:xfrm>
            <a:custGeom>
              <a:avLst/>
              <a:gdLst>
                <a:gd name="T0" fmla="*/ 0 w 227964"/>
                <a:gd name="T1" fmla="*/ 0 h 227964"/>
                <a:gd name="T2" fmla="*/ 227964 w 227964"/>
                <a:gd name="T3" fmla="*/ 227964 h 227964"/>
              </a:gdLst>
              <a:ahLst/>
              <a:cxnLst/>
              <a:rect l="T0" t="T1" r="T2" b="T3"/>
              <a:pathLst>
                <a:path w="227964" h="227964">
                  <a:moveTo>
                    <a:pt x="43573" y="0"/>
                  </a:moveTo>
                  <a:lnTo>
                    <a:pt x="0" y="12"/>
                  </a:lnTo>
                  <a:lnTo>
                    <a:pt x="0" y="18719"/>
                  </a:lnTo>
                  <a:lnTo>
                    <a:pt x="35839" y="18719"/>
                  </a:lnTo>
                  <a:lnTo>
                    <a:pt x="208991" y="191884"/>
                  </a:lnTo>
                  <a:lnTo>
                    <a:pt x="208991" y="227723"/>
                  </a:lnTo>
                  <a:lnTo>
                    <a:pt x="227698" y="227711"/>
                  </a:lnTo>
                  <a:lnTo>
                    <a:pt x="227698" y="184137"/>
                  </a:lnTo>
                  <a:lnTo>
                    <a:pt x="43573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35" name="object 51"/>
            <p:cNvSpPr>
              <a:spLocks noChangeArrowheads="1"/>
            </p:cNvSpPr>
            <p:nvPr/>
          </p:nvSpPr>
          <p:spPr bwMode="auto">
            <a:xfrm>
              <a:off x="5858526" y="4574220"/>
              <a:ext cx="33655" cy="33655"/>
            </a:xfrm>
            <a:custGeom>
              <a:avLst/>
              <a:gdLst>
                <a:gd name="T0" fmla="*/ 0 w 33654"/>
                <a:gd name="T1" fmla="*/ 0 h 33654"/>
                <a:gd name="T2" fmla="*/ 33654 w 33654"/>
                <a:gd name="T3" fmla="*/ 33654 h 33654"/>
              </a:gdLst>
              <a:ahLst/>
              <a:cxnLst/>
              <a:rect l="T0" t="T1" r="T2" b="T3"/>
              <a:pathLst>
                <a:path w="33654" h="33654">
                  <a:moveTo>
                    <a:pt x="19850" y="0"/>
                  </a:moveTo>
                  <a:lnTo>
                    <a:pt x="0" y="19837"/>
                  </a:lnTo>
                  <a:lnTo>
                    <a:pt x="13233" y="33083"/>
                  </a:lnTo>
                  <a:lnTo>
                    <a:pt x="33083" y="13233"/>
                  </a:lnTo>
                  <a:lnTo>
                    <a:pt x="19850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36" name="object 52"/>
            <p:cNvSpPr>
              <a:spLocks noChangeArrowheads="1"/>
            </p:cNvSpPr>
            <p:nvPr/>
          </p:nvSpPr>
          <p:spPr bwMode="auto">
            <a:xfrm>
              <a:off x="6004067" y="4680098"/>
              <a:ext cx="33655" cy="33655"/>
            </a:xfrm>
            <a:custGeom>
              <a:avLst/>
              <a:gdLst>
                <a:gd name="T0" fmla="*/ 0 w 33654"/>
                <a:gd name="T1" fmla="*/ 0 h 33654"/>
                <a:gd name="T2" fmla="*/ 33654 w 33654"/>
                <a:gd name="T3" fmla="*/ 33654 h 33654"/>
              </a:gdLst>
              <a:ahLst/>
              <a:cxnLst/>
              <a:rect l="T0" t="T1" r="T2" b="T3"/>
              <a:pathLst>
                <a:path w="33654" h="33654">
                  <a:moveTo>
                    <a:pt x="19850" y="0"/>
                  </a:moveTo>
                  <a:lnTo>
                    <a:pt x="0" y="19837"/>
                  </a:lnTo>
                  <a:lnTo>
                    <a:pt x="13246" y="33070"/>
                  </a:lnTo>
                  <a:lnTo>
                    <a:pt x="33083" y="13233"/>
                  </a:lnTo>
                  <a:lnTo>
                    <a:pt x="19850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37" name="object 53"/>
            <p:cNvSpPr>
              <a:spLocks noChangeArrowheads="1"/>
            </p:cNvSpPr>
            <p:nvPr/>
          </p:nvSpPr>
          <p:spPr bwMode="auto">
            <a:xfrm>
              <a:off x="5749931" y="4421161"/>
              <a:ext cx="25400" cy="74930"/>
            </a:xfrm>
            <a:custGeom>
              <a:avLst/>
              <a:gdLst>
                <a:gd name="T0" fmla="*/ 0 w 25400"/>
                <a:gd name="T1" fmla="*/ 0 h 74929"/>
                <a:gd name="T2" fmla="*/ 25400 w 25400"/>
                <a:gd name="T3" fmla="*/ 74929 h 74929"/>
              </a:gdLst>
              <a:ahLst/>
              <a:cxnLst/>
              <a:rect l="T0" t="T1" r="T2" b="T3"/>
              <a:pathLst>
                <a:path w="25400" h="74929">
                  <a:moveTo>
                    <a:pt x="6629" y="0"/>
                  </a:moveTo>
                  <a:lnTo>
                    <a:pt x="0" y="72796"/>
                  </a:lnTo>
                  <a:lnTo>
                    <a:pt x="18643" y="74523"/>
                  </a:lnTo>
                  <a:lnTo>
                    <a:pt x="25260" y="1765"/>
                  </a:lnTo>
                  <a:lnTo>
                    <a:pt x="6629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38" name="object 54"/>
            <p:cNvSpPr>
              <a:spLocks noChangeArrowheads="1"/>
            </p:cNvSpPr>
            <p:nvPr/>
          </p:nvSpPr>
          <p:spPr bwMode="auto">
            <a:xfrm>
              <a:off x="5791506" y="4619556"/>
              <a:ext cx="130810" cy="80010"/>
            </a:xfrm>
            <a:custGeom>
              <a:avLst/>
              <a:gdLst>
                <a:gd name="T0" fmla="*/ 0 w 130810"/>
                <a:gd name="T1" fmla="*/ 0 h 80010"/>
                <a:gd name="T2" fmla="*/ 130810 w 130810"/>
                <a:gd name="T3" fmla="*/ 80010 h 80010"/>
              </a:gdLst>
              <a:ahLst/>
              <a:cxnLst/>
              <a:rect l="T0" t="T1" r="T2" b="T3"/>
              <a:pathLst>
                <a:path w="130810" h="80010">
                  <a:moveTo>
                    <a:pt x="12725" y="15151"/>
                  </a:moveTo>
                  <a:lnTo>
                    <a:pt x="7886" y="18592"/>
                  </a:lnTo>
                  <a:lnTo>
                    <a:pt x="683" y="61572"/>
                  </a:lnTo>
                  <a:lnTo>
                    <a:pt x="0" y="65786"/>
                  </a:lnTo>
                  <a:lnTo>
                    <a:pt x="2349" y="70027"/>
                  </a:lnTo>
                  <a:lnTo>
                    <a:pt x="48120" y="79832"/>
                  </a:lnTo>
                  <a:lnTo>
                    <a:pt x="69337" y="77784"/>
                  </a:lnTo>
                  <a:lnTo>
                    <a:pt x="89825" y="71710"/>
                  </a:lnTo>
                  <a:lnTo>
                    <a:pt x="109097" y="61572"/>
                  </a:lnTo>
                  <a:lnTo>
                    <a:pt x="109692" y="61087"/>
                  </a:lnTo>
                  <a:lnTo>
                    <a:pt x="48120" y="61087"/>
                  </a:lnTo>
                  <a:lnTo>
                    <a:pt x="41134" y="60651"/>
                  </a:lnTo>
                  <a:lnTo>
                    <a:pt x="34231" y="59482"/>
                  </a:lnTo>
                  <a:lnTo>
                    <a:pt x="27401" y="57781"/>
                  </a:lnTo>
                  <a:lnTo>
                    <a:pt x="20637" y="55753"/>
                  </a:lnTo>
                  <a:lnTo>
                    <a:pt x="23901" y="36080"/>
                  </a:lnTo>
                  <a:lnTo>
                    <a:pt x="63290" y="36080"/>
                  </a:lnTo>
                  <a:lnTo>
                    <a:pt x="70654" y="33897"/>
                  </a:lnTo>
                  <a:lnTo>
                    <a:pt x="84035" y="26863"/>
                  </a:lnTo>
                  <a:lnTo>
                    <a:pt x="91418" y="20840"/>
                  </a:lnTo>
                  <a:lnTo>
                    <a:pt x="34251" y="20828"/>
                  </a:lnTo>
                  <a:lnTo>
                    <a:pt x="26758" y="19405"/>
                  </a:lnTo>
                  <a:lnTo>
                    <a:pt x="19761" y="16560"/>
                  </a:lnTo>
                  <a:lnTo>
                    <a:pt x="18478" y="16116"/>
                  </a:lnTo>
                  <a:lnTo>
                    <a:pt x="12725" y="15151"/>
                  </a:lnTo>
                  <a:close/>
                </a:path>
                <a:path w="130810" h="80010">
                  <a:moveTo>
                    <a:pt x="122732" y="30353"/>
                  </a:moveTo>
                  <a:lnTo>
                    <a:pt x="116840" y="30441"/>
                  </a:lnTo>
                  <a:lnTo>
                    <a:pt x="113220" y="34137"/>
                  </a:lnTo>
                  <a:lnTo>
                    <a:pt x="98765" y="45951"/>
                  </a:lnTo>
                  <a:lnTo>
                    <a:pt x="82756" y="54370"/>
                  </a:lnTo>
                  <a:lnTo>
                    <a:pt x="65703" y="59410"/>
                  </a:lnTo>
                  <a:lnTo>
                    <a:pt x="48120" y="61087"/>
                  </a:lnTo>
                  <a:lnTo>
                    <a:pt x="109692" y="61087"/>
                  </a:lnTo>
                  <a:lnTo>
                    <a:pt x="126453" y="47396"/>
                  </a:lnTo>
                  <a:lnTo>
                    <a:pt x="130162" y="43802"/>
                  </a:lnTo>
                  <a:lnTo>
                    <a:pt x="130251" y="37871"/>
                  </a:lnTo>
                  <a:lnTo>
                    <a:pt x="126429" y="33897"/>
                  </a:lnTo>
                  <a:lnTo>
                    <a:pt x="122732" y="30353"/>
                  </a:lnTo>
                  <a:close/>
                </a:path>
                <a:path w="130810" h="80010">
                  <a:moveTo>
                    <a:pt x="63290" y="36080"/>
                  </a:moveTo>
                  <a:lnTo>
                    <a:pt x="23901" y="36080"/>
                  </a:lnTo>
                  <a:lnTo>
                    <a:pt x="29845" y="37503"/>
                  </a:lnTo>
                  <a:lnTo>
                    <a:pt x="35661" y="39547"/>
                  </a:lnTo>
                  <a:lnTo>
                    <a:pt x="41706" y="39535"/>
                  </a:lnTo>
                  <a:lnTo>
                    <a:pt x="56395" y="38124"/>
                  </a:lnTo>
                  <a:lnTo>
                    <a:pt x="63290" y="36080"/>
                  </a:lnTo>
                  <a:close/>
                </a:path>
                <a:path w="130810" h="80010">
                  <a:moveTo>
                    <a:pt x="92379" y="0"/>
                  </a:moveTo>
                  <a:lnTo>
                    <a:pt x="86448" y="88"/>
                  </a:lnTo>
                  <a:lnTo>
                    <a:pt x="82854" y="3784"/>
                  </a:lnTo>
                  <a:lnTo>
                    <a:pt x="73705" y="11262"/>
                  </a:lnTo>
                  <a:lnTo>
                    <a:pt x="63590" y="16594"/>
                  </a:lnTo>
                  <a:lnTo>
                    <a:pt x="52820" y="19784"/>
                  </a:lnTo>
                  <a:lnTo>
                    <a:pt x="41706" y="20840"/>
                  </a:lnTo>
                  <a:lnTo>
                    <a:pt x="91433" y="20828"/>
                  </a:lnTo>
                  <a:lnTo>
                    <a:pt x="96088" y="17030"/>
                  </a:lnTo>
                  <a:lnTo>
                    <a:pt x="99872" y="13119"/>
                  </a:lnTo>
                  <a:lnTo>
                    <a:pt x="99796" y="7188"/>
                  </a:lnTo>
                  <a:lnTo>
                    <a:pt x="92379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39" name="object 67"/>
            <p:cNvSpPr>
              <a:spLocks noChangeArrowheads="1"/>
            </p:cNvSpPr>
            <p:nvPr/>
          </p:nvSpPr>
          <p:spPr bwMode="auto">
            <a:xfrm>
              <a:off x="6074125" y="4449349"/>
              <a:ext cx="298450" cy="433070"/>
            </a:xfrm>
            <a:custGeom>
              <a:avLst/>
              <a:gdLst>
                <a:gd name="T0" fmla="*/ 0 w 298450"/>
                <a:gd name="T1" fmla="*/ 0 h 433070"/>
                <a:gd name="T2" fmla="*/ 298450 w 298450"/>
                <a:gd name="T3" fmla="*/ 433070 h 433070"/>
              </a:gdLst>
              <a:ahLst/>
              <a:cxnLst/>
              <a:rect l="T0" t="T1" r="T2" b="T3"/>
              <a:pathLst>
                <a:path w="298450" h="433070">
                  <a:moveTo>
                    <a:pt x="174301" y="285750"/>
                  </a:moveTo>
                  <a:lnTo>
                    <a:pt x="158635" y="285750"/>
                  </a:lnTo>
                  <a:lnTo>
                    <a:pt x="157486" y="295910"/>
                  </a:lnTo>
                  <a:lnTo>
                    <a:pt x="157045" y="303530"/>
                  </a:lnTo>
                  <a:lnTo>
                    <a:pt x="157037" y="312420"/>
                  </a:lnTo>
                  <a:lnTo>
                    <a:pt x="157327" y="320040"/>
                  </a:lnTo>
                  <a:lnTo>
                    <a:pt x="159548" y="331470"/>
                  </a:lnTo>
                  <a:lnTo>
                    <a:pt x="164069" y="340360"/>
                  </a:lnTo>
                  <a:lnTo>
                    <a:pt x="170798" y="346710"/>
                  </a:lnTo>
                  <a:lnTo>
                    <a:pt x="179578" y="351790"/>
                  </a:lnTo>
                  <a:lnTo>
                    <a:pt x="197802" y="351790"/>
                  </a:lnTo>
                  <a:lnTo>
                    <a:pt x="221815" y="355600"/>
                  </a:lnTo>
                  <a:lnTo>
                    <a:pt x="243162" y="365760"/>
                  </a:lnTo>
                  <a:lnTo>
                    <a:pt x="260472" y="382270"/>
                  </a:lnTo>
                  <a:lnTo>
                    <a:pt x="272376" y="403860"/>
                  </a:lnTo>
                  <a:lnTo>
                    <a:pt x="282054" y="433070"/>
                  </a:lnTo>
                  <a:lnTo>
                    <a:pt x="298081" y="433070"/>
                  </a:lnTo>
                  <a:lnTo>
                    <a:pt x="272936" y="373380"/>
                  </a:lnTo>
                  <a:lnTo>
                    <a:pt x="226631" y="340360"/>
                  </a:lnTo>
                  <a:lnTo>
                    <a:pt x="197802" y="336550"/>
                  </a:lnTo>
                  <a:lnTo>
                    <a:pt x="176466" y="336550"/>
                  </a:lnTo>
                  <a:lnTo>
                    <a:pt x="173721" y="325120"/>
                  </a:lnTo>
                  <a:lnTo>
                    <a:pt x="172364" y="312420"/>
                  </a:lnTo>
                  <a:lnTo>
                    <a:pt x="172398" y="300990"/>
                  </a:lnTo>
                  <a:lnTo>
                    <a:pt x="174301" y="285750"/>
                  </a:lnTo>
                  <a:close/>
                </a:path>
                <a:path w="298450" h="433070">
                  <a:moveTo>
                    <a:pt x="109194" y="0"/>
                  </a:moveTo>
                  <a:lnTo>
                    <a:pt x="66731" y="8890"/>
                  </a:lnTo>
                  <a:lnTo>
                    <a:pt x="32018" y="30480"/>
                  </a:lnTo>
                  <a:lnTo>
                    <a:pt x="8594" y="62230"/>
                  </a:lnTo>
                  <a:lnTo>
                    <a:pt x="0" y="100330"/>
                  </a:lnTo>
                  <a:lnTo>
                    <a:pt x="735" y="113030"/>
                  </a:lnTo>
                  <a:lnTo>
                    <a:pt x="2924" y="124460"/>
                  </a:lnTo>
                  <a:lnTo>
                    <a:pt x="6536" y="135890"/>
                  </a:lnTo>
                  <a:lnTo>
                    <a:pt x="11544" y="146050"/>
                  </a:lnTo>
                  <a:lnTo>
                    <a:pt x="10744" y="146050"/>
                  </a:lnTo>
                  <a:lnTo>
                    <a:pt x="4532" y="151130"/>
                  </a:lnTo>
                  <a:lnTo>
                    <a:pt x="1343" y="158750"/>
                  </a:lnTo>
                  <a:lnTo>
                    <a:pt x="167" y="166370"/>
                  </a:lnTo>
                  <a:lnTo>
                    <a:pt x="89" y="173990"/>
                  </a:lnTo>
                  <a:lnTo>
                    <a:pt x="1967" y="200660"/>
                  </a:lnTo>
                  <a:lnTo>
                    <a:pt x="6599" y="217170"/>
                  </a:lnTo>
                  <a:lnTo>
                    <a:pt x="11985" y="224790"/>
                  </a:lnTo>
                  <a:lnTo>
                    <a:pt x="16217" y="226060"/>
                  </a:lnTo>
                  <a:lnTo>
                    <a:pt x="17564" y="227330"/>
                  </a:lnTo>
                  <a:lnTo>
                    <a:pt x="23431" y="227330"/>
                  </a:lnTo>
                  <a:lnTo>
                    <a:pt x="25300" y="237490"/>
                  </a:lnTo>
                  <a:lnTo>
                    <a:pt x="28811" y="247650"/>
                  </a:lnTo>
                  <a:lnTo>
                    <a:pt x="33877" y="256540"/>
                  </a:lnTo>
                  <a:lnTo>
                    <a:pt x="40411" y="265430"/>
                  </a:lnTo>
                  <a:lnTo>
                    <a:pt x="42227" y="273050"/>
                  </a:lnTo>
                  <a:lnTo>
                    <a:pt x="43599" y="281940"/>
                  </a:lnTo>
                  <a:lnTo>
                    <a:pt x="46003" y="300990"/>
                  </a:lnTo>
                  <a:lnTo>
                    <a:pt x="46037" y="312420"/>
                  </a:lnTo>
                  <a:lnTo>
                    <a:pt x="44671" y="325120"/>
                  </a:lnTo>
                  <a:lnTo>
                    <a:pt x="41910" y="336550"/>
                  </a:lnTo>
                  <a:lnTo>
                    <a:pt x="28244" y="336550"/>
                  </a:lnTo>
                  <a:lnTo>
                    <a:pt x="32905" y="341630"/>
                  </a:lnTo>
                  <a:lnTo>
                    <a:pt x="37858" y="346710"/>
                  </a:lnTo>
                  <a:lnTo>
                    <a:pt x="42367" y="351790"/>
                  </a:lnTo>
                  <a:lnTo>
                    <a:pt x="45847" y="351790"/>
                  </a:lnTo>
                  <a:lnTo>
                    <a:pt x="53089" y="346710"/>
                  </a:lnTo>
                  <a:lnTo>
                    <a:pt x="57208" y="339090"/>
                  </a:lnTo>
                  <a:lnTo>
                    <a:pt x="59425" y="328930"/>
                  </a:lnTo>
                  <a:lnTo>
                    <a:pt x="60985" y="320040"/>
                  </a:lnTo>
                  <a:lnTo>
                    <a:pt x="61365" y="312420"/>
                  </a:lnTo>
                  <a:lnTo>
                    <a:pt x="61355" y="303530"/>
                  </a:lnTo>
                  <a:lnTo>
                    <a:pt x="60910" y="295910"/>
                  </a:lnTo>
                  <a:lnTo>
                    <a:pt x="60007" y="287020"/>
                  </a:lnTo>
                  <a:lnTo>
                    <a:pt x="59865" y="285840"/>
                  </a:lnTo>
                  <a:lnTo>
                    <a:pt x="83556" y="285750"/>
                  </a:lnTo>
                  <a:lnTo>
                    <a:pt x="65265" y="269240"/>
                  </a:lnTo>
                  <a:lnTo>
                    <a:pt x="50857" y="252730"/>
                  </a:lnTo>
                  <a:lnTo>
                    <a:pt x="42011" y="238760"/>
                  </a:lnTo>
                  <a:lnTo>
                    <a:pt x="39001" y="226060"/>
                  </a:lnTo>
                  <a:lnTo>
                    <a:pt x="39065" y="222250"/>
                  </a:lnTo>
                  <a:lnTo>
                    <a:pt x="39179" y="220980"/>
                  </a:lnTo>
                  <a:lnTo>
                    <a:pt x="39497" y="218440"/>
                  </a:lnTo>
                  <a:lnTo>
                    <a:pt x="39801" y="212090"/>
                  </a:lnTo>
                  <a:lnTo>
                    <a:pt x="39817" y="210820"/>
                  </a:lnTo>
                  <a:lnTo>
                    <a:pt x="20916" y="210820"/>
                  </a:lnTo>
                  <a:lnTo>
                    <a:pt x="19267" y="207010"/>
                  </a:lnTo>
                  <a:lnTo>
                    <a:pt x="17519" y="199390"/>
                  </a:lnTo>
                  <a:lnTo>
                    <a:pt x="16134" y="187960"/>
                  </a:lnTo>
                  <a:lnTo>
                    <a:pt x="15570" y="172720"/>
                  </a:lnTo>
                  <a:lnTo>
                    <a:pt x="15290" y="168910"/>
                  </a:lnTo>
                  <a:lnTo>
                    <a:pt x="15849" y="163830"/>
                  </a:lnTo>
                  <a:lnTo>
                    <a:pt x="17183" y="161290"/>
                  </a:lnTo>
                  <a:lnTo>
                    <a:pt x="35510" y="161290"/>
                  </a:lnTo>
                  <a:lnTo>
                    <a:pt x="34137" y="154940"/>
                  </a:lnTo>
                  <a:lnTo>
                    <a:pt x="33096" y="151130"/>
                  </a:lnTo>
                  <a:lnTo>
                    <a:pt x="31838" y="146050"/>
                  </a:lnTo>
                  <a:lnTo>
                    <a:pt x="31216" y="140970"/>
                  </a:lnTo>
                  <a:lnTo>
                    <a:pt x="31267" y="132080"/>
                  </a:lnTo>
                  <a:lnTo>
                    <a:pt x="45423" y="128270"/>
                  </a:lnTo>
                  <a:lnTo>
                    <a:pt x="57459" y="119380"/>
                  </a:lnTo>
                  <a:lnTo>
                    <a:pt x="17932" y="119380"/>
                  </a:lnTo>
                  <a:lnTo>
                    <a:pt x="16370" y="114300"/>
                  </a:lnTo>
                  <a:lnTo>
                    <a:pt x="15570" y="107950"/>
                  </a:lnTo>
                  <a:lnTo>
                    <a:pt x="15570" y="100330"/>
                  </a:lnTo>
                  <a:lnTo>
                    <a:pt x="22940" y="68580"/>
                  </a:lnTo>
                  <a:lnTo>
                    <a:pt x="43027" y="40640"/>
                  </a:lnTo>
                  <a:lnTo>
                    <a:pt x="72791" y="22860"/>
                  </a:lnTo>
                  <a:lnTo>
                    <a:pt x="109194" y="16510"/>
                  </a:lnTo>
                  <a:lnTo>
                    <a:pt x="163930" y="16510"/>
                  </a:lnTo>
                  <a:lnTo>
                    <a:pt x="151674" y="8890"/>
                  </a:lnTo>
                  <a:lnTo>
                    <a:pt x="109194" y="0"/>
                  </a:lnTo>
                  <a:close/>
                </a:path>
                <a:path w="298450" h="433070">
                  <a:moveTo>
                    <a:pt x="83556" y="285750"/>
                  </a:moveTo>
                  <a:lnTo>
                    <a:pt x="59855" y="285750"/>
                  </a:lnTo>
                  <a:lnTo>
                    <a:pt x="64490" y="289560"/>
                  </a:lnTo>
                  <a:lnTo>
                    <a:pt x="69481" y="294640"/>
                  </a:lnTo>
                  <a:lnTo>
                    <a:pt x="75107" y="298450"/>
                  </a:lnTo>
                  <a:lnTo>
                    <a:pt x="91359" y="308610"/>
                  </a:lnTo>
                  <a:lnTo>
                    <a:pt x="109213" y="311150"/>
                  </a:lnTo>
                  <a:lnTo>
                    <a:pt x="127067" y="308610"/>
                  </a:lnTo>
                  <a:lnTo>
                    <a:pt x="143319" y="298450"/>
                  </a:lnTo>
                  <a:lnTo>
                    <a:pt x="147053" y="295910"/>
                  </a:lnTo>
                  <a:lnTo>
                    <a:pt x="109208" y="295910"/>
                  </a:lnTo>
                  <a:lnTo>
                    <a:pt x="96515" y="293370"/>
                  </a:lnTo>
                  <a:lnTo>
                    <a:pt x="84963" y="287020"/>
                  </a:lnTo>
                  <a:lnTo>
                    <a:pt x="83556" y="285750"/>
                  </a:lnTo>
                  <a:close/>
                </a:path>
                <a:path w="298450" h="433070">
                  <a:moveTo>
                    <a:pt x="215635" y="123190"/>
                  </a:moveTo>
                  <a:lnTo>
                    <a:pt x="186664" y="123190"/>
                  </a:lnTo>
                  <a:lnTo>
                    <a:pt x="187007" y="127000"/>
                  </a:lnTo>
                  <a:lnTo>
                    <a:pt x="187079" y="128270"/>
                  </a:lnTo>
                  <a:lnTo>
                    <a:pt x="187185" y="140970"/>
                  </a:lnTo>
                  <a:lnTo>
                    <a:pt x="186486" y="146050"/>
                  </a:lnTo>
                  <a:lnTo>
                    <a:pt x="184277" y="153670"/>
                  </a:lnTo>
                  <a:lnTo>
                    <a:pt x="181255" y="168910"/>
                  </a:lnTo>
                  <a:lnTo>
                    <a:pt x="179295" y="182880"/>
                  </a:lnTo>
                  <a:lnTo>
                    <a:pt x="178479" y="195580"/>
                  </a:lnTo>
                  <a:lnTo>
                    <a:pt x="178438" y="200660"/>
                  </a:lnTo>
                  <a:lnTo>
                    <a:pt x="178562" y="212090"/>
                  </a:lnTo>
                  <a:lnTo>
                    <a:pt x="178904" y="218440"/>
                  </a:lnTo>
                  <a:lnTo>
                    <a:pt x="179222" y="220980"/>
                  </a:lnTo>
                  <a:lnTo>
                    <a:pt x="179349" y="222250"/>
                  </a:lnTo>
                  <a:lnTo>
                    <a:pt x="153147" y="269240"/>
                  </a:lnTo>
                  <a:lnTo>
                    <a:pt x="121905" y="293370"/>
                  </a:lnTo>
                  <a:lnTo>
                    <a:pt x="109208" y="295910"/>
                  </a:lnTo>
                  <a:lnTo>
                    <a:pt x="147053" y="295910"/>
                  </a:lnTo>
                  <a:lnTo>
                    <a:pt x="148920" y="294640"/>
                  </a:lnTo>
                  <a:lnTo>
                    <a:pt x="153924" y="289560"/>
                  </a:lnTo>
                  <a:lnTo>
                    <a:pt x="158523" y="285840"/>
                  </a:lnTo>
                  <a:lnTo>
                    <a:pt x="174301" y="285750"/>
                  </a:lnTo>
                  <a:lnTo>
                    <a:pt x="174777" y="281940"/>
                  </a:lnTo>
                  <a:lnTo>
                    <a:pt x="176187" y="273050"/>
                  </a:lnTo>
                  <a:lnTo>
                    <a:pt x="177977" y="265430"/>
                  </a:lnTo>
                  <a:lnTo>
                    <a:pt x="184522" y="256540"/>
                  </a:lnTo>
                  <a:lnTo>
                    <a:pt x="189585" y="247650"/>
                  </a:lnTo>
                  <a:lnTo>
                    <a:pt x="193086" y="237490"/>
                  </a:lnTo>
                  <a:lnTo>
                    <a:pt x="194945" y="227330"/>
                  </a:lnTo>
                  <a:lnTo>
                    <a:pt x="200825" y="227330"/>
                  </a:lnTo>
                  <a:lnTo>
                    <a:pt x="202171" y="226060"/>
                  </a:lnTo>
                  <a:lnTo>
                    <a:pt x="206409" y="224790"/>
                  </a:lnTo>
                  <a:lnTo>
                    <a:pt x="211809" y="217170"/>
                  </a:lnTo>
                  <a:lnTo>
                    <a:pt x="213595" y="210820"/>
                  </a:lnTo>
                  <a:lnTo>
                    <a:pt x="197472" y="210820"/>
                  </a:lnTo>
                  <a:lnTo>
                    <a:pt x="196240" y="209550"/>
                  </a:lnTo>
                  <a:lnTo>
                    <a:pt x="195110" y="208280"/>
                  </a:lnTo>
                  <a:lnTo>
                    <a:pt x="194144" y="207010"/>
                  </a:lnTo>
                  <a:lnTo>
                    <a:pt x="194163" y="195580"/>
                  </a:lnTo>
                  <a:lnTo>
                    <a:pt x="194900" y="184150"/>
                  </a:lnTo>
                  <a:lnTo>
                    <a:pt x="196352" y="173990"/>
                  </a:lnTo>
                  <a:lnTo>
                    <a:pt x="198513" y="162560"/>
                  </a:lnTo>
                  <a:lnTo>
                    <a:pt x="199339" y="161290"/>
                  </a:lnTo>
                  <a:lnTo>
                    <a:pt x="217473" y="161290"/>
                  </a:lnTo>
                  <a:lnTo>
                    <a:pt x="217081" y="158750"/>
                  </a:lnTo>
                  <a:lnTo>
                    <a:pt x="213883" y="151130"/>
                  </a:lnTo>
                  <a:lnTo>
                    <a:pt x="207657" y="146050"/>
                  </a:lnTo>
                  <a:lnTo>
                    <a:pt x="206756" y="146050"/>
                  </a:lnTo>
                  <a:lnTo>
                    <a:pt x="210593" y="138430"/>
                  </a:lnTo>
                  <a:lnTo>
                    <a:pt x="213690" y="129540"/>
                  </a:lnTo>
                  <a:lnTo>
                    <a:pt x="215635" y="123190"/>
                  </a:lnTo>
                  <a:close/>
                </a:path>
                <a:path w="298450" h="433070">
                  <a:moveTo>
                    <a:pt x="59855" y="285750"/>
                  </a:moveTo>
                  <a:close/>
                </a:path>
                <a:path w="298450" h="433070">
                  <a:moveTo>
                    <a:pt x="158635" y="285750"/>
                  </a:moveTo>
                  <a:close/>
                </a:path>
                <a:path w="298450" h="433070">
                  <a:moveTo>
                    <a:pt x="35510" y="161290"/>
                  </a:moveTo>
                  <a:lnTo>
                    <a:pt x="19088" y="161290"/>
                  </a:lnTo>
                  <a:lnTo>
                    <a:pt x="19900" y="162560"/>
                  </a:lnTo>
                  <a:lnTo>
                    <a:pt x="22069" y="173990"/>
                  </a:lnTo>
                  <a:lnTo>
                    <a:pt x="23526" y="184150"/>
                  </a:lnTo>
                  <a:lnTo>
                    <a:pt x="24269" y="195580"/>
                  </a:lnTo>
                  <a:lnTo>
                    <a:pt x="24295" y="207010"/>
                  </a:lnTo>
                  <a:lnTo>
                    <a:pt x="23304" y="208280"/>
                  </a:lnTo>
                  <a:lnTo>
                    <a:pt x="22161" y="209550"/>
                  </a:lnTo>
                  <a:lnTo>
                    <a:pt x="20916" y="210820"/>
                  </a:lnTo>
                  <a:lnTo>
                    <a:pt x="39817" y="210820"/>
                  </a:lnTo>
                  <a:lnTo>
                    <a:pt x="39963" y="199390"/>
                  </a:lnTo>
                  <a:lnTo>
                    <a:pt x="39915" y="195580"/>
                  </a:lnTo>
                  <a:lnTo>
                    <a:pt x="39112" y="182880"/>
                  </a:lnTo>
                  <a:lnTo>
                    <a:pt x="37158" y="168910"/>
                  </a:lnTo>
                  <a:lnTo>
                    <a:pt x="35510" y="161290"/>
                  </a:lnTo>
                  <a:close/>
                </a:path>
                <a:path w="298450" h="433070">
                  <a:moveTo>
                    <a:pt x="217473" y="161290"/>
                  </a:moveTo>
                  <a:lnTo>
                    <a:pt x="201193" y="161290"/>
                  </a:lnTo>
                  <a:lnTo>
                    <a:pt x="202565" y="163830"/>
                  </a:lnTo>
                  <a:lnTo>
                    <a:pt x="203111" y="168910"/>
                  </a:lnTo>
                  <a:lnTo>
                    <a:pt x="202806" y="172720"/>
                  </a:lnTo>
                  <a:lnTo>
                    <a:pt x="202249" y="187960"/>
                  </a:lnTo>
                  <a:lnTo>
                    <a:pt x="200877" y="199390"/>
                  </a:lnTo>
                  <a:lnTo>
                    <a:pt x="199136" y="207010"/>
                  </a:lnTo>
                  <a:lnTo>
                    <a:pt x="197472" y="210820"/>
                  </a:lnTo>
                  <a:lnTo>
                    <a:pt x="213595" y="210820"/>
                  </a:lnTo>
                  <a:lnTo>
                    <a:pt x="216453" y="200660"/>
                  </a:lnTo>
                  <a:lnTo>
                    <a:pt x="218337" y="173990"/>
                  </a:lnTo>
                  <a:lnTo>
                    <a:pt x="218259" y="166370"/>
                  </a:lnTo>
                  <a:lnTo>
                    <a:pt x="217473" y="161290"/>
                  </a:lnTo>
                  <a:close/>
                </a:path>
                <a:path w="298450" h="433070">
                  <a:moveTo>
                    <a:pt x="98477" y="95250"/>
                  </a:moveTo>
                  <a:lnTo>
                    <a:pt x="72478" y="95250"/>
                  </a:lnTo>
                  <a:lnTo>
                    <a:pt x="88991" y="106680"/>
                  </a:lnTo>
                  <a:lnTo>
                    <a:pt x="109988" y="116840"/>
                  </a:lnTo>
                  <a:lnTo>
                    <a:pt x="134147" y="123190"/>
                  </a:lnTo>
                  <a:lnTo>
                    <a:pt x="160147" y="125730"/>
                  </a:lnTo>
                  <a:lnTo>
                    <a:pt x="166801" y="125730"/>
                  </a:lnTo>
                  <a:lnTo>
                    <a:pt x="173443" y="124460"/>
                  </a:lnTo>
                  <a:lnTo>
                    <a:pt x="180067" y="124460"/>
                  </a:lnTo>
                  <a:lnTo>
                    <a:pt x="186664" y="123190"/>
                  </a:lnTo>
                  <a:lnTo>
                    <a:pt x="215635" y="123190"/>
                  </a:lnTo>
                  <a:lnTo>
                    <a:pt x="216025" y="121920"/>
                  </a:lnTo>
                  <a:lnTo>
                    <a:pt x="217354" y="114300"/>
                  </a:lnTo>
                  <a:lnTo>
                    <a:pt x="201409" y="114300"/>
                  </a:lnTo>
                  <a:lnTo>
                    <a:pt x="201409" y="113030"/>
                  </a:lnTo>
                  <a:lnTo>
                    <a:pt x="201244" y="113030"/>
                  </a:lnTo>
                  <a:lnTo>
                    <a:pt x="200606" y="109220"/>
                  </a:lnTo>
                  <a:lnTo>
                    <a:pt x="160147" y="109220"/>
                  </a:lnTo>
                  <a:lnTo>
                    <a:pt x="125857" y="105410"/>
                  </a:lnTo>
                  <a:lnTo>
                    <a:pt x="98477" y="95250"/>
                  </a:lnTo>
                  <a:close/>
                </a:path>
                <a:path w="298450" h="433070">
                  <a:moveTo>
                    <a:pt x="70269" y="54610"/>
                  </a:moveTo>
                  <a:lnTo>
                    <a:pt x="61645" y="54610"/>
                  </a:lnTo>
                  <a:lnTo>
                    <a:pt x="58153" y="58420"/>
                  </a:lnTo>
                  <a:lnTo>
                    <a:pt x="58153" y="83820"/>
                  </a:lnTo>
                  <a:lnTo>
                    <a:pt x="54912" y="97790"/>
                  </a:lnTo>
                  <a:lnTo>
                    <a:pt x="47344" y="107950"/>
                  </a:lnTo>
                  <a:lnTo>
                    <a:pt x="36477" y="115570"/>
                  </a:lnTo>
                  <a:lnTo>
                    <a:pt x="23342" y="118110"/>
                  </a:lnTo>
                  <a:lnTo>
                    <a:pt x="19354" y="118110"/>
                  </a:lnTo>
                  <a:lnTo>
                    <a:pt x="17932" y="119380"/>
                  </a:lnTo>
                  <a:lnTo>
                    <a:pt x="57459" y="119380"/>
                  </a:lnTo>
                  <a:lnTo>
                    <a:pt x="66702" y="107950"/>
                  </a:lnTo>
                  <a:lnTo>
                    <a:pt x="72478" y="95250"/>
                  </a:lnTo>
                  <a:lnTo>
                    <a:pt x="98477" y="95250"/>
                  </a:lnTo>
                  <a:lnTo>
                    <a:pt x="80338" y="81280"/>
                  </a:lnTo>
                  <a:lnTo>
                    <a:pt x="73774" y="67310"/>
                  </a:lnTo>
                  <a:lnTo>
                    <a:pt x="73748" y="58420"/>
                  </a:lnTo>
                  <a:lnTo>
                    <a:pt x="70269" y="54610"/>
                  </a:lnTo>
                  <a:close/>
                </a:path>
                <a:path w="298450" h="433070">
                  <a:moveTo>
                    <a:pt x="163930" y="16510"/>
                  </a:moveTo>
                  <a:lnTo>
                    <a:pt x="109194" y="16510"/>
                  </a:lnTo>
                  <a:lnTo>
                    <a:pt x="145600" y="22860"/>
                  </a:lnTo>
                  <a:lnTo>
                    <a:pt x="175360" y="40640"/>
                  </a:lnTo>
                  <a:lnTo>
                    <a:pt x="195439" y="68580"/>
                  </a:lnTo>
                  <a:lnTo>
                    <a:pt x="202806" y="100330"/>
                  </a:lnTo>
                  <a:lnTo>
                    <a:pt x="202759" y="105410"/>
                  </a:lnTo>
                  <a:lnTo>
                    <a:pt x="202615" y="107950"/>
                  </a:lnTo>
                  <a:lnTo>
                    <a:pt x="202120" y="110490"/>
                  </a:lnTo>
                  <a:lnTo>
                    <a:pt x="201993" y="111760"/>
                  </a:lnTo>
                  <a:lnTo>
                    <a:pt x="201676" y="113030"/>
                  </a:lnTo>
                  <a:lnTo>
                    <a:pt x="201447" y="114300"/>
                  </a:lnTo>
                  <a:lnTo>
                    <a:pt x="217354" y="114300"/>
                  </a:lnTo>
                  <a:lnTo>
                    <a:pt x="217576" y="113030"/>
                  </a:lnTo>
                  <a:lnTo>
                    <a:pt x="218147" y="109220"/>
                  </a:lnTo>
                  <a:lnTo>
                    <a:pt x="218342" y="106680"/>
                  </a:lnTo>
                  <a:lnTo>
                    <a:pt x="218427" y="100330"/>
                  </a:lnTo>
                  <a:lnTo>
                    <a:pt x="209830" y="62230"/>
                  </a:lnTo>
                  <a:lnTo>
                    <a:pt x="186399" y="30480"/>
                  </a:lnTo>
                  <a:lnTo>
                    <a:pt x="163930" y="16510"/>
                  </a:lnTo>
                  <a:close/>
                </a:path>
                <a:path w="298450" h="433070">
                  <a:moveTo>
                    <a:pt x="196265" y="105410"/>
                  </a:moveTo>
                  <a:lnTo>
                    <a:pt x="192074" y="106680"/>
                  </a:lnTo>
                  <a:lnTo>
                    <a:pt x="176187" y="109220"/>
                  </a:lnTo>
                  <a:lnTo>
                    <a:pt x="200606" y="109220"/>
                  </a:lnTo>
                  <a:lnTo>
                    <a:pt x="200393" y="107950"/>
                  </a:lnTo>
                  <a:lnTo>
                    <a:pt x="196265" y="10541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</p:grpSp>
      <p:sp>
        <p:nvSpPr>
          <p:cNvPr id="27692" name="object 68"/>
          <p:cNvSpPr>
            <a:spLocks noChangeArrowheads="1"/>
          </p:cNvSpPr>
          <p:nvPr/>
        </p:nvSpPr>
        <p:spPr bwMode="auto">
          <a:xfrm>
            <a:off x="1138238" y="4249738"/>
            <a:ext cx="822325" cy="692150"/>
          </a:xfrm>
          <a:prstGeom prst="rect">
            <a:avLst/>
          </a:prstGeom>
          <a:blipFill dpi="0" rotWithShape="1"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27693" name="Группа 82"/>
          <p:cNvGrpSpPr>
            <a:grpSpLocks/>
          </p:cNvGrpSpPr>
          <p:nvPr/>
        </p:nvGrpSpPr>
        <p:grpSpPr bwMode="auto">
          <a:xfrm>
            <a:off x="3024188" y="4402138"/>
            <a:ext cx="642937" cy="622300"/>
            <a:chOff x="3518803" y="4402182"/>
            <a:chExt cx="696190" cy="621487"/>
          </a:xfrm>
        </p:grpSpPr>
        <p:sp>
          <p:nvSpPr>
            <p:cNvPr id="27721" name="object 69"/>
            <p:cNvSpPr>
              <a:spLocks noChangeArrowheads="1"/>
            </p:cNvSpPr>
            <p:nvPr/>
          </p:nvSpPr>
          <p:spPr bwMode="auto">
            <a:xfrm>
              <a:off x="3837803" y="4437807"/>
              <a:ext cx="377190" cy="464820"/>
            </a:xfrm>
            <a:custGeom>
              <a:avLst/>
              <a:gdLst>
                <a:gd name="T0" fmla="*/ 0 w 377189"/>
                <a:gd name="T1" fmla="*/ 0 h 464820"/>
                <a:gd name="T2" fmla="*/ 377189 w 377189"/>
                <a:gd name="T3" fmla="*/ 464820 h 464820"/>
              </a:gdLst>
              <a:ahLst/>
              <a:cxnLst/>
              <a:rect l="T0" t="T1" r="T2" b="T3"/>
              <a:pathLst>
                <a:path w="377189" h="464820">
                  <a:moveTo>
                    <a:pt x="191457" y="0"/>
                  </a:moveTo>
                  <a:lnTo>
                    <a:pt x="185488" y="0"/>
                  </a:lnTo>
                  <a:lnTo>
                    <a:pt x="85996" y="22860"/>
                  </a:lnTo>
                  <a:lnTo>
                    <a:pt x="80459" y="26670"/>
                  </a:lnTo>
                  <a:lnTo>
                    <a:pt x="54652" y="74930"/>
                  </a:lnTo>
                  <a:lnTo>
                    <a:pt x="52274" y="81280"/>
                  </a:lnTo>
                  <a:lnTo>
                    <a:pt x="52001" y="87630"/>
                  </a:lnTo>
                  <a:lnTo>
                    <a:pt x="53781" y="95250"/>
                  </a:lnTo>
                  <a:lnTo>
                    <a:pt x="57560" y="101600"/>
                  </a:lnTo>
                  <a:lnTo>
                    <a:pt x="95432" y="144780"/>
                  </a:lnTo>
                  <a:lnTo>
                    <a:pt x="95584" y="148590"/>
                  </a:lnTo>
                  <a:lnTo>
                    <a:pt x="95864" y="151130"/>
                  </a:lnTo>
                  <a:lnTo>
                    <a:pt x="92130" y="151130"/>
                  </a:lnTo>
                  <a:lnTo>
                    <a:pt x="90403" y="152400"/>
                  </a:lnTo>
                  <a:lnTo>
                    <a:pt x="84199" y="157480"/>
                  </a:lnTo>
                  <a:lnTo>
                    <a:pt x="81013" y="165100"/>
                  </a:lnTo>
                  <a:lnTo>
                    <a:pt x="79839" y="172720"/>
                  </a:lnTo>
                  <a:lnTo>
                    <a:pt x="79757" y="179070"/>
                  </a:lnTo>
                  <a:lnTo>
                    <a:pt x="81639" y="207010"/>
                  </a:lnTo>
                  <a:lnTo>
                    <a:pt x="86267" y="222250"/>
                  </a:lnTo>
                  <a:lnTo>
                    <a:pt x="91646" y="229870"/>
                  </a:lnTo>
                  <a:lnTo>
                    <a:pt x="95864" y="232410"/>
                  </a:lnTo>
                  <a:lnTo>
                    <a:pt x="103052" y="232410"/>
                  </a:lnTo>
                  <a:lnTo>
                    <a:pt x="104907" y="242570"/>
                  </a:lnTo>
                  <a:lnTo>
                    <a:pt x="108397" y="252730"/>
                  </a:lnTo>
                  <a:lnTo>
                    <a:pt x="113437" y="261620"/>
                  </a:lnTo>
                  <a:lnTo>
                    <a:pt x="119943" y="270510"/>
                  </a:lnTo>
                  <a:lnTo>
                    <a:pt x="121759" y="278130"/>
                  </a:lnTo>
                  <a:lnTo>
                    <a:pt x="123131" y="287020"/>
                  </a:lnTo>
                  <a:lnTo>
                    <a:pt x="124947" y="302260"/>
                  </a:lnTo>
                  <a:lnTo>
                    <a:pt x="125353" y="308610"/>
                  </a:lnTo>
                  <a:lnTo>
                    <a:pt x="125328" y="314960"/>
                  </a:lnTo>
                  <a:lnTo>
                    <a:pt x="99750" y="341630"/>
                  </a:lnTo>
                  <a:lnTo>
                    <a:pt x="90564" y="341630"/>
                  </a:lnTo>
                  <a:lnTo>
                    <a:pt x="81487" y="342900"/>
                  </a:lnTo>
                  <a:lnTo>
                    <a:pt x="63910" y="347980"/>
                  </a:lnTo>
                  <a:lnTo>
                    <a:pt x="60558" y="349250"/>
                  </a:lnTo>
                  <a:lnTo>
                    <a:pt x="57319" y="351790"/>
                  </a:lnTo>
                  <a:lnTo>
                    <a:pt x="54170" y="353060"/>
                  </a:lnTo>
                  <a:lnTo>
                    <a:pt x="53446" y="353060"/>
                  </a:lnTo>
                  <a:lnTo>
                    <a:pt x="48183" y="356870"/>
                  </a:lnTo>
                  <a:lnTo>
                    <a:pt x="20373" y="384810"/>
                  </a:lnTo>
                  <a:lnTo>
                    <a:pt x="1007" y="435610"/>
                  </a:lnTo>
                  <a:lnTo>
                    <a:pt x="0" y="444500"/>
                  </a:lnTo>
                  <a:lnTo>
                    <a:pt x="2517" y="453390"/>
                  </a:lnTo>
                  <a:lnTo>
                    <a:pt x="8071" y="459740"/>
                  </a:lnTo>
                  <a:lnTo>
                    <a:pt x="16171" y="464820"/>
                  </a:lnTo>
                  <a:lnTo>
                    <a:pt x="353686" y="464820"/>
                  </a:lnTo>
                  <a:lnTo>
                    <a:pt x="362765" y="463550"/>
                  </a:lnTo>
                  <a:lnTo>
                    <a:pt x="370182" y="458470"/>
                  </a:lnTo>
                  <a:lnTo>
                    <a:pt x="375187" y="450850"/>
                  </a:lnTo>
                  <a:lnTo>
                    <a:pt x="375450" y="449580"/>
                  </a:lnTo>
                  <a:lnTo>
                    <a:pt x="18952" y="449580"/>
                  </a:lnTo>
                  <a:lnTo>
                    <a:pt x="15473" y="447040"/>
                  </a:lnTo>
                  <a:lnTo>
                    <a:pt x="15574" y="440690"/>
                  </a:lnTo>
                  <a:lnTo>
                    <a:pt x="15816" y="439420"/>
                  </a:lnTo>
                  <a:lnTo>
                    <a:pt x="25950" y="407670"/>
                  </a:lnTo>
                  <a:lnTo>
                    <a:pt x="27652" y="403860"/>
                  </a:lnTo>
                  <a:lnTo>
                    <a:pt x="29760" y="398780"/>
                  </a:lnTo>
                  <a:lnTo>
                    <a:pt x="35589" y="389890"/>
                  </a:lnTo>
                  <a:lnTo>
                    <a:pt x="39577" y="384810"/>
                  </a:lnTo>
                  <a:lnTo>
                    <a:pt x="44835" y="379730"/>
                  </a:lnTo>
                  <a:lnTo>
                    <a:pt x="46804" y="377190"/>
                  </a:lnTo>
                  <a:lnTo>
                    <a:pt x="62196" y="367030"/>
                  </a:lnTo>
                  <a:lnTo>
                    <a:pt x="64660" y="364490"/>
                  </a:lnTo>
                  <a:lnTo>
                    <a:pt x="67187" y="363220"/>
                  </a:lnTo>
                  <a:lnTo>
                    <a:pt x="69791" y="363220"/>
                  </a:lnTo>
                  <a:lnTo>
                    <a:pt x="84665" y="358140"/>
                  </a:lnTo>
                  <a:lnTo>
                    <a:pt x="92351" y="356870"/>
                  </a:lnTo>
                  <a:lnTo>
                    <a:pt x="124701" y="356870"/>
                  </a:lnTo>
                  <a:lnTo>
                    <a:pt x="114431" y="347980"/>
                  </a:lnTo>
                  <a:lnTo>
                    <a:pt x="134484" y="328930"/>
                  </a:lnTo>
                  <a:lnTo>
                    <a:pt x="158546" y="328930"/>
                  </a:lnTo>
                  <a:lnTo>
                    <a:pt x="140834" y="313690"/>
                  </a:lnTo>
                  <a:lnTo>
                    <a:pt x="140771" y="306070"/>
                  </a:lnTo>
                  <a:lnTo>
                    <a:pt x="140339" y="299720"/>
                  </a:lnTo>
                  <a:lnTo>
                    <a:pt x="139463" y="292100"/>
                  </a:lnTo>
                  <a:lnTo>
                    <a:pt x="139323" y="292100"/>
                  </a:lnTo>
                  <a:lnTo>
                    <a:pt x="139234" y="290830"/>
                  </a:lnTo>
                  <a:lnTo>
                    <a:pt x="162891" y="290830"/>
                  </a:lnTo>
                  <a:lnTo>
                    <a:pt x="144690" y="274320"/>
                  </a:lnTo>
                  <a:lnTo>
                    <a:pt x="130344" y="259080"/>
                  </a:lnTo>
                  <a:lnTo>
                    <a:pt x="121532" y="243840"/>
                  </a:lnTo>
                  <a:lnTo>
                    <a:pt x="118533" y="231140"/>
                  </a:lnTo>
                  <a:lnTo>
                    <a:pt x="118533" y="229870"/>
                  </a:lnTo>
                  <a:lnTo>
                    <a:pt x="119301" y="215900"/>
                  </a:lnTo>
                  <a:lnTo>
                    <a:pt x="100550" y="215900"/>
                  </a:lnTo>
                  <a:lnTo>
                    <a:pt x="98899" y="212090"/>
                  </a:lnTo>
                  <a:lnTo>
                    <a:pt x="97161" y="204470"/>
                  </a:lnTo>
                  <a:lnTo>
                    <a:pt x="95787" y="194310"/>
                  </a:lnTo>
                  <a:lnTo>
                    <a:pt x="95229" y="177800"/>
                  </a:lnTo>
                  <a:lnTo>
                    <a:pt x="94937" y="173990"/>
                  </a:lnTo>
                  <a:lnTo>
                    <a:pt x="95483" y="170180"/>
                  </a:lnTo>
                  <a:lnTo>
                    <a:pt x="96829" y="166370"/>
                  </a:lnTo>
                  <a:lnTo>
                    <a:pt x="115036" y="166370"/>
                  </a:lnTo>
                  <a:lnTo>
                    <a:pt x="112831" y="156210"/>
                  </a:lnTo>
                  <a:lnTo>
                    <a:pt x="111485" y="152400"/>
                  </a:lnTo>
                  <a:lnTo>
                    <a:pt x="110799" y="146050"/>
                  </a:lnTo>
                  <a:lnTo>
                    <a:pt x="110773" y="140970"/>
                  </a:lnTo>
                  <a:lnTo>
                    <a:pt x="110926" y="139700"/>
                  </a:lnTo>
                  <a:lnTo>
                    <a:pt x="110989" y="138430"/>
                  </a:lnTo>
                  <a:lnTo>
                    <a:pt x="188485" y="138430"/>
                  </a:lnTo>
                  <a:lnTo>
                    <a:pt x="164355" y="137160"/>
                  </a:lnTo>
                  <a:lnTo>
                    <a:pt x="143963" y="134620"/>
                  </a:lnTo>
                  <a:lnTo>
                    <a:pt x="127893" y="129540"/>
                  </a:lnTo>
                  <a:lnTo>
                    <a:pt x="116730" y="123190"/>
                  </a:lnTo>
                  <a:lnTo>
                    <a:pt x="300454" y="123190"/>
                  </a:lnTo>
                  <a:lnTo>
                    <a:pt x="301568" y="121920"/>
                  </a:lnTo>
                  <a:lnTo>
                    <a:pt x="96829" y="121920"/>
                  </a:lnTo>
                  <a:lnTo>
                    <a:pt x="69295" y="90170"/>
                  </a:lnTo>
                  <a:lnTo>
                    <a:pt x="67174" y="88900"/>
                  </a:lnTo>
                  <a:lnTo>
                    <a:pt x="66793" y="85090"/>
                  </a:lnTo>
                  <a:lnTo>
                    <a:pt x="92016" y="38100"/>
                  </a:lnTo>
                  <a:lnTo>
                    <a:pt x="93857" y="36829"/>
                  </a:lnTo>
                  <a:lnTo>
                    <a:pt x="96003" y="36829"/>
                  </a:lnTo>
                  <a:lnTo>
                    <a:pt x="183252" y="16510"/>
                  </a:lnTo>
                  <a:lnTo>
                    <a:pt x="186681" y="15240"/>
                  </a:lnTo>
                  <a:lnTo>
                    <a:pt x="257856" y="15240"/>
                  </a:lnTo>
                  <a:lnTo>
                    <a:pt x="191457" y="0"/>
                  </a:lnTo>
                  <a:close/>
                </a:path>
                <a:path w="377189" h="464820">
                  <a:moveTo>
                    <a:pt x="124701" y="356870"/>
                  </a:moveTo>
                  <a:lnTo>
                    <a:pt x="100131" y="356870"/>
                  </a:lnTo>
                  <a:lnTo>
                    <a:pt x="152112" y="401320"/>
                  </a:lnTo>
                  <a:lnTo>
                    <a:pt x="170921" y="420370"/>
                  </a:lnTo>
                  <a:lnTo>
                    <a:pt x="152988" y="449580"/>
                  </a:lnTo>
                  <a:lnTo>
                    <a:pt x="171124" y="449580"/>
                  </a:lnTo>
                  <a:lnTo>
                    <a:pt x="182986" y="430530"/>
                  </a:lnTo>
                  <a:lnTo>
                    <a:pt x="212274" y="430530"/>
                  </a:lnTo>
                  <a:lnTo>
                    <a:pt x="206036" y="420370"/>
                  </a:lnTo>
                  <a:lnTo>
                    <a:pt x="211052" y="415290"/>
                  </a:lnTo>
                  <a:lnTo>
                    <a:pt x="188485" y="415290"/>
                  </a:lnTo>
                  <a:lnTo>
                    <a:pt x="168393" y="394970"/>
                  </a:lnTo>
                  <a:lnTo>
                    <a:pt x="179000" y="384810"/>
                  </a:lnTo>
                  <a:lnTo>
                    <a:pt x="156976" y="384810"/>
                  </a:lnTo>
                  <a:lnTo>
                    <a:pt x="124701" y="356870"/>
                  </a:lnTo>
                  <a:close/>
                </a:path>
                <a:path w="377189" h="464820">
                  <a:moveTo>
                    <a:pt x="212274" y="430530"/>
                  </a:moveTo>
                  <a:lnTo>
                    <a:pt x="193958" y="430530"/>
                  </a:lnTo>
                  <a:lnTo>
                    <a:pt x="205833" y="449580"/>
                  </a:lnTo>
                  <a:lnTo>
                    <a:pt x="223969" y="449580"/>
                  </a:lnTo>
                  <a:lnTo>
                    <a:pt x="212274" y="430530"/>
                  </a:lnTo>
                  <a:close/>
                </a:path>
                <a:path w="377189" h="464820">
                  <a:moveTo>
                    <a:pt x="328772" y="356870"/>
                  </a:moveTo>
                  <a:lnTo>
                    <a:pt x="284599" y="356870"/>
                  </a:lnTo>
                  <a:lnTo>
                    <a:pt x="292279" y="358140"/>
                  </a:lnTo>
                  <a:lnTo>
                    <a:pt x="307141" y="363220"/>
                  </a:lnTo>
                  <a:lnTo>
                    <a:pt x="309757" y="363220"/>
                  </a:lnTo>
                  <a:lnTo>
                    <a:pt x="312297" y="364490"/>
                  </a:lnTo>
                  <a:lnTo>
                    <a:pt x="314748" y="367030"/>
                  </a:lnTo>
                  <a:lnTo>
                    <a:pt x="330141" y="377190"/>
                  </a:lnTo>
                  <a:lnTo>
                    <a:pt x="332109" y="379730"/>
                  </a:lnTo>
                  <a:lnTo>
                    <a:pt x="337367" y="384810"/>
                  </a:lnTo>
                  <a:lnTo>
                    <a:pt x="341380" y="389890"/>
                  </a:lnTo>
                  <a:lnTo>
                    <a:pt x="347133" y="398780"/>
                  </a:lnTo>
                  <a:lnTo>
                    <a:pt x="349203" y="403860"/>
                  </a:lnTo>
                  <a:lnTo>
                    <a:pt x="350880" y="407670"/>
                  </a:lnTo>
                  <a:lnTo>
                    <a:pt x="362437" y="444500"/>
                  </a:lnTo>
                  <a:lnTo>
                    <a:pt x="360163" y="448310"/>
                  </a:lnTo>
                  <a:lnTo>
                    <a:pt x="355287" y="449580"/>
                  </a:lnTo>
                  <a:lnTo>
                    <a:pt x="375450" y="449580"/>
                  </a:lnTo>
                  <a:lnTo>
                    <a:pt x="377029" y="441960"/>
                  </a:lnTo>
                  <a:lnTo>
                    <a:pt x="377029" y="439420"/>
                  </a:lnTo>
                  <a:lnTo>
                    <a:pt x="365548" y="402590"/>
                  </a:lnTo>
                  <a:lnTo>
                    <a:pt x="343793" y="368300"/>
                  </a:lnTo>
                  <a:lnTo>
                    <a:pt x="333901" y="360680"/>
                  </a:lnTo>
                  <a:lnTo>
                    <a:pt x="328772" y="356870"/>
                  </a:lnTo>
                  <a:close/>
                </a:path>
                <a:path w="377189" h="464820">
                  <a:moveTo>
                    <a:pt x="193958" y="430530"/>
                  </a:moveTo>
                  <a:lnTo>
                    <a:pt x="182986" y="430530"/>
                  </a:lnTo>
                  <a:lnTo>
                    <a:pt x="186516" y="431800"/>
                  </a:lnTo>
                  <a:lnTo>
                    <a:pt x="190428" y="431800"/>
                  </a:lnTo>
                  <a:lnTo>
                    <a:pt x="193958" y="430530"/>
                  </a:lnTo>
                  <a:close/>
                </a:path>
                <a:path w="377189" h="464820">
                  <a:moveTo>
                    <a:pt x="211176" y="375920"/>
                  </a:moveTo>
                  <a:lnTo>
                    <a:pt x="188282" y="375920"/>
                  </a:lnTo>
                  <a:lnTo>
                    <a:pt x="208373" y="396240"/>
                  </a:lnTo>
                  <a:lnTo>
                    <a:pt x="188485" y="415290"/>
                  </a:lnTo>
                  <a:lnTo>
                    <a:pt x="211052" y="415290"/>
                  </a:lnTo>
                  <a:lnTo>
                    <a:pt x="224845" y="401320"/>
                  </a:lnTo>
                  <a:lnTo>
                    <a:pt x="244152" y="384810"/>
                  </a:lnTo>
                  <a:lnTo>
                    <a:pt x="219955" y="384810"/>
                  </a:lnTo>
                  <a:lnTo>
                    <a:pt x="211176" y="375920"/>
                  </a:lnTo>
                  <a:close/>
                </a:path>
                <a:path w="377189" h="464820">
                  <a:moveTo>
                    <a:pt x="158546" y="328930"/>
                  </a:moveTo>
                  <a:lnTo>
                    <a:pt x="134484" y="328930"/>
                  </a:lnTo>
                  <a:lnTo>
                    <a:pt x="177042" y="364490"/>
                  </a:lnTo>
                  <a:lnTo>
                    <a:pt x="156976" y="384810"/>
                  </a:lnTo>
                  <a:lnTo>
                    <a:pt x="179000" y="384810"/>
                  </a:lnTo>
                  <a:lnTo>
                    <a:pt x="188282" y="375920"/>
                  </a:lnTo>
                  <a:lnTo>
                    <a:pt x="211176" y="375920"/>
                  </a:lnTo>
                  <a:lnTo>
                    <a:pt x="199889" y="364490"/>
                  </a:lnTo>
                  <a:lnTo>
                    <a:pt x="212056" y="354330"/>
                  </a:lnTo>
                  <a:lnTo>
                    <a:pt x="188066" y="354330"/>
                  </a:lnTo>
                  <a:lnTo>
                    <a:pt x="158546" y="328930"/>
                  </a:lnTo>
                  <a:close/>
                </a:path>
                <a:path w="377189" h="464820">
                  <a:moveTo>
                    <a:pt x="265014" y="328930"/>
                  </a:moveTo>
                  <a:lnTo>
                    <a:pt x="242472" y="328930"/>
                  </a:lnTo>
                  <a:lnTo>
                    <a:pt x="262526" y="347980"/>
                  </a:lnTo>
                  <a:lnTo>
                    <a:pt x="219955" y="384810"/>
                  </a:lnTo>
                  <a:lnTo>
                    <a:pt x="244152" y="384810"/>
                  </a:lnTo>
                  <a:lnTo>
                    <a:pt x="276826" y="356870"/>
                  </a:lnTo>
                  <a:lnTo>
                    <a:pt x="328772" y="356870"/>
                  </a:lnTo>
                  <a:lnTo>
                    <a:pt x="323524" y="353060"/>
                  </a:lnTo>
                  <a:lnTo>
                    <a:pt x="322787" y="353060"/>
                  </a:lnTo>
                  <a:lnTo>
                    <a:pt x="319650" y="351790"/>
                  </a:lnTo>
                  <a:lnTo>
                    <a:pt x="316374" y="349250"/>
                  </a:lnTo>
                  <a:lnTo>
                    <a:pt x="313021" y="347980"/>
                  </a:lnTo>
                  <a:lnTo>
                    <a:pt x="295455" y="342900"/>
                  </a:lnTo>
                  <a:lnTo>
                    <a:pt x="286380" y="341630"/>
                  </a:lnTo>
                  <a:lnTo>
                    <a:pt x="277194" y="341630"/>
                  </a:lnTo>
                  <a:lnTo>
                    <a:pt x="265014" y="328930"/>
                  </a:lnTo>
                  <a:close/>
                </a:path>
                <a:path w="377189" h="464820">
                  <a:moveTo>
                    <a:pt x="188282" y="353060"/>
                  </a:moveTo>
                  <a:lnTo>
                    <a:pt x="188066" y="354330"/>
                  </a:lnTo>
                  <a:lnTo>
                    <a:pt x="188663" y="354330"/>
                  </a:lnTo>
                  <a:lnTo>
                    <a:pt x="188282" y="353060"/>
                  </a:lnTo>
                  <a:close/>
                </a:path>
                <a:path w="377189" h="464820">
                  <a:moveTo>
                    <a:pt x="253366" y="290830"/>
                  </a:moveTo>
                  <a:lnTo>
                    <a:pt x="237723" y="290830"/>
                  </a:lnTo>
                  <a:lnTo>
                    <a:pt x="237634" y="292100"/>
                  </a:lnTo>
                  <a:lnTo>
                    <a:pt x="237494" y="292100"/>
                  </a:lnTo>
                  <a:lnTo>
                    <a:pt x="236618" y="299720"/>
                  </a:lnTo>
                  <a:lnTo>
                    <a:pt x="236186" y="306070"/>
                  </a:lnTo>
                  <a:lnTo>
                    <a:pt x="236135" y="313690"/>
                  </a:lnTo>
                  <a:lnTo>
                    <a:pt x="188663" y="354330"/>
                  </a:lnTo>
                  <a:lnTo>
                    <a:pt x="212056" y="354330"/>
                  </a:lnTo>
                  <a:lnTo>
                    <a:pt x="242472" y="328930"/>
                  </a:lnTo>
                  <a:lnTo>
                    <a:pt x="265014" y="328930"/>
                  </a:lnTo>
                  <a:lnTo>
                    <a:pt x="251616" y="314960"/>
                  </a:lnTo>
                  <a:lnTo>
                    <a:pt x="251604" y="308610"/>
                  </a:lnTo>
                  <a:lnTo>
                    <a:pt x="252023" y="302260"/>
                  </a:lnTo>
                  <a:lnTo>
                    <a:pt x="253366" y="290830"/>
                  </a:lnTo>
                  <a:close/>
                </a:path>
                <a:path w="377189" h="464820">
                  <a:moveTo>
                    <a:pt x="162891" y="290830"/>
                  </a:moveTo>
                  <a:lnTo>
                    <a:pt x="139234" y="290830"/>
                  </a:lnTo>
                  <a:lnTo>
                    <a:pt x="143920" y="294640"/>
                  </a:lnTo>
                  <a:lnTo>
                    <a:pt x="148899" y="299720"/>
                  </a:lnTo>
                  <a:lnTo>
                    <a:pt x="154500" y="303530"/>
                  </a:lnTo>
                  <a:lnTo>
                    <a:pt x="170683" y="313690"/>
                  </a:lnTo>
                  <a:lnTo>
                    <a:pt x="188467" y="316230"/>
                  </a:lnTo>
                  <a:lnTo>
                    <a:pt x="206254" y="313690"/>
                  </a:lnTo>
                  <a:lnTo>
                    <a:pt x="222445" y="304800"/>
                  </a:lnTo>
                  <a:lnTo>
                    <a:pt x="226645" y="300990"/>
                  </a:lnTo>
                  <a:lnTo>
                    <a:pt x="188466" y="300990"/>
                  </a:lnTo>
                  <a:lnTo>
                    <a:pt x="175811" y="298450"/>
                  </a:lnTo>
                  <a:lnTo>
                    <a:pt x="164291" y="292100"/>
                  </a:lnTo>
                  <a:lnTo>
                    <a:pt x="162891" y="290830"/>
                  </a:lnTo>
                  <a:close/>
                </a:path>
                <a:path w="377189" h="464820">
                  <a:moveTo>
                    <a:pt x="300454" y="123190"/>
                  </a:moveTo>
                  <a:lnTo>
                    <a:pt x="260202" y="123190"/>
                  </a:lnTo>
                  <a:lnTo>
                    <a:pt x="249033" y="129540"/>
                  </a:lnTo>
                  <a:lnTo>
                    <a:pt x="232968" y="134620"/>
                  </a:lnTo>
                  <a:lnTo>
                    <a:pt x="212590" y="138430"/>
                  </a:lnTo>
                  <a:lnTo>
                    <a:pt x="265967" y="138430"/>
                  </a:lnTo>
                  <a:lnTo>
                    <a:pt x="266018" y="139700"/>
                  </a:lnTo>
                  <a:lnTo>
                    <a:pt x="266183" y="140970"/>
                  </a:lnTo>
                  <a:lnTo>
                    <a:pt x="266158" y="146050"/>
                  </a:lnTo>
                  <a:lnTo>
                    <a:pt x="265472" y="151130"/>
                  </a:lnTo>
                  <a:lnTo>
                    <a:pt x="264139" y="156210"/>
                  </a:lnTo>
                  <a:lnTo>
                    <a:pt x="260271" y="173990"/>
                  </a:lnTo>
                  <a:lnTo>
                    <a:pt x="257987" y="191770"/>
                  </a:lnTo>
                  <a:lnTo>
                    <a:pt x="257297" y="209550"/>
                  </a:lnTo>
                  <a:lnTo>
                    <a:pt x="258411" y="229870"/>
                  </a:lnTo>
                  <a:lnTo>
                    <a:pt x="258411" y="231140"/>
                  </a:lnTo>
                  <a:lnTo>
                    <a:pt x="232243" y="274320"/>
                  </a:lnTo>
                  <a:lnTo>
                    <a:pt x="201121" y="298450"/>
                  </a:lnTo>
                  <a:lnTo>
                    <a:pt x="188466" y="300990"/>
                  </a:lnTo>
                  <a:lnTo>
                    <a:pt x="226645" y="300990"/>
                  </a:lnTo>
                  <a:lnTo>
                    <a:pt x="228045" y="299720"/>
                  </a:lnTo>
                  <a:lnTo>
                    <a:pt x="233024" y="294640"/>
                  </a:lnTo>
                  <a:lnTo>
                    <a:pt x="237723" y="290830"/>
                  </a:lnTo>
                  <a:lnTo>
                    <a:pt x="253366" y="290830"/>
                  </a:lnTo>
                  <a:lnTo>
                    <a:pt x="253814" y="287020"/>
                  </a:lnTo>
                  <a:lnTo>
                    <a:pt x="255211" y="278130"/>
                  </a:lnTo>
                  <a:lnTo>
                    <a:pt x="257001" y="270510"/>
                  </a:lnTo>
                  <a:lnTo>
                    <a:pt x="263507" y="261620"/>
                  </a:lnTo>
                  <a:lnTo>
                    <a:pt x="268549" y="252730"/>
                  </a:lnTo>
                  <a:lnTo>
                    <a:pt x="272042" y="242570"/>
                  </a:lnTo>
                  <a:lnTo>
                    <a:pt x="273905" y="232410"/>
                  </a:lnTo>
                  <a:lnTo>
                    <a:pt x="281093" y="232410"/>
                  </a:lnTo>
                  <a:lnTo>
                    <a:pt x="285309" y="229870"/>
                  </a:lnTo>
                  <a:lnTo>
                    <a:pt x="290683" y="222250"/>
                  </a:lnTo>
                  <a:lnTo>
                    <a:pt x="292610" y="215900"/>
                  </a:lnTo>
                  <a:lnTo>
                    <a:pt x="275188" y="215900"/>
                  </a:lnTo>
                  <a:lnTo>
                    <a:pt x="274070" y="214630"/>
                  </a:lnTo>
                  <a:lnTo>
                    <a:pt x="273079" y="213360"/>
                  </a:lnTo>
                  <a:lnTo>
                    <a:pt x="273109" y="201930"/>
                  </a:lnTo>
                  <a:lnTo>
                    <a:pt x="273862" y="190500"/>
                  </a:lnTo>
                  <a:lnTo>
                    <a:pt x="275332" y="179070"/>
                  </a:lnTo>
                  <a:lnTo>
                    <a:pt x="277512" y="167640"/>
                  </a:lnTo>
                  <a:lnTo>
                    <a:pt x="278312" y="167640"/>
                  </a:lnTo>
                  <a:lnTo>
                    <a:pt x="279175" y="166370"/>
                  </a:lnTo>
                  <a:lnTo>
                    <a:pt x="296127" y="166370"/>
                  </a:lnTo>
                  <a:lnTo>
                    <a:pt x="295932" y="165100"/>
                  </a:lnTo>
                  <a:lnTo>
                    <a:pt x="292746" y="157480"/>
                  </a:lnTo>
                  <a:lnTo>
                    <a:pt x="286541" y="152400"/>
                  </a:lnTo>
                  <a:lnTo>
                    <a:pt x="284827" y="151130"/>
                  </a:lnTo>
                  <a:lnTo>
                    <a:pt x="281106" y="151130"/>
                  </a:lnTo>
                  <a:lnTo>
                    <a:pt x="281360" y="148590"/>
                  </a:lnTo>
                  <a:lnTo>
                    <a:pt x="281423" y="146050"/>
                  </a:lnTo>
                  <a:lnTo>
                    <a:pt x="281525" y="144780"/>
                  </a:lnTo>
                  <a:lnTo>
                    <a:pt x="300454" y="123190"/>
                  </a:lnTo>
                  <a:close/>
                </a:path>
                <a:path w="377189" h="464820">
                  <a:moveTo>
                    <a:pt x="115036" y="166370"/>
                  </a:moveTo>
                  <a:lnTo>
                    <a:pt x="97769" y="166370"/>
                  </a:lnTo>
                  <a:lnTo>
                    <a:pt x="98632" y="167640"/>
                  </a:lnTo>
                  <a:lnTo>
                    <a:pt x="99432" y="167640"/>
                  </a:lnTo>
                  <a:lnTo>
                    <a:pt x="101625" y="179070"/>
                  </a:lnTo>
                  <a:lnTo>
                    <a:pt x="103098" y="190500"/>
                  </a:lnTo>
                  <a:lnTo>
                    <a:pt x="103849" y="201930"/>
                  </a:lnTo>
                  <a:lnTo>
                    <a:pt x="103877" y="213360"/>
                  </a:lnTo>
                  <a:lnTo>
                    <a:pt x="102874" y="214630"/>
                  </a:lnTo>
                  <a:lnTo>
                    <a:pt x="101769" y="215900"/>
                  </a:lnTo>
                  <a:lnTo>
                    <a:pt x="119301" y="215900"/>
                  </a:lnTo>
                  <a:lnTo>
                    <a:pt x="119510" y="212090"/>
                  </a:lnTo>
                  <a:lnTo>
                    <a:pt x="119454" y="204470"/>
                  </a:lnTo>
                  <a:lnTo>
                    <a:pt x="118965" y="191770"/>
                  </a:lnTo>
                  <a:lnTo>
                    <a:pt x="116690" y="173990"/>
                  </a:lnTo>
                  <a:lnTo>
                    <a:pt x="115036" y="166370"/>
                  </a:lnTo>
                  <a:close/>
                </a:path>
                <a:path w="377189" h="464820">
                  <a:moveTo>
                    <a:pt x="296127" y="166370"/>
                  </a:moveTo>
                  <a:lnTo>
                    <a:pt x="280128" y="166370"/>
                  </a:lnTo>
                  <a:lnTo>
                    <a:pt x="281474" y="170180"/>
                  </a:lnTo>
                  <a:lnTo>
                    <a:pt x="282008" y="173990"/>
                  </a:lnTo>
                  <a:lnTo>
                    <a:pt x="281728" y="177800"/>
                  </a:lnTo>
                  <a:lnTo>
                    <a:pt x="281170" y="194310"/>
                  </a:lnTo>
                  <a:lnTo>
                    <a:pt x="279798" y="204470"/>
                  </a:lnTo>
                  <a:lnTo>
                    <a:pt x="278063" y="212090"/>
                  </a:lnTo>
                  <a:lnTo>
                    <a:pt x="276420" y="215900"/>
                  </a:lnTo>
                  <a:lnTo>
                    <a:pt x="292610" y="215900"/>
                  </a:lnTo>
                  <a:lnTo>
                    <a:pt x="295307" y="207010"/>
                  </a:lnTo>
                  <a:lnTo>
                    <a:pt x="297188" y="179070"/>
                  </a:lnTo>
                  <a:lnTo>
                    <a:pt x="297105" y="172720"/>
                  </a:lnTo>
                  <a:lnTo>
                    <a:pt x="296127" y="166370"/>
                  </a:lnTo>
                  <a:close/>
                </a:path>
                <a:path w="377189" h="464820">
                  <a:moveTo>
                    <a:pt x="265967" y="138430"/>
                  </a:moveTo>
                  <a:lnTo>
                    <a:pt x="110989" y="138430"/>
                  </a:lnTo>
                  <a:lnTo>
                    <a:pt x="125491" y="144780"/>
                  </a:lnTo>
                  <a:lnTo>
                    <a:pt x="143708" y="149860"/>
                  </a:lnTo>
                  <a:lnTo>
                    <a:pt x="164939" y="153670"/>
                  </a:lnTo>
                  <a:lnTo>
                    <a:pt x="188485" y="154940"/>
                  </a:lnTo>
                  <a:lnTo>
                    <a:pt x="212020" y="153670"/>
                  </a:lnTo>
                  <a:lnTo>
                    <a:pt x="233251" y="149860"/>
                  </a:lnTo>
                  <a:lnTo>
                    <a:pt x="251469" y="144780"/>
                  </a:lnTo>
                  <a:lnTo>
                    <a:pt x="265967" y="138430"/>
                  </a:lnTo>
                  <a:close/>
                </a:path>
                <a:path w="377189" h="464820">
                  <a:moveTo>
                    <a:pt x="278248" y="107950"/>
                  </a:moveTo>
                  <a:lnTo>
                    <a:pt x="98696" y="107950"/>
                  </a:lnTo>
                  <a:lnTo>
                    <a:pt x="95229" y="111760"/>
                  </a:lnTo>
                  <a:lnTo>
                    <a:pt x="95343" y="116840"/>
                  </a:lnTo>
                  <a:lnTo>
                    <a:pt x="95457" y="118110"/>
                  </a:lnTo>
                  <a:lnTo>
                    <a:pt x="95991" y="120650"/>
                  </a:lnTo>
                  <a:lnTo>
                    <a:pt x="96829" y="121920"/>
                  </a:lnTo>
                  <a:lnTo>
                    <a:pt x="280699" y="121920"/>
                  </a:lnTo>
                  <a:lnTo>
                    <a:pt x="281195" y="120650"/>
                  </a:lnTo>
                  <a:lnTo>
                    <a:pt x="281525" y="119380"/>
                  </a:lnTo>
                  <a:lnTo>
                    <a:pt x="281728" y="116840"/>
                  </a:lnTo>
                  <a:lnTo>
                    <a:pt x="281728" y="111760"/>
                  </a:lnTo>
                  <a:lnTo>
                    <a:pt x="278248" y="107950"/>
                  </a:lnTo>
                  <a:close/>
                </a:path>
                <a:path w="377189" h="464820">
                  <a:moveTo>
                    <a:pt x="257856" y="15240"/>
                  </a:moveTo>
                  <a:lnTo>
                    <a:pt x="190263" y="15240"/>
                  </a:lnTo>
                  <a:lnTo>
                    <a:pt x="193717" y="16510"/>
                  </a:lnTo>
                  <a:lnTo>
                    <a:pt x="283087" y="36829"/>
                  </a:lnTo>
                  <a:lnTo>
                    <a:pt x="284929" y="38100"/>
                  </a:lnTo>
                  <a:lnTo>
                    <a:pt x="308639" y="82550"/>
                  </a:lnTo>
                  <a:lnTo>
                    <a:pt x="310163" y="85090"/>
                  </a:lnTo>
                  <a:lnTo>
                    <a:pt x="309770" y="88900"/>
                  </a:lnTo>
                  <a:lnTo>
                    <a:pt x="280699" y="121920"/>
                  </a:lnTo>
                  <a:lnTo>
                    <a:pt x="301568" y="121920"/>
                  </a:lnTo>
                  <a:lnTo>
                    <a:pt x="319384" y="101600"/>
                  </a:lnTo>
                  <a:lnTo>
                    <a:pt x="323158" y="95250"/>
                  </a:lnTo>
                  <a:lnTo>
                    <a:pt x="324940" y="87630"/>
                  </a:lnTo>
                  <a:lnTo>
                    <a:pt x="324674" y="81280"/>
                  </a:lnTo>
                  <a:lnTo>
                    <a:pt x="322305" y="74930"/>
                  </a:lnTo>
                  <a:lnTo>
                    <a:pt x="296486" y="26670"/>
                  </a:lnTo>
                  <a:lnTo>
                    <a:pt x="290936" y="22860"/>
                  </a:lnTo>
                  <a:lnTo>
                    <a:pt x="257856" y="1524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22" name="object 70"/>
            <p:cNvSpPr>
              <a:spLocks noChangeArrowheads="1"/>
            </p:cNvSpPr>
            <p:nvPr/>
          </p:nvSpPr>
          <p:spPr bwMode="auto">
            <a:xfrm>
              <a:off x="4088439" y="4817139"/>
              <a:ext cx="54610" cy="62230"/>
            </a:xfrm>
            <a:custGeom>
              <a:avLst/>
              <a:gdLst>
                <a:gd name="T0" fmla="*/ 0 w 54610"/>
                <a:gd name="T1" fmla="*/ 0 h 62229"/>
                <a:gd name="T2" fmla="*/ 54610 w 54610"/>
                <a:gd name="T3" fmla="*/ 62229 h 62229"/>
              </a:gdLst>
              <a:ahLst/>
              <a:cxnLst/>
              <a:rect l="T0" t="T1" r="T2" b="T3"/>
              <a:pathLst>
                <a:path w="54610" h="62229">
                  <a:moveTo>
                    <a:pt x="38849" y="0"/>
                  </a:moveTo>
                  <a:lnTo>
                    <a:pt x="6972" y="12"/>
                  </a:lnTo>
                  <a:lnTo>
                    <a:pt x="12" y="6972"/>
                  </a:lnTo>
                  <a:lnTo>
                    <a:pt x="0" y="34975"/>
                  </a:lnTo>
                  <a:lnTo>
                    <a:pt x="2148" y="45557"/>
                  </a:lnTo>
                  <a:lnTo>
                    <a:pt x="7977" y="54202"/>
                  </a:lnTo>
                  <a:lnTo>
                    <a:pt x="16618" y="60034"/>
                  </a:lnTo>
                  <a:lnTo>
                    <a:pt x="27203" y="62179"/>
                  </a:lnTo>
                  <a:lnTo>
                    <a:pt x="37790" y="60034"/>
                  </a:lnTo>
                  <a:lnTo>
                    <a:pt x="46434" y="54202"/>
                  </a:lnTo>
                  <a:lnTo>
                    <a:pt x="51537" y="46634"/>
                  </a:lnTo>
                  <a:lnTo>
                    <a:pt x="20764" y="46634"/>
                  </a:lnTo>
                  <a:lnTo>
                    <a:pt x="15544" y="41414"/>
                  </a:lnTo>
                  <a:lnTo>
                    <a:pt x="15544" y="15557"/>
                  </a:lnTo>
                  <a:lnTo>
                    <a:pt x="54406" y="15557"/>
                  </a:lnTo>
                  <a:lnTo>
                    <a:pt x="54406" y="6972"/>
                  </a:lnTo>
                  <a:lnTo>
                    <a:pt x="47447" y="12"/>
                  </a:lnTo>
                  <a:lnTo>
                    <a:pt x="38849" y="0"/>
                  </a:lnTo>
                  <a:close/>
                </a:path>
                <a:path w="54610" h="62229">
                  <a:moveTo>
                    <a:pt x="54406" y="15557"/>
                  </a:moveTo>
                  <a:lnTo>
                    <a:pt x="38849" y="15557"/>
                  </a:lnTo>
                  <a:lnTo>
                    <a:pt x="38849" y="41414"/>
                  </a:lnTo>
                  <a:lnTo>
                    <a:pt x="33642" y="46634"/>
                  </a:lnTo>
                  <a:lnTo>
                    <a:pt x="51537" y="46634"/>
                  </a:lnTo>
                  <a:lnTo>
                    <a:pt x="52263" y="45557"/>
                  </a:lnTo>
                  <a:lnTo>
                    <a:pt x="54406" y="34975"/>
                  </a:lnTo>
                  <a:lnTo>
                    <a:pt x="54406" y="15557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23" name="object 71"/>
            <p:cNvSpPr>
              <a:spLocks noChangeArrowheads="1"/>
            </p:cNvSpPr>
            <p:nvPr/>
          </p:nvSpPr>
          <p:spPr bwMode="auto">
            <a:xfrm>
              <a:off x="4002963" y="4475207"/>
              <a:ext cx="46990" cy="54610"/>
            </a:xfrm>
            <a:custGeom>
              <a:avLst/>
              <a:gdLst>
                <a:gd name="T0" fmla="*/ 0 w 46989"/>
                <a:gd name="T1" fmla="*/ 0 h 54610"/>
                <a:gd name="T2" fmla="*/ 46989 w 46989"/>
                <a:gd name="T3" fmla="*/ 54610 h 54610"/>
              </a:gdLst>
              <a:ahLst/>
              <a:cxnLst/>
              <a:rect l="T0" t="T1" r="T2" b="T3"/>
              <a:pathLst>
                <a:path w="46989" h="54610">
                  <a:moveTo>
                    <a:pt x="31089" y="0"/>
                  </a:moveTo>
                  <a:lnTo>
                    <a:pt x="15544" y="0"/>
                  </a:lnTo>
                  <a:lnTo>
                    <a:pt x="6959" y="25"/>
                  </a:lnTo>
                  <a:lnTo>
                    <a:pt x="0" y="6972"/>
                  </a:lnTo>
                  <a:lnTo>
                    <a:pt x="0" y="31102"/>
                  </a:lnTo>
                  <a:lnTo>
                    <a:pt x="1834" y="40171"/>
                  </a:lnTo>
                  <a:lnTo>
                    <a:pt x="6834" y="47580"/>
                  </a:lnTo>
                  <a:lnTo>
                    <a:pt x="14246" y="52579"/>
                  </a:lnTo>
                  <a:lnTo>
                    <a:pt x="23317" y="54419"/>
                  </a:lnTo>
                  <a:lnTo>
                    <a:pt x="32384" y="52579"/>
                  </a:lnTo>
                  <a:lnTo>
                    <a:pt x="39789" y="47580"/>
                  </a:lnTo>
                  <a:lnTo>
                    <a:pt x="44784" y="40171"/>
                  </a:lnTo>
                  <a:lnTo>
                    <a:pt x="45046" y="38874"/>
                  </a:lnTo>
                  <a:lnTo>
                    <a:pt x="19011" y="38874"/>
                  </a:lnTo>
                  <a:lnTo>
                    <a:pt x="15544" y="35394"/>
                  </a:lnTo>
                  <a:lnTo>
                    <a:pt x="15544" y="15557"/>
                  </a:lnTo>
                  <a:lnTo>
                    <a:pt x="46613" y="15557"/>
                  </a:lnTo>
                  <a:lnTo>
                    <a:pt x="46608" y="6972"/>
                  </a:lnTo>
                  <a:lnTo>
                    <a:pt x="39662" y="25"/>
                  </a:lnTo>
                  <a:lnTo>
                    <a:pt x="31089" y="0"/>
                  </a:lnTo>
                  <a:close/>
                </a:path>
                <a:path w="46989" h="54610">
                  <a:moveTo>
                    <a:pt x="46613" y="15557"/>
                  </a:moveTo>
                  <a:lnTo>
                    <a:pt x="31089" y="15557"/>
                  </a:lnTo>
                  <a:lnTo>
                    <a:pt x="31089" y="35394"/>
                  </a:lnTo>
                  <a:lnTo>
                    <a:pt x="27609" y="38874"/>
                  </a:lnTo>
                  <a:lnTo>
                    <a:pt x="45046" y="38874"/>
                  </a:lnTo>
                  <a:lnTo>
                    <a:pt x="46621" y="31102"/>
                  </a:lnTo>
                  <a:lnTo>
                    <a:pt x="46613" y="15557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24" name="object 72"/>
            <p:cNvSpPr>
              <a:spLocks noChangeArrowheads="1"/>
            </p:cNvSpPr>
            <p:nvPr/>
          </p:nvSpPr>
          <p:spPr bwMode="auto">
            <a:xfrm>
              <a:off x="3756206" y="4731569"/>
              <a:ext cx="292100" cy="292100"/>
            </a:xfrm>
            <a:custGeom>
              <a:avLst/>
              <a:gdLst>
                <a:gd name="T0" fmla="*/ 0 w 292100"/>
                <a:gd name="T1" fmla="*/ 0 h 292100"/>
                <a:gd name="T2" fmla="*/ 292100 w 292100"/>
                <a:gd name="T3" fmla="*/ 292100 h 292100"/>
              </a:gdLst>
              <a:ahLst/>
              <a:cxnLst/>
              <a:rect l="T0" t="T1" r="T2" b="T3"/>
              <a:pathLst>
                <a:path w="292100" h="292100">
                  <a:moveTo>
                    <a:pt x="88684" y="0"/>
                  </a:moveTo>
                  <a:lnTo>
                    <a:pt x="0" y="88671"/>
                  </a:lnTo>
                  <a:lnTo>
                    <a:pt x="203377" y="292049"/>
                  </a:lnTo>
                  <a:lnTo>
                    <a:pt x="292049" y="203377"/>
                  </a:lnTo>
                  <a:lnTo>
                    <a:pt x="886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25" name="object 73"/>
            <p:cNvSpPr>
              <a:spLocks noChangeArrowheads="1"/>
            </p:cNvSpPr>
            <p:nvPr/>
          </p:nvSpPr>
          <p:spPr bwMode="auto">
            <a:xfrm>
              <a:off x="3518803" y="4402182"/>
              <a:ext cx="433070" cy="566420"/>
            </a:xfrm>
            <a:custGeom>
              <a:avLst/>
              <a:gdLst>
                <a:gd name="T0" fmla="*/ 0 w 433070"/>
                <a:gd name="T1" fmla="*/ 0 h 566420"/>
                <a:gd name="T2" fmla="*/ 433070 w 433070"/>
                <a:gd name="T3" fmla="*/ 566420 h 566420"/>
              </a:gdLst>
              <a:ahLst/>
              <a:cxnLst/>
              <a:rect l="T0" t="T1" r="T2" b="T3"/>
              <a:pathLst>
                <a:path w="433070" h="566420">
                  <a:moveTo>
                    <a:pt x="335726" y="370852"/>
                  </a:moveTo>
                  <a:lnTo>
                    <a:pt x="290245" y="370852"/>
                  </a:lnTo>
                  <a:lnTo>
                    <a:pt x="325628" y="559396"/>
                  </a:lnTo>
                  <a:lnTo>
                    <a:pt x="326529" y="561098"/>
                  </a:lnTo>
                  <a:lnTo>
                    <a:pt x="327901" y="562432"/>
                  </a:lnTo>
                  <a:lnTo>
                    <a:pt x="331571" y="566089"/>
                  </a:lnTo>
                  <a:lnTo>
                    <a:pt x="337477" y="566051"/>
                  </a:lnTo>
                  <a:lnTo>
                    <a:pt x="366890" y="536638"/>
                  </a:lnTo>
                  <a:lnTo>
                    <a:pt x="340423" y="536638"/>
                  </a:lnTo>
                  <a:lnTo>
                    <a:pt x="309448" y="371398"/>
                  </a:lnTo>
                  <a:lnTo>
                    <a:pt x="336286" y="371398"/>
                  </a:lnTo>
                  <a:lnTo>
                    <a:pt x="335726" y="370852"/>
                  </a:lnTo>
                  <a:close/>
                </a:path>
                <a:path w="433070" h="566420">
                  <a:moveTo>
                    <a:pt x="336286" y="371398"/>
                  </a:moveTo>
                  <a:lnTo>
                    <a:pt x="309448" y="371398"/>
                  </a:lnTo>
                  <a:lnTo>
                    <a:pt x="408838" y="468223"/>
                  </a:lnTo>
                  <a:lnTo>
                    <a:pt x="340423" y="536638"/>
                  </a:lnTo>
                  <a:lnTo>
                    <a:pt x="366890" y="536638"/>
                  </a:lnTo>
                  <a:lnTo>
                    <a:pt x="428834" y="474700"/>
                  </a:lnTo>
                  <a:lnTo>
                    <a:pt x="432447" y="470966"/>
                  </a:lnTo>
                  <a:lnTo>
                    <a:pt x="432396" y="465048"/>
                  </a:lnTo>
                  <a:lnTo>
                    <a:pt x="336286" y="371398"/>
                  </a:lnTo>
                  <a:close/>
                </a:path>
                <a:path w="433070" h="566420">
                  <a:moveTo>
                    <a:pt x="56603" y="0"/>
                  </a:moveTo>
                  <a:lnTo>
                    <a:pt x="0" y="56578"/>
                  </a:lnTo>
                  <a:lnTo>
                    <a:pt x="0" y="62509"/>
                  </a:lnTo>
                  <a:lnTo>
                    <a:pt x="250050" y="312534"/>
                  </a:lnTo>
                  <a:lnTo>
                    <a:pt x="200660" y="398970"/>
                  </a:lnTo>
                  <a:lnTo>
                    <a:pt x="198589" y="402640"/>
                  </a:lnTo>
                  <a:lnTo>
                    <a:pt x="199186" y="407238"/>
                  </a:lnTo>
                  <a:lnTo>
                    <a:pt x="235254" y="443318"/>
                  </a:lnTo>
                  <a:lnTo>
                    <a:pt x="235839" y="443864"/>
                  </a:lnTo>
                  <a:lnTo>
                    <a:pt x="236499" y="444398"/>
                  </a:lnTo>
                  <a:lnTo>
                    <a:pt x="241693" y="447357"/>
                  </a:lnTo>
                  <a:lnTo>
                    <a:pt x="247421" y="445820"/>
                  </a:lnTo>
                  <a:lnTo>
                    <a:pt x="261357" y="421424"/>
                  </a:lnTo>
                  <a:lnTo>
                    <a:pt x="239826" y="421424"/>
                  </a:lnTo>
                  <a:lnTo>
                    <a:pt x="220472" y="402069"/>
                  </a:lnTo>
                  <a:lnTo>
                    <a:pt x="263766" y="326250"/>
                  </a:lnTo>
                  <a:lnTo>
                    <a:pt x="290233" y="326250"/>
                  </a:lnTo>
                  <a:lnTo>
                    <a:pt x="23520" y="59537"/>
                  </a:lnTo>
                  <a:lnTo>
                    <a:pt x="69824" y="13233"/>
                  </a:lnTo>
                  <a:lnTo>
                    <a:pt x="56603" y="0"/>
                  </a:lnTo>
                  <a:close/>
                </a:path>
                <a:path w="433070" h="566420">
                  <a:moveTo>
                    <a:pt x="290233" y="326250"/>
                  </a:moveTo>
                  <a:lnTo>
                    <a:pt x="263766" y="326250"/>
                  </a:lnTo>
                  <a:lnTo>
                    <a:pt x="283095" y="345605"/>
                  </a:lnTo>
                  <a:lnTo>
                    <a:pt x="239826" y="421424"/>
                  </a:lnTo>
                  <a:lnTo>
                    <a:pt x="261357" y="421424"/>
                  </a:lnTo>
                  <a:lnTo>
                    <a:pt x="290245" y="370852"/>
                  </a:lnTo>
                  <a:lnTo>
                    <a:pt x="335726" y="370852"/>
                  </a:lnTo>
                  <a:lnTo>
                    <a:pt x="301383" y="337400"/>
                  </a:lnTo>
                  <a:lnTo>
                    <a:pt x="290233" y="32625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26" name="object 74"/>
            <p:cNvSpPr>
              <a:spLocks noChangeArrowheads="1"/>
            </p:cNvSpPr>
            <p:nvPr/>
          </p:nvSpPr>
          <p:spPr bwMode="auto">
            <a:xfrm>
              <a:off x="3723295" y="4675311"/>
              <a:ext cx="44450" cy="78105"/>
            </a:xfrm>
            <a:custGeom>
              <a:avLst/>
              <a:gdLst>
                <a:gd name="T0" fmla="*/ 0 w 44450"/>
                <a:gd name="T1" fmla="*/ 0 h 78104"/>
                <a:gd name="T2" fmla="*/ 44450 w 44450"/>
                <a:gd name="T3" fmla="*/ 78104 h 78104"/>
              </a:gdLst>
              <a:ahLst/>
              <a:cxnLst/>
              <a:rect l="T0" t="T1" r="T2" b="T3"/>
              <a:pathLst>
                <a:path w="44450" h="78104">
                  <a:moveTo>
                    <a:pt x="16097" y="0"/>
                  </a:moveTo>
                  <a:lnTo>
                    <a:pt x="3765" y="20535"/>
                  </a:lnTo>
                  <a:lnTo>
                    <a:pt x="359" y="29249"/>
                  </a:lnTo>
                  <a:lnTo>
                    <a:pt x="0" y="38388"/>
                  </a:lnTo>
                  <a:lnTo>
                    <a:pt x="2583" y="47171"/>
                  </a:lnTo>
                  <a:lnTo>
                    <a:pt x="8007" y="54813"/>
                  </a:lnTo>
                  <a:lnTo>
                    <a:pt x="30753" y="77558"/>
                  </a:lnTo>
                  <a:lnTo>
                    <a:pt x="43973" y="64325"/>
                  </a:lnTo>
                  <a:lnTo>
                    <a:pt x="18154" y="38519"/>
                  </a:lnTo>
                  <a:lnTo>
                    <a:pt x="17557" y="33883"/>
                  </a:lnTo>
                  <a:lnTo>
                    <a:pt x="32150" y="9601"/>
                  </a:lnTo>
                  <a:lnTo>
                    <a:pt x="16097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27" name="object 75"/>
            <p:cNvSpPr>
              <a:spLocks noChangeArrowheads="1"/>
            </p:cNvSpPr>
            <p:nvPr/>
          </p:nvSpPr>
          <p:spPr bwMode="auto">
            <a:xfrm>
              <a:off x="3595249" y="4518533"/>
              <a:ext cx="227965" cy="227965"/>
            </a:xfrm>
            <a:custGeom>
              <a:avLst/>
              <a:gdLst>
                <a:gd name="T0" fmla="*/ 0 w 227964"/>
                <a:gd name="T1" fmla="*/ 0 h 227964"/>
                <a:gd name="T2" fmla="*/ 227964 w 227964"/>
                <a:gd name="T3" fmla="*/ 227964 h 227964"/>
              </a:gdLst>
              <a:ahLst/>
              <a:cxnLst/>
              <a:rect l="T0" t="T1" r="T2" b="T3"/>
              <a:pathLst>
                <a:path w="227964" h="227964">
                  <a:moveTo>
                    <a:pt x="43573" y="0"/>
                  </a:moveTo>
                  <a:lnTo>
                    <a:pt x="0" y="12"/>
                  </a:lnTo>
                  <a:lnTo>
                    <a:pt x="0" y="18719"/>
                  </a:lnTo>
                  <a:lnTo>
                    <a:pt x="35839" y="18719"/>
                  </a:lnTo>
                  <a:lnTo>
                    <a:pt x="208991" y="191884"/>
                  </a:lnTo>
                  <a:lnTo>
                    <a:pt x="208991" y="227723"/>
                  </a:lnTo>
                  <a:lnTo>
                    <a:pt x="227698" y="227711"/>
                  </a:lnTo>
                  <a:lnTo>
                    <a:pt x="227698" y="184137"/>
                  </a:lnTo>
                  <a:lnTo>
                    <a:pt x="43573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28" name="object 76"/>
            <p:cNvSpPr>
              <a:spLocks noChangeArrowheads="1"/>
            </p:cNvSpPr>
            <p:nvPr/>
          </p:nvSpPr>
          <p:spPr bwMode="auto">
            <a:xfrm>
              <a:off x="3661426" y="4574220"/>
              <a:ext cx="33655" cy="33655"/>
            </a:xfrm>
            <a:custGeom>
              <a:avLst/>
              <a:gdLst>
                <a:gd name="T0" fmla="*/ 0 w 33654"/>
                <a:gd name="T1" fmla="*/ 0 h 33654"/>
                <a:gd name="T2" fmla="*/ 33654 w 33654"/>
                <a:gd name="T3" fmla="*/ 33654 h 33654"/>
              </a:gdLst>
              <a:ahLst/>
              <a:cxnLst/>
              <a:rect l="T0" t="T1" r="T2" b="T3"/>
              <a:pathLst>
                <a:path w="33654" h="33654">
                  <a:moveTo>
                    <a:pt x="19850" y="0"/>
                  </a:moveTo>
                  <a:lnTo>
                    <a:pt x="0" y="19837"/>
                  </a:lnTo>
                  <a:lnTo>
                    <a:pt x="13233" y="33083"/>
                  </a:lnTo>
                  <a:lnTo>
                    <a:pt x="33083" y="13233"/>
                  </a:lnTo>
                  <a:lnTo>
                    <a:pt x="19850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29" name="object 77"/>
            <p:cNvSpPr>
              <a:spLocks noChangeArrowheads="1"/>
            </p:cNvSpPr>
            <p:nvPr/>
          </p:nvSpPr>
          <p:spPr bwMode="auto">
            <a:xfrm>
              <a:off x="3806967" y="4680098"/>
              <a:ext cx="33655" cy="33655"/>
            </a:xfrm>
            <a:custGeom>
              <a:avLst/>
              <a:gdLst>
                <a:gd name="T0" fmla="*/ 0 w 33654"/>
                <a:gd name="T1" fmla="*/ 0 h 33654"/>
                <a:gd name="T2" fmla="*/ 33654 w 33654"/>
                <a:gd name="T3" fmla="*/ 33654 h 33654"/>
              </a:gdLst>
              <a:ahLst/>
              <a:cxnLst/>
              <a:rect l="T0" t="T1" r="T2" b="T3"/>
              <a:pathLst>
                <a:path w="33654" h="33654">
                  <a:moveTo>
                    <a:pt x="19850" y="0"/>
                  </a:moveTo>
                  <a:lnTo>
                    <a:pt x="0" y="19837"/>
                  </a:lnTo>
                  <a:lnTo>
                    <a:pt x="13246" y="33070"/>
                  </a:lnTo>
                  <a:lnTo>
                    <a:pt x="33083" y="13233"/>
                  </a:lnTo>
                  <a:lnTo>
                    <a:pt x="19850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30" name="object 78"/>
            <p:cNvSpPr>
              <a:spLocks noChangeArrowheads="1"/>
            </p:cNvSpPr>
            <p:nvPr/>
          </p:nvSpPr>
          <p:spPr bwMode="auto">
            <a:xfrm>
              <a:off x="3552831" y="4421161"/>
              <a:ext cx="25400" cy="74930"/>
            </a:xfrm>
            <a:custGeom>
              <a:avLst/>
              <a:gdLst>
                <a:gd name="T0" fmla="*/ 0 w 25400"/>
                <a:gd name="T1" fmla="*/ 0 h 74929"/>
                <a:gd name="T2" fmla="*/ 25400 w 25400"/>
                <a:gd name="T3" fmla="*/ 74929 h 74929"/>
              </a:gdLst>
              <a:ahLst/>
              <a:cxnLst/>
              <a:rect l="T0" t="T1" r="T2" b="T3"/>
              <a:pathLst>
                <a:path w="25400" h="74929">
                  <a:moveTo>
                    <a:pt x="6629" y="0"/>
                  </a:moveTo>
                  <a:lnTo>
                    <a:pt x="0" y="72796"/>
                  </a:lnTo>
                  <a:lnTo>
                    <a:pt x="18643" y="74523"/>
                  </a:lnTo>
                  <a:lnTo>
                    <a:pt x="25260" y="1765"/>
                  </a:lnTo>
                  <a:lnTo>
                    <a:pt x="6629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31" name="object 79"/>
            <p:cNvSpPr>
              <a:spLocks noChangeArrowheads="1"/>
            </p:cNvSpPr>
            <p:nvPr/>
          </p:nvSpPr>
          <p:spPr bwMode="auto">
            <a:xfrm>
              <a:off x="3594406" y="4619556"/>
              <a:ext cx="130810" cy="80010"/>
            </a:xfrm>
            <a:custGeom>
              <a:avLst/>
              <a:gdLst>
                <a:gd name="T0" fmla="*/ 0 w 130810"/>
                <a:gd name="T1" fmla="*/ 0 h 80010"/>
                <a:gd name="T2" fmla="*/ 130810 w 130810"/>
                <a:gd name="T3" fmla="*/ 80010 h 80010"/>
              </a:gdLst>
              <a:ahLst/>
              <a:cxnLst/>
              <a:rect l="T0" t="T1" r="T2" b="T3"/>
              <a:pathLst>
                <a:path w="130810" h="80010">
                  <a:moveTo>
                    <a:pt x="12725" y="15151"/>
                  </a:moveTo>
                  <a:lnTo>
                    <a:pt x="7886" y="18592"/>
                  </a:lnTo>
                  <a:lnTo>
                    <a:pt x="683" y="61572"/>
                  </a:lnTo>
                  <a:lnTo>
                    <a:pt x="0" y="65786"/>
                  </a:lnTo>
                  <a:lnTo>
                    <a:pt x="2349" y="70027"/>
                  </a:lnTo>
                  <a:lnTo>
                    <a:pt x="48120" y="79832"/>
                  </a:lnTo>
                  <a:lnTo>
                    <a:pt x="69337" y="77784"/>
                  </a:lnTo>
                  <a:lnTo>
                    <a:pt x="89825" y="71710"/>
                  </a:lnTo>
                  <a:lnTo>
                    <a:pt x="109097" y="61572"/>
                  </a:lnTo>
                  <a:lnTo>
                    <a:pt x="109692" y="61087"/>
                  </a:lnTo>
                  <a:lnTo>
                    <a:pt x="48120" y="61087"/>
                  </a:lnTo>
                  <a:lnTo>
                    <a:pt x="41134" y="60651"/>
                  </a:lnTo>
                  <a:lnTo>
                    <a:pt x="34231" y="59482"/>
                  </a:lnTo>
                  <a:lnTo>
                    <a:pt x="27401" y="57781"/>
                  </a:lnTo>
                  <a:lnTo>
                    <a:pt x="20637" y="55753"/>
                  </a:lnTo>
                  <a:lnTo>
                    <a:pt x="23901" y="36080"/>
                  </a:lnTo>
                  <a:lnTo>
                    <a:pt x="63290" y="36080"/>
                  </a:lnTo>
                  <a:lnTo>
                    <a:pt x="70654" y="33897"/>
                  </a:lnTo>
                  <a:lnTo>
                    <a:pt x="84035" y="26863"/>
                  </a:lnTo>
                  <a:lnTo>
                    <a:pt x="91418" y="20840"/>
                  </a:lnTo>
                  <a:lnTo>
                    <a:pt x="34251" y="20828"/>
                  </a:lnTo>
                  <a:lnTo>
                    <a:pt x="26758" y="19405"/>
                  </a:lnTo>
                  <a:lnTo>
                    <a:pt x="19761" y="16560"/>
                  </a:lnTo>
                  <a:lnTo>
                    <a:pt x="18478" y="16116"/>
                  </a:lnTo>
                  <a:lnTo>
                    <a:pt x="12725" y="15151"/>
                  </a:lnTo>
                  <a:close/>
                </a:path>
                <a:path w="130810" h="80010">
                  <a:moveTo>
                    <a:pt x="122732" y="30353"/>
                  </a:moveTo>
                  <a:lnTo>
                    <a:pt x="116840" y="30441"/>
                  </a:lnTo>
                  <a:lnTo>
                    <a:pt x="113220" y="34137"/>
                  </a:lnTo>
                  <a:lnTo>
                    <a:pt x="98765" y="45951"/>
                  </a:lnTo>
                  <a:lnTo>
                    <a:pt x="82756" y="54370"/>
                  </a:lnTo>
                  <a:lnTo>
                    <a:pt x="65703" y="59410"/>
                  </a:lnTo>
                  <a:lnTo>
                    <a:pt x="48120" y="61087"/>
                  </a:lnTo>
                  <a:lnTo>
                    <a:pt x="109692" y="61087"/>
                  </a:lnTo>
                  <a:lnTo>
                    <a:pt x="126453" y="47396"/>
                  </a:lnTo>
                  <a:lnTo>
                    <a:pt x="130162" y="43802"/>
                  </a:lnTo>
                  <a:lnTo>
                    <a:pt x="130251" y="37871"/>
                  </a:lnTo>
                  <a:lnTo>
                    <a:pt x="126429" y="33897"/>
                  </a:lnTo>
                  <a:lnTo>
                    <a:pt x="122732" y="30353"/>
                  </a:lnTo>
                  <a:close/>
                </a:path>
                <a:path w="130810" h="80010">
                  <a:moveTo>
                    <a:pt x="63290" y="36080"/>
                  </a:moveTo>
                  <a:lnTo>
                    <a:pt x="23901" y="36080"/>
                  </a:lnTo>
                  <a:lnTo>
                    <a:pt x="29845" y="37503"/>
                  </a:lnTo>
                  <a:lnTo>
                    <a:pt x="35661" y="39547"/>
                  </a:lnTo>
                  <a:lnTo>
                    <a:pt x="41706" y="39535"/>
                  </a:lnTo>
                  <a:lnTo>
                    <a:pt x="56395" y="38124"/>
                  </a:lnTo>
                  <a:lnTo>
                    <a:pt x="63290" y="36080"/>
                  </a:lnTo>
                  <a:close/>
                </a:path>
                <a:path w="130810" h="80010">
                  <a:moveTo>
                    <a:pt x="92379" y="0"/>
                  </a:moveTo>
                  <a:lnTo>
                    <a:pt x="86448" y="88"/>
                  </a:lnTo>
                  <a:lnTo>
                    <a:pt x="82854" y="3784"/>
                  </a:lnTo>
                  <a:lnTo>
                    <a:pt x="73705" y="11262"/>
                  </a:lnTo>
                  <a:lnTo>
                    <a:pt x="63590" y="16594"/>
                  </a:lnTo>
                  <a:lnTo>
                    <a:pt x="52820" y="19784"/>
                  </a:lnTo>
                  <a:lnTo>
                    <a:pt x="41706" y="20840"/>
                  </a:lnTo>
                  <a:lnTo>
                    <a:pt x="91433" y="20828"/>
                  </a:lnTo>
                  <a:lnTo>
                    <a:pt x="96088" y="17030"/>
                  </a:lnTo>
                  <a:lnTo>
                    <a:pt x="96227" y="16891"/>
                  </a:lnTo>
                  <a:lnTo>
                    <a:pt x="99872" y="13119"/>
                  </a:lnTo>
                  <a:lnTo>
                    <a:pt x="99796" y="7188"/>
                  </a:lnTo>
                  <a:lnTo>
                    <a:pt x="92379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</p:grpSp>
      <p:pic>
        <p:nvPicPr>
          <p:cNvPr id="27694" name="Рисунок 79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9138" y="474663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95" name="object 5"/>
          <p:cNvSpPr txBox="1">
            <a:spLocks noChangeArrowheads="1"/>
          </p:cNvSpPr>
          <p:nvPr/>
        </p:nvSpPr>
        <p:spPr bwMode="auto">
          <a:xfrm>
            <a:off x="4018990" y="2853531"/>
            <a:ext cx="785813" cy="131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125"/>
              </a:spcBef>
            </a:pPr>
            <a:r>
              <a:rPr lang="uk-UA" sz="5000" b="1" dirty="0" smtClean="0">
                <a:solidFill>
                  <a:srgbClr val="152A65"/>
                </a:solidFill>
                <a:latin typeface="Avenir Next Cyr" charset="-52"/>
              </a:rPr>
              <a:t>0</a:t>
            </a:r>
            <a:endParaRPr lang="ru-RU" sz="5000" dirty="0">
              <a:solidFill>
                <a:srgbClr val="152A65"/>
              </a:solidFill>
              <a:latin typeface="Avenir Next Cyr" charset="-52"/>
            </a:endParaRPr>
          </a:p>
          <a:p>
            <a:pPr algn="ctr" eaLnBrk="1" hangingPunct="1">
              <a:lnSpc>
                <a:spcPct val="103000"/>
              </a:lnSpc>
              <a:spcBef>
                <a:spcPts val="750"/>
              </a:spcBef>
            </a:pPr>
            <a:r>
              <a:rPr lang="ru-RU" sz="900" b="1" dirty="0" err="1">
                <a:solidFill>
                  <a:srgbClr val="152A65"/>
                </a:solidFill>
                <a:latin typeface="Avenir Next Cyr" charset="-52"/>
              </a:rPr>
              <a:t>Килограми</a:t>
            </a: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 </a:t>
            </a:r>
            <a:r>
              <a:rPr lang="ru-RU" sz="900" b="1" dirty="0" err="1">
                <a:solidFill>
                  <a:srgbClr val="152A65"/>
                </a:solidFill>
                <a:latin typeface="Avenir Next Cyr" charset="-52"/>
              </a:rPr>
              <a:t>вибухівки</a:t>
            </a: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 </a:t>
            </a:r>
            <a:r>
              <a:rPr lang="ru-RU" sz="900" b="1" dirty="0" err="1">
                <a:solidFill>
                  <a:srgbClr val="152A65"/>
                </a:solidFill>
                <a:latin typeface="Avenir Next Cyr" charset="-52"/>
              </a:rPr>
              <a:t>вилучено</a:t>
            </a: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 </a:t>
            </a:r>
            <a:endParaRPr lang="ru-RU" sz="900" dirty="0">
              <a:solidFill>
                <a:srgbClr val="152A65"/>
              </a:solidFill>
              <a:latin typeface="Avenir Next Cyr" charset="-52"/>
            </a:endParaRPr>
          </a:p>
        </p:txBody>
      </p:sp>
      <p:grpSp>
        <p:nvGrpSpPr>
          <p:cNvPr id="27696" name="Группа 81"/>
          <p:cNvGrpSpPr>
            <a:grpSpLocks/>
          </p:cNvGrpSpPr>
          <p:nvPr/>
        </p:nvGrpSpPr>
        <p:grpSpPr bwMode="auto">
          <a:xfrm>
            <a:off x="4024313" y="2047875"/>
            <a:ext cx="833437" cy="943902"/>
            <a:chOff x="3321746" y="2030841"/>
            <a:chExt cx="833253" cy="833265"/>
          </a:xfrm>
        </p:grpSpPr>
        <p:sp>
          <p:nvSpPr>
            <p:cNvPr id="27710" name="object 55"/>
            <p:cNvSpPr>
              <a:spLocks noChangeArrowheads="1"/>
            </p:cNvSpPr>
            <p:nvPr/>
          </p:nvSpPr>
          <p:spPr bwMode="auto">
            <a:xfrm>
              <a:off x="3611877" y="2320981"/>
              <a:ext cx="252978" cy="252974"/>
            </a:xfrm>
            <a:prstGeom prst="rect">
              <a:avLst/>
            </a:prstGeom>
            <a:blipFill dpi="0" rotWithShape="1">
              <a:blip r:embed="rId1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11" name="object 56"/>
            <p:cNvSpPr>
              <a:spLocks noChangeArrowheads="1"/>
            </p:cNvSpPr>
            <p:nvPr/>
          </p:nvSpPr>
          <p:spPr bwMode="auto">
            <a:xfrm>
              <a:off x="3561251" y="2270354"/>
              <a:ext cx="354330" cy="354330"/>
            </a:xfrm>
            <a:custGeom>
              <a:avLst/>
              <a:gdLst>
                <a:gd name="T0" fmla="*/ 0 w 354329"/>
                <a:gd name="T1" fmla="*/ 0 h 354330"/>
                <a:gd name="T2" fmla="*/ 354329 w 354329"/>
                <a:gd name="T3" fmla="*/ 354330 h 354330"/>
              </a:gdLst>
              <a:ahLst/>
              <a:cxnLst/>
              <a:rect l="T0" t="T1" r="T2" b="T3"/>
              <a:pathLst>
                <a:path w="354329" h="354330">
                  <a:moveTo>
                    <a:pt x="177128" y="0"/>
                  </a:moveTo>
                  <a:lnTo>
                    <a:pt x="132154" y="5761"/>
                  </a:lnTo>
                  <a:lnTo>
                    <a:pt x="89585" y="23040"/>
                  </a:lnTo>
                  <a:lnTo>
                    <a:pt x="51827" y="51838"/>
                  </a:lnTo>
                  <a:lnTo>
                    <a:pt x="23038" y="89586"/>
                  </a:lnTo>
                  <a:lnTo>
                    <a:pt x="5762" y="132151"/>
                  </a:lnTo>
                  <a:lnTo>
                    <a:pt x="0" y="177123"/>
                  </a:lnTo>
                  <a:lnTo>
                    <a:pt x="5753" y="222096"/>
                  </a:lnTo>
                  <a:lnTo>
                    <a:pt x="23024" y="264660"/>
                  </a:lnTo>
                  <a:lnTo>
                    <a:pt x="51814" y="302409"/>
                  </a:lnTo>
                  <a:lnTo>
                    <a:pt x="89564" y="331206"/>
                  </a:lnTo>
                  <a:lnTo>
                    <a:pt x="132133" y="348484"/>
                  </a:lnTo>
                  <a:lnTo>
                    <a:pt x="177112" y="354244"/>
                  </a:lnTo>
                  <a:lnTo>
                    <a:pt x="222091" y="348484"/>
                  </a:lnTo>
                  <a:lnTo>
                    <a:pt x="264660" y="331206"/>
                  </a:lnTo>
                  <a:lnTo>
                    <a:pt x="269792" y="327291"/>
                  </a:lnTo>
                  <a:lnTo>
                    <a:pt x="153885" y="327285"/>
                  </a:lnTo>
                  <a:lnTo>
                    <a:pt x="109173" y="313021"/>
                  </a:lnTo>
                  <a:lnTo>
                    <a:pt x="69721" y="284502"/>
                  </a:lnTo>
                  <a:lnTo>
                    <a:pt x="41203" y="245055"/>
                  </a:lnTo>
                  <a:lnTo>
                    <a:pt x="26942" y="200350"/>
                  </a:lnTo>
                  <a:lnTo>
                    <a:pt x="26940" y="153883"/>
                  </a:lnTo>
                  <a:lnTo>
                    <a:pt x="41199" y="109172"/>
                  </a:lnTo>
                  <a:lnTo>
                    <a:pt x="69721" y="69719"/>
                  </a:lnTo>
                  <a:lnTo>
                    <a:pt x="109173" y="41197"/>
                  </a:lnTo>
                  <a:lnTo>
                    <a:pt x="153885" y="26938"/>
                  </a:lnTo>
                  <a:lnTo>
                    <a:pt x="269793" y="26938"/>
                  </a:lnTo>
                  <a:lnTo>
                    <a:pt x="264663" y="23026"/>
                  </a:lnTo>
                  <a:lnTo>
                    <a:pt x="222100" y="5755"/>
                  </a:lnTo>
                  <a:lnTo>
                    <a:pt x="177128" y="0"/>
                  </a:lnTo>
                  <a:close/>
                </a:path>
                <a:path w="354329" h="354330">
                  <a:moveTo>
                    <a:pt x="269793" y="26938"/>
                  </a:moveTo>
                  <a:lnTo>
                    <a:pt x="153885" y="26938"/>
                  </a:lnTo>
                  <a:lnTo>
                    <a:pt x="200348" y="26940"/>
                  </a:lnTo>
                  <a:lnTo>
                    <a:pt x="245057" y="41201"/>
                  </a:lnTo>
                  <a:lnTo>
                    <a:pt x="284503" y="69719"/>
                  </a:lnTo>
                  <a:lnTo>
                    <a:pt x="313028" y="109172"/>
                  </a:lnTo>
                  <a:lnTo>
                    <a:pt x="327291" y="153883"/>
                  </a:lnTo>
                  <a:lnTo>
                    <a:pt x="327294" y="200350"/>
                  </a:lnTo>
                  <a:lnTo>
                    <a:pt x="313031" y="245062"/>
                  </a:lnTo>
                  <a:lnTo>
                    <a:pt x="284503" y="284514"/>
                  </a:lnTo>
                  <a:lnTo>
                    <a:pt x="245057" y="313035"/>
                  </a:lnTo>
                  <a:lnTo>
                    <a:pt x="200348" y="327291"/>
                  </a:lnTo>
                  <a:lnTo>
                    <a:pt x="269799" y="327285"/>
                  </a:lnTo>
                  <a:lnTo>
                    <a:pt x="302410" y="302409"/>
                  </a:lnTo>
                  <a:lnTo>
                    <a:pt x="331207" y="264651"/>
                  </a:lnTo>
                  <a:lnTo>
                    <a:pt x="348483" y="222081"/>
                  </a:lnTo>
                  <a:lnTo>
                    <a:pt x="354241" y="177106"/>
                  </a:lnTo>
                  <a:lnTo>
                    <a:pt x="348480" y="132132"/>
                  </a:lnTo>
                  <a:lnTo>
                    <a:pt x="331203" y="89565"/>
                  </a:lnTo>
                  <a:lnTo>
                    <a:pt x="302410" y="51812"/>
                  </a:lnTo>
                  <a:lnTo>
                    <a:pt x="269793" y="26938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12" name="object 57"/>
            <p:cNvSpPr>
              <a:spLocks noChangeArrowheads="1"/>
            </p:cNvSpPr>
            <p:nvPr/>
          </p:nvSpPr>
          <p:spPr bwMode="auto">
            <a:xfrm>
              <a:off x="3720461" y="2393764"/>
              <a:ext cx="71602" cy="107403"/>
            </a:xfrm>
            <a:prstGeom prst="rect">
              <a:avLst/>
            </a:prstGeom>
            <a:blipFill dpi="0" rotWithShape="1">
              <a:blip r:embed="rId1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13" name="object 58"/>
            <p:cNvSpPr>
              <a:spLocks noChangeArrowheads="1"/>
            </p:cNvSpPr>
            <p:nvPr/>
          </p:nvSpPr>
          <p:spPr bwMode="auto">
            <a:xfrm>
              <a:off x="3715985" y="2030841"/>
              <a:ext cx="223748" cy="134708"/>
            </a:xfrm>
            <a:prstGeom prst="rect">
              <a:avLst/>
            </a:prstGeom>
            <a:blipFill dpi="0" rotWithShape="1">
              <a:blip r:embed="rId1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14" name="object 59"/>
            <p:cNvSpPr>
              <a:spLocks noChangeArrowheads="1"/>
            </p:cNvSpPr>
            <p:nvPr/>
          </p:nvSpPr>
          <p:spPr bwMode="auto">
            <a:xfrm>
              <a:off x="3626054" y="2102391"/>
              <a:ext cx="457834" cy="457834"/>
            </a:xfrm>
            <a:custGeom>
              <a:avLst/>
              <a:gdLst>
                <a:gd name="T0" fmla="*/ 0 w 457835"/>
                <a:gd name="T1" fmla="*/ 0 h 457835"/>
                <a:gd name="T2" fmla="*/ 457835 w 457835"/>
                <a:gd name="T3" fmla="*/ 457835 h 457835"/>
              </a:gdLst>
              <a:ahLst/>
              <a:cxnLst/>
              <a:rect l="T0" t="T1" r="T2" b="T3"/>
              <a:pathLst>
                <a:path w="457835" h="457835">
                  <a:moveTo>
                    <a:pt x="286867" y="340575"/>
                  </a:moveTo>
                  <a:lnTo>
                    <a:pt x="268986" y="358457"/>
                  </a:lnTo>
                  <a:lnTo>
                    <a:pt x="367880" y="457352"/>
                  </a:lnTo>
                  <a:lnTo>
                    <a:pt x="375894" y="457377"/>
                  </a:lnTo>
                  <a:lnTo>
                    <a:pt x="407687" y="425589"/>
                  </a:lnTo>
                  <a:lnTo>
                    <a:pt x="371894" y="425589"/>
                  </a:lnTo>
                  <a:lnTo>
                    <a:pt x="286867" y="340575"/>
                  </a:lnTo>
                  <a:close/>
                </a:path>
                <a:path w="457835" h="457835">
                  <a:moveTo>
                    <a:pt x="121297" y="31800"/>
                  </a:moveTo>
                  <a:lnTo>
                    <a:pt x="85496" y="31800"/>
                  </a:lnTo>
                  <a:lnTo>
                    <a:pt x="425589" y="371894"/>
                  </a:lnTo>
                  <a:lnTo>
                    <a:pt x="371894" y="425589"/>
                  </a:lnTo>
                  <a:lnTo>
                    <a:pt x="407687" y="425589"/>
                  </a:lnTo>
                  <a:lnTo>
                    <a:pt x="457390" y="375894"/>
                  </a:lnTo>
                  <a:lnTo>
                    <a:pt x="457377" y="367880"/>
                  </a:lnTo>
                  <a:lnTo>
                    <a:pt x="121297" y="31800"/>
                  </a:lnTo>
                  <a:close/>
                </a:path>
                <a:path w="457835" h="457835">
                  <a:moveTo>
                    <a:pt x="89496" y="0"/>
                  </a:moveTo>
                  <a:lnTo>
                    <a:pt x="81495" y="0"/>
                  </a:lnTo>
                  <a:lnTo>
                    <a:pt x="0" y="81483"/>
                  </a:lnTo>
                  <a:lnTo>
                    <a:pt x="12" y="89496"/>
                  </a:lnTo>
                  <a:lnTo>
                    <a:pt x="98945" y="188417"/>
                  </a:lnTo>
                  <a:lnTo>
                    <a:pt x="116840" y="170535"/>
                  </a:lnTo>
                  <a:lnTo>
                    <a:pt x="31800" y="85496"/>
                  </a:lnTo>
                  <a:lnTo>
                    <a:pt x="85496" y="31800"/>
                  </a:lnTo>
                  <a:lnTo>
                    <a:pt x="121297" y="31800"/>
                  </a:lnTo>
                  <a:lnTo>
                    <a:pt x="89496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15" name="object 60"/>
            <p:cNvSpPr>
              <a:spLocks noChangeArrowheads="1"/>
            </p:cNvSpPr>
            <p:nvPr/>
          </p:nvSpPr>
          <p:spPr bwMode="auto">
            <a:xfrm>
              <a:off x="3827875" y="2120324"/>
              <a:ext cx="327124" cy="349531"/>
            </a:xfrm>
            <a:prstGeom prst="rect">
              <a:avLst/>
            </a:prstGeom>
            <a:blipFill dpi="0" rotWithShape="1">
              <a:blip r:embed="rId1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16" name="object 61"/>
            <p:cNvSpPr>
              <a:spLocks noChangeArrowheads="1"/>
            </p:cNvSpPr>
            <p:nvPr/>
          </p:nvSpPr>
          <p:spPr bwMode="auto">
            <a:xfrm>
              <a:off x="3321746" y="2425080"/>
              <a:ext cx="327094" cy="349346"/>
            </a:xfrm>
            <a:prstGeom prst="rect">
              <a:avLst/>
            </a:prstGeom>
            <a:blipFill dpi="0" rotWithShape="1">
              <a:blip r:embed="rId1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17" name="object 62"/>
            <p:cNvSpPr>
              <a:spLocks noChangeArrowheads="1"/>
            </p:cNvSpPr>
            <p:nvPr/>
          </p:nvSpPr>
          <p:spPr bwMode="auto">
            <a:xfrm>
              <a:off x="3393337" y="2335133"/>
              <a:ext cx="457834" cy="457834"/>
            </a:xfrm>
            <a:custGeom>
              <a:avLst/>
              <a:gdLst>
                <a:gd name="T0" fmla="*/ 0 w 457835"/>
                <a:gd name="T1" fmla="*/ 0 h 457835"/>
                <a:gd name="T2" fmla="*/ 457835 w 457835"/>
                <a:gd name="T3" fmla="*/ 457835 h 457835"/>
              </a:gdLst>
              <a:ahLst/>
              <a:cxnLst/>
              <a:rect l="T0" t="T1" r="T2" b="T3"/>
              <a:pathLst>
                <a:path w="457835" h="457835">
                  <a:moveTo>
                    <a:pt x="89484" y="0"/>
                  </a:moveTo>
                  <a:lnTo>
                    <a:pt x="81470" y="0"/>
                  </a:lnTo>
                  <a:lnTo>
                    <a:pt x="12" y="81457"/>
                  </a:lnTo>
                  <a:lnTo>
                    <a:pt x="0" y="89484"/>
                  </a:lnTo>
                  <a:lnTo>
                    <a:pt x="367868" y="457352"/>
                  </a:lnTo>
                  <a:lnTo>
                    <a:pt x="375907" y="457352"/>
                  </a:lnTo>
                  <a:lnTo>
                    <a:pt x="407677" y="425577"/>
                  </a:lnTo>
                  <a:lnTo>
                    <a:pt x="371894" y="425577"/>
                  </a:lnTo>
                  <a:lnTo>
                    <a:pt x="31788" y="85483"/>
                  </a:lnTo>
                  <a:lnTo>
                    <a:pt x="85483" y="31788"/>
                  </a:lnTo>
                  <a:lnTo>
                    <a:pt x="121284" y="31788"/>
                  </a:lnTo>
                  <a:lnTo>
                    <a:pt x="89484" y="0"/>
                  </a:lnTo>
                  <a:close/>
                </a:path>
                <a:path w="457835" h="457835">
                  <a:moveTo>
                    <a:pt x="358457" y="268960"/>
                  </a:moveTo>
                  <a:lnTo>
                    <a:pt x="340550" y="286854"/>
                  </a:lnTo>
                  <a:lnTo>
                    <a:pt x="425576" y="371881"/>
                  </a:lnTo>
                  <a:lnTo>
                    <a:pt x="371894" y="425577"/>
                  </a:lnTo>
                  <a:lnTo>
                    <a:pt x="407677" y="425577"/>
                  </a:lnTo>
                  <a:lnTo>
                    <a:pt x="457352" y="375894"/>
                  </a:lnTo>
                  <a:lnTo>
                    <a:pt x="457352" y="367855"/>
                  </a:lnTo>
                  <a:lnTo>
                    <a:pt x="358457" y="268960"/>
                  </a:lnTo>
                  <a:close/>
                </a:path>
                <a:path w="457835" h="457835">
                  <a:moveTo>
                    <a:pt x="121284" y="31788"/>
                  </a:moveTo>
                  <a:lnTo>
                    <a:pt x="85483" y="31788"/>
                  </a:lnTo>
                  <a:lnTo>
                    <a:pt x="170510" y="116827"/>
                  </a:lnTo>
                  <a:lnTo>
                    <a:pt x="188417" y="98920"/>
                  </a:lnTo>
                  <a:lnTo>
                    <a:pt x="121284" y="31788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18" name="object 63"/>
            <p:cNvSpPr>
              <a:spLocks noChangeArrowheads="1"/>
            </p:cNvSpPr>
            <p:nvPr/>
          </p:nvSpPr>
          <p:spPr bwMode="auto">
            <a:xfrm>
              <a:off x="3541482" y="2733843"/>
              <a:ext cx="219265" cy="130263"/>
            </a:xfrm>
            <a:prstGeom prst="rect">
              <a:avLst/>
            </a:prstGeom>
            <a:blipFill dpi="0" rotWithShape="1">
              <a:blip r:embed="rId1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19" name="object 64"/>
            <p:cNvSpPr>
              <a:spLocks noChangeArrowheads="1"/>
            </p:cNvSpPr>
            <p:nvPr/>
          </p:nvSpPr>
          <p:spPr bwMode="auto">
            <a:xfrm>
              <a:off x="3487769" y="2196876"/>
              <a:ext cx="179070" cy="179070"/>
            </a:xfrm>
            <a:custGeom>
              <a:avLst/>
              <a:gdLst>
                <a:gd name="T0" fmla="*/ 0 w 179070"/>
                <a:gd name="T1" fmla="*/ 0 h 179069"/>
                <a:gd name="T2" fmla="*/ 179070 w 179070"/>
                <a:gd name="T3" fmla="*/ 179069 h 179069"/>
              </a:gdLst>
              <a:ahLst/>
              <a:cxnLst/>
              <a:rect l="T0" t="T1" r="T2" b="T3"/>
              <a:pathLst>
                <a:path w="179070" h="179069">
                  <a:moveTo>
                    <a:pt x="161086" y="0"/>
                  </a:moveTo>
                  <a:lnTo>
                    <a:pt x="0" y="161112"/>
                  </a:lnTo>
                  <a:lnTo>
                    <a:pt x="17907" y="178993"/>
                  </a:lnTo>
                  <a:lnTo>
                    <a:pt x="178993" y="17907"/>
                  </a:lnTo>
                  <a:lnTo>
                    <a:pt x="161086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20" name="object 65"/>
            <p:cNvSpPr>
              <a:spLocks noChangeArrowheads="1"/>
            </p:cNvSpPr>
            <p:nvPr/>
          </p:nvSpPr>
          <p:spPr bwMode="auto">
            <a:xfrm>
              <a:off x="3809958" y="2519065"/>
              <a:ext cx="179070" cy="179070"/>
            </a:xfrm>
            <a:custGeom>
              <a:avLst/>
              <a:gdLst>
                <a:gd name="T0" fmla="*/ 0 w 179070"/>
                <a:gd name="T1" fmla="*/ 0 h 179069"/>
                <a:gd name="T2" fmla="*/ 179070 w 179070"/>
                <a:gd name="T3" fmla="*/ 179069 h 179069"/>
              </a:gdLst>
              <a:ahLst/>
              <a:cxnLst/>
              <a:rect l="T0" t="T1" r="T2" b="T3"/>
              <a:pathLst>
                <a:path w="179070" h="179069">
                  <a:moveTo>
                    <a:pt x="161086" y="0"/>
                  </a:moveTo>
                  <a:lnTo>
                    <a:pt x="0" y="161086"/>
                  </a:lnTo>
                  <a:lnTo>
                    <a:pt x="17919" y="178993"/>
                  </a:lnTo>
                  <a:lnTo>
                    <a:pt x="178993" y="17907"/>
                  </a:lnTo>
                  <a:lnTo>
                    <a:pt x="161086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</p:grpSp>
      <p:sp>
        <p:nvSpPr>
          <p:cNvPr id="27697" name="object 5"/>
          <p:cNvSpPr txBox="1">
            <a:spLocks noChangeArrowheads="1"/>
          </p:cNvSpPr>
          <p:nvPr/>
        </p:nvSpPr>
        <p:spPr bwMode="auto">
          <a:xfrm>
            <a:off x="4369504" y="4878197"/>
            <a:ext cx="785812" cy="1162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125"/>
              </a:spcBef>
            </a:pPr>
            <a:r>
              <a:rPr lang="uk-UA" sz="4000" b="1" dirty="0" smtClean="0">
                <a:solidFill>
                  <a:srgbClr val="152A65"/>
                </a:solidFill>
                <a:latin typeface="Avenir Next Cyr" charset="-52"/>
              </a:rPr>
              <a:t>0</a:t>
            </a:r>
            <a:endParaRPr lang="ru-RU" sz="4000" dirty="0">
              <a:solidFill>
                <a:srgbClr val="152A65"/>
              </a:solidFill>
              <a:latin typeface="Avenir Next Cyr" charset="-52"/>
            </a:endParaRPr>
          </a:p>
          <a:p>
            <a:pPr algn="ctr" eaLnBrk="1" hangingPunct="1">
              <a:lnSpc>
                <a:spcPct val="103000"/>
              </a:lnSpc>
              <a:spcBef>
                <a:spcPts val="750"/>
              </a:spcBef>
            </a:pPr>
            <a:r>
              <a:rPr lang="ru-RU" sz="900" b="1" dirty="0" smtClean="0">
                <a:solidFill>
                  <a:srgbClr val="152A65"/>
                </a:solidFill>
                <a:latin typeface="Avenir Next Cyr" charset="-52"/>
              </a:rPr>
              <a:t>ОДИНИЦЬ БОЄПРИПАСІВ ВИЛУЧЕНО </a:t>
            </a:r>
            <a:endParaRPr lang="ru-RU" sz="900" dirty="0">
              <a:solidFill>
                <a:srgbClr val="152A65"/>
              </a:solidFill>
              <a:latin typeface="Avenir Next Cyr" charset="-52"/>
            </a:endParaRPr>
          </a:p>
        </p:txBody>
      </p:sp>
      <p:grpSp>
        <p:nvGrpSpPr>
          <p:cNvPr id="27698" name="Группа 81"/>
          <p:cNvGrpSpPr>
            <a:grpSpLocks/>
          </p:cNvGrpSpPr>
          <p:nvPr/>
        </p:nvGrpSpPr>
        <p:grpSpPr bwMode="auto">
          <a:xfrm>
            <a:off x="4458248" y="4212431"/>
            <a:ext cx="714375" cy="819150"/>
            <a:chOff x="3321746" y="2030841"/>
            <a:chExt cx="833253" cy="833265"/>
          </a:xfrm>
        </p:grpSpPr>
        <p:sp>
          <p:nvSpPr>
            <p:cNvPr id="27699" name="object 55"/>
            <p:cNvSpPr>
              <a:spLocks noChangeArrowheads="1"/>
            </p:cNvSpPr>
            <p:nvPr/>
          </p:nvSpPr>
          <p:spPr bwMode="auto">
            <a:xfrm>
              <a:off x="3611877" y="2320981"/>
              <a:ext cx="252978" cy="252974"/>
            </a:xfrm>
            <a:prstGeom prst="rect">
              <a:avLst/>
            </a:prstGeom>
            <a:blipFill dpi="0" rotWithShape="1">
              <a:blip r:embed="rId1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00" name="object 56"/>
            <p:cNvSpPr>
              <a:spLocks noChangeArrowheads="1"/>
            </p:cNvSpPr>
            <p:nvPr/>
          </p:nvSpPr>
          <p:spPr bwMode="auto">
            <a:xfrm>
              <a:off x="3561251" y="2270354"/>
              <a:ext cx="354330" cy="354330"/>
            </a:xfrm>
            <a:custGeom>
              <a:avLst/>
              <a:gdLst>
                <a:gd name="T0" fmla="*/ 0 w 354329"/>
                <a:gd name="T1" fmla="*/ 0 h 354330"/>
                <a:gd name="T2" fmla="*/ 354329 w 354329"/>
                <a:gd name="T3" fmla="*/ 354330 h 354330"/>
              </a:gdLst>
              <a:ahLst/>
              <a:cxnLst/>
              <a:rect l="T0" t="T1" r="T2" b="T3"/>
              <a:pathLst>
                <a:path w="354329" h="354330">
                  <a:moveTo>
                    <a:pt x="177128" y="0"/>
                  </a:moveTo>
                  <a:lnTo>
                    <a:pt x="132154" y="5761"/>
                  </a:lnTo>
                  <a:lnTo>
                    <a:pt x="89585" y="23040"/>
                  </a:lnTo>
                  <a:lnTo>
                    <a:pt x="51827" y="51838"/>
                  </a:lnTo>
                  <a:lnTo>
                    <a:pt x="23038" y="89586"/>
                  </a:lnTo>
                  <a:lnTo>
                    <a:pt x="5762" y="132151"/>
                  </a:lnTo>
                  <a:lnTo>
                    <a:pt x="0" y="177123"/>
                  </a:lnTo>
                  <a:lnTo>
                    <a:pt x="5753" y="222096"/>
                  </a:lnTo>
                  <a:lnTo>
                    <a:pt x="23024" y="264660"/>
                  </a:lnTo>
                  <a:lnTo>
                    <a:pt x="51814" y="302409"/>
                  </a:lnTo>
                  <a:lnTo>
                    <a:pt x="89564" y="331206"/>
                  </a:lnTo>
                  <a:lnTo>
                    <a:pt x="132133" y="348484"/>
                  </a:lnTo>
                  <a:lnTo>
                    <a:pt x="177112" y="354244"/>
                  </a:lnTo>
                  <a:lnTo>
                    <a:pt x="222091" y="348484"/>
                  </a:lnTo>
                  <a:lnTo>
                    <a:pt x="264660" y="331206"/>
                  </a:lnTo>
                  <a:lnTo>
                    <a:pt x="269792" y="327291"/>
                  </a:lnTo>
                  <a:lnTo>
                    <a:pt x="153885" y="327285"/>
                  </a:lnTo>
                  <a:lnTo>
                    <a:pt x="109173" y="313021"/>
                  </a:lnTo>
                  <a:lnTo>
                    <a:pt x="69721" y="284502"/>
                  </a:lnTo>
                  <a:lnTo>
                    <a:pt x="41203" y="245055"/>
                  </a:lnTo>
                  <a:lnTo>
                    <a:pt x="26942" y="200350"/>
                  </a:lnTo>
                  <a:lnTo>
                    <a:pt x="26940" y="153883"/>
                  </a:lnTo>
                  <a:lnTo>
                    <a:pt x="41199" y="109172"/>
                  </a:lnTo>
                  <a:lnTo>
                    <a:pt x="69721" y="69719"/>
                  </a:lnTo>
                  <a:lnTo>
                    <a:pt x="109173" y="41197"/>
                  </a:lnTo>
                  <a:lnTo>
                    <a:pt x="153885" y="26938"/>
                  </a:lnTo>
                  <a:lnTo>
                    <a:pt x="269793" y="26938"/>
                  </a:lnTo>
                  <a:lnTo>
                    <a:pt x="264663" y="23026"/>
                  </a:lnTo>
                  <a:lnTo>
                    <a:pt x="222100" y="5755"/>
                  </a:lnTo>
                  <a:lnTo>
                    <a:pt x="177128" y="0"/>
                  </a:lnTo>
                  <a:close/>
                </a:path>
                <a:path w="354329" h="354330">
                  <a:moveTo>
                    <a:pt x="269793" y="26938"/>
                  </a:moveTo>
                  <a:lnTo>
                    <a:pt x="153885" y="26938"/>
                  </a:lnTo>
                  <a:lnTo>
                    <a:pt x="200348" y="26940"/>
                  </a:lnTo>
                  <a:lnTo>
                    <a:pt x="245057" y="41201"/>
                  </a:lnTo>
                  <a:lnTo>
                    <a:pt x="284503" y="69719"/>
                  </a:lnTo>
                  <a:lnTo>
                    <a:pt x="313028" y="109172"/>
                  </a:lnTo>
                  <a:lnTo>
                    <a:pt x="327291" y="153883"/>
                  </a:lnTo>
                  <a:lnTo>
                    <a:pt x="327294" y="200350"/>
                  </a:lnTo>
                  <a:lnTo>
                    <a:pt x="313031" y="245062"/>
                  </a:lnTo>
                  <a:lnTo>
                    <a:pt x="284503" y="284514"/>
                  </a:lnTo>
                  <a:lnTo>
                    <a:pt x="245057" y="313035"/>
                  </a:lnTo>
                  <a:lnTo>
                    <a:pt x="200348" y="327291"/>
                  </a:lnTo>
                  <a:lnTo>
                    <a:pt x="269799" y="327285"/>
                  </a:lnTo>
                  <a:lnTo>
                    <a:pt x="302410" y="302409"/>
                  </a:lnTo>
                  <a:lnTo>
                    <a:pt x="331207" y="264651"/>
                  </a:lnTo>
                  <a:lnTo>
                    <a:pt x="348483" y="222081"/>
                  </a:lnTo>
                  <a:lnTo>
                    <a:pt x="354241" y="177106"/>
                  </a:lnTo>
                  <a:lnTo>
                    <a:pt x="348480" y="132132"/>
                  </a:lnTo>
                  <a:lnTo>
                    <a:pt x="331203" y="89565"/>
                  </a:lnTo>
                  <a:lnTo>
                    <a:pt x="302410" y="51812"/>
                  </a:lnTo>
                  <a:lnTo>
                    <a:pt x="269793" y="26938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01" name="object 57"/>
            <p:cNvSpPr>
              <a:spLocks noChangeArrowheads="1"/>
            </p:cNvSpPr>
            <p:nvPr/>
          </p:nvSpPr>
          <p:spPr bwMode="auto">
            <a:xfrm>
              <a:off x="3720461" y="2393764"/>
              <a:ext cx="71602" cy="107403"/>
            </a:xfrm>
            <a:prstGeom prst="rect">
              <a:avLst/>
            </a:prstGeom>
            <a:blipFill dpi="0" rotWithShape="1">
              <a:blip r:embed="rId19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02" name="object 58"/>
            <p:cNvSpPr>
              <a:spLocks noChangeArrowheads="1"/>
            </p:cNvSpPr>
            <p:nvPr/>
          </p:nvSpPr>
          <p:spPr bwMode="auto">
            <a:xfrm>
              <a:off x="3715985" y="2030841"/>
              <a:ext cx="223748" cy="134708"/>
            </a:xfrm>
            <a:prstGeom prst="rect">
              <a:avLst/>
            </a:prstGeom>
            <a:blipFill dpi="0" rotWithShape="1">
              <a:blip r:embed="rId20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03" name="object 59"/>
            <p:cNvSpPr>
              <a:spLocks noChangeArrowheads="1"/>
            </p:cNvSpPr>
            <p:nvPr/>
          </p:nvSpPr>
          <p:spPr bwMode="auto">
            <a:xfrm>
              <a:off x="3626054" y="2102391"/>
              <a:ext cx="457834" cy="457834"/>
            </a:xfrm>
            <a:custGeom>
              <a:avLst/>
              <a:gdLst>
                <a:gd name="T0" fmla="*/ 0 w 457835"/>
                <a:gd name="T1" fmla="*/ 0 h 457835"/>
                <a:gd name="T2" fmla="*/ 457835 w 457835"/>
                <a:gd name="T3" fmla="*/ 457835 h 457835"/>
              </a:gdLst>
              <a:ahLst/>
              <a:cxnLst/>
              <a:rect l="T0" t="T1" r="T2" b="T3"/>
              <a:pathLst>
                <a:path w="457835" h="457835">
                  <a:moveTo>
                    <a:pt x="286867" y="340575"/>
                  </a:moveTo>
                  <a:lnTo>
                    <a:pt x="268986" y="358457"/>
                  </a:lnTo>
                  <a:lnTo>
                    <a:pt x="367880" y="457352"/>
                  </a:lnTo>
                  <a:lnTo>
                    <a:pt x="375894" y="457377"/>
                  </a:lnTo>
                  <a:lnTo>
                    <a:pt x="407687" y="425589"/>
                  </a:lnTo>
                  <a:lnTo>
                    <a:pt x="371894" y="425589"/>
                  </a:lnTo>
                  <a:lnTo>
                    <a:pt x="286867" y="340575"/>
                  </a:lnTo>
                  <a:close/>
                </a:path>
                <a:path w="457835" h="457835">
                  <a:moveTo>
                    <a:pt x="121297" y="31800"/>
                  </a:moveTo>
                  <a:lnTo>
                    <a:pt x="85496" y="31800"/>
                  </a:lnTo>
                  <a:lnTo>
                    <a:pt x="425589" y="371894"/>
                  </a:lnTo>
                  <a:lnTo>
                    <a:pt x="371894" y="425589"/>
                  </a:lnTo>
                  <a:lnTo>
                    <a:pt x="407687" y="425589"/>
                  </a:lnTo>
                  <a:lnTo>
                    <a:pt x="457390" y="375894"/>
                  </a:lnTo>
                  <a:lnTo>
                    <a:pt x="457377" y="367880"/>
                  </a:lnTo>
                  <a:lnTo>
                    <a:pt x="121297" y="31800"/>
                  </a:lnTo>
                  <a:close/>
                </a:path>
                <a:path w="457835" h="457835">
                  <a:moveTo>
                    <a:pt x="89496" y="0"/>
                  </a:moveTo>
                  <a:lnTo>
                    <a:pt x="81495" y="0"/>
                  </a:lnTo>
                  <a:lnTo>
                    <a:pt x="0" y="81483"/>
                  </a:lnTo>
                  <a:lnTo>
                    <a:pt x="12" y="89496"/>
                  </a:lnTo>
                  <a:lnTo>
                    <a:pt x="98945" y="188417"/>
                  </a:lnTo>
                  <a:lnTo>
                    <a:pt x="116840" y="170535"/>
                  </a:lnTo>
                  <a:lnTo>
                    <a:pt x="31800" y="85496"/>
                  </a:lnTo>
                  <a:lnTo>
                    <a:pt x="85496" y="31800"/>
                  </a:lnTo>
                  <a:lnTo>
                    <a:pt x="121297" y="31800"/>
                  </a:lnTo>
                  <a:lnTo>
                    <a:pt x="89496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04" name="object 60"/>
            <p:cNvSpPr>
              <a:spLocks noChangeArrowheads="1"/>
            </p:cNvSpPr>
            <p:nvPr/>
          </p:nvSpPr>
          <p:spPr bwMode="auto">
            <a:xfrm>
              <a:off x="3827875" y="2120324"/>
              <a:ext cx="327124" cy="349531"/>
            </a:xfrm>
            <a:prstGeom prst="rect">
              <a:avLst/>
            </a:prstGeom>
            <a:blipFill dpi="0" rotWithShape="1">
              <a:blip r:embed="rId21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05" name="object 61"/>
            <p:cNvSpPr>
              <a:spLocks noChangeArrowheads="1"/>
            </p:cNvSpPr>
            <p:nvPr/>
          </p:nvSpPr>
          <p:spPr bwMode="auto">
            <a:xfrm>
              <a:off x="3321746" y="2425080"/>
              <a:ext cx="327094" cy="349346"/>
            </a:xfrm>
            <a:prstGeom prst="rect">
              <a:avLst/>
            </a:prstGeom>
            <a:blipFill dpi="0" rotWithShape="1">
              <a:blip r:embed="rId2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06" name="object 62"/>
            <p:cNvSpPr>
              <a:spLocks noChangeArrowheads="1"/>
            </p:cNvSpPr>
            <p:nvPr/>
          </p:nvSpPr>
          <p:spPr bwMode="auto">
            <a:xfrm>
              <a:off x="3393337" y="2335133"/>
              <a:ext cx="457834" cy="457834"/>
            </a:xfrm>
            <a:custGeom>
              <a:avLst/>
              <a:gdLst>
                <a:gd name="T0" fmla="*/ 0 w 457835"/>
                <a:gd name="T1" fmla="*/ 0 h 457835"/>
                <a:gd name="T2" fmla="*/ 457835 w 457835"/>
                <a:gd name="T3" fmla="*/ 457835 h 457835"/>
              </a:gdLst>
              <a:ahLst/>
              <a:cxnLst/>
              <a:rect l="T0" t="T1" r="T2" b="T3"/>
              <a:pathLst>
                <a:path w="457835" h="457835">
                  <a:moveTo>
                    <a:pt x="89484" y="0"/>
                  </a:moveTo>
                  <a:lnTo>
                    <a:pt x="81470" y="0"/>
                  </a:lnTo>
                  <a:lnTo>
                    <a:pt x="12" y="81457"/>
                  </a:lnTo>
                  <a:lnTo>
                    <a:pt x="0" y="89484"/>
                  </a:lnTo>
                  <a:lnTo>
                    <a:pt x="367868" y="457352"/>
                  </a:lnTo>
                  <a:lnTo>
                    <a:pt x="375907" y="457352"/>
                  </a:lnTo>
                  <a:lnTo>
                    <a:pt x="407677" y="425577"/>
                  </a:lnTo>
                  <a:lnTo>
                    <a:pt x="371894" y="425577"/>
                  </a:lnTo>
                  <a:lnTo>
                    <a:pt x="31788" y="85483"/>
                  </a:lnTo>
                  <a:lnTo>
                    <a:pt x="85483" y="31788"/>
                  </a:lnTo>
                  <a:lnTo>
                    <a:pt x="121284" y="31788"/>
                  </a:lnTo>
                  <a:lnTo>
                    <a:pt x="89484" y="0"/>
                  </a:lnTo>
                  <a:close/>
                </a:path>
                <a:path w="457835" h="457835">
                  <a:moveTo>
                    <a:pt x="358457" y="268960"/>
                  </a:moveTo>
                  <a:lnTo>
                    <a:pt x="340550" y="286854"/>
                  </a:lnTo>
                  <a:lnTo>
                    <a:pt x="425576" y="371881"/>
                  </a:lnTo>
                  <a:lnTo>
                    <a:pt x="371894" y="425577"/>
                  </a:lnTo>
                  <a:lnTo>
                    <a:pt x="407677" y="425577"/>
                  </a:lnTo>
                  <a:lnTo>
                    <a:pt x="457352" y="375894"/>
                  </a:lnTo>
                  <a:lnTo>
                    <a:pt x="457352" y="367855"/>
                  </a:lnTo>
                  <a:lnTo>
                    <a:pt x="358457" y="268960"/>
                  </a:lnTo>
                  <a:close/>
                </a:path>
                <a:path w="457835" h="457835">
                  <a:moveTo>
                    <a:pt x="121284" y="31788"/>
                  </a:moveTo>
                  <a:lnTo>
                    <a:pt x="85483" y="31788"/>
                  </a:lnTo>
                  <a:lnTo>
                    <a:pt x="170510" y="116827"/>
                  </a:lnTo>
                  <a:lnTo>
                    <a:pt x="188417" y="98920"/>
                  </a:lnTo>
                  <a:lnTo>
                    <a:pt x="121284" y="31788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07" name="object 63"/>
            <p:cNvSpPr>
              <a:spLocks noChangeArrowheads="1"/>
            </p:cNvSpPr>
            <p:nvPr/>
          </p:nvSpPr>
          <p:spPr bwMode="auto">
            <a:xfrm>
              <a:off x="3541482" y="2733843"/>
              <a:ext cx="219265" cy="130263"/>
            </a:xfrm>
            <a:prstGeom prst="rect">
              <a:avLst/>
            </a:prstGeom>
            <a:blipFill dpi="0" rotWithShape="1">
              <a:blip r:embed="rId2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08" name="object 64"/>
            <p:cNvSpPr>
              <a:spLocks noChangeArrowheads="1"/>
            </p:cNvSpPr>
            <p:nvPr/>
          </p:nvSpPr>
          <p:spPr bwMode="auto">
            <a:xfrm>
              <a:off x="3487769" y="2196876"/>
              <a:ext cx="179070" cy="179070"/>
            </a:xfrm>
            <a:custGeom>
              <a:avLst/>
              <a:gdLst>
                <a:gd name="T0" fmla="*/ 0 w 179070"/>
                <a:gd name="T1" fmla="*/ 0 h 179069"/>
                <a:gd name="T2" fmla="*/ 179070 w 179070"/>
                <a:gd name="T3" fmla="*/ 179069 h 179069"/>
              </a:gdLst>
              <a:ahLst/>
              <a:cxnLst/>
              <a:rect l="T0" t="T1" r="T2" b="T3"/>
              <a:pathLst>
                <a:path w="179070" h="179069">
                  <a:moveTo>
                    <a:pt x="161086" y="0"/>
                  </a:moveTo>
                  <a:lnTo>
                    <a:pt x="0" y="161112"/>
                  </a:lnTo>
                  <a:lnTo>
                    <a:pt x="17907" y="178993"/>
                  </a:lnTo>
                  <a:lnTo>
                    <a:pt x="178993" y="17907"/>
                  </a:lnTo>
                  <a:lnTo>
                    <a:pt x="161086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709" name="object 65"/>
            <p:cNvSpPr>
              <a:spLocks noChangeArrowheads="1"/>
            </p:cNvSpPr>
            <p:nvPr/>
          </p:nvSpPr>
          <p:spPr bwMode="auto">
            <a:xfrm>
              <a:off x="3809958" y="2519065"/>
              <a:ext cx="179070" cy="179070"/>
            </a:xfrm>
            <a:custGeom>
              <a:avLst/>
              <a:gdLst>
                <a:gd name="T0" fmla="*/ 0 w 179070"/>
                <a:gd name="T1" fmla="*/ 0 h 179069"/>
                <a:gd name="T2" fmla="*/ 179070 w 179070"/>
                <a:gd name="T3" fmla="*/ 179069 h 179069"/>
              </a:gdLst>
              <a:ahLst/>
              <a:cxnLst/>
              <a:rect l="T0" t="T1" r="T2" b="T3"/>
              <a:pathLst>
                <a:path w="179070" h="179069">
                  <a:moveTo>
                    <a:pt x="161086" y="0"/>
                  </a:moveTo>
                  <a:lnTo>
                    <a:pt x="0" y="161086"/>
                  </a:lnTo>
                  <a:lnTo>
                    <a:pt x="17919" y="178993"/>
                  </a:lnTo>
                  <a:lnTo>
                    <a:pt x="178993" y="17907"/>
                  </a:lnTo>
                  <a:lnTo>
                    <a:pt x="161086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object 3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0 w 4508500"/>
              <a:gd name="T1" fmla="*/ 0 h 6857365"/>
              <a:gd name="T2" fmla="*/ 4508500 w 4508500"/>
              <a:gd name="T3" fmla="*/ 6857365 h 6857365"/>
            </a:gdLst>
            <a:ahLst/>
            <a:cxnLst/>
            <a:rect l="T0" t="T1" r="T2" b="T3"/>
            <a:pathLst>
              <a:path w="4508500" h="6857365">
                <a:moveTo>
                  <a:pt x="0" y="6857276"/>
                </a:moveTo>
                <a:lnTo>
                  <a:pt x="4507890" y="6857276"/>
                </a:lnTo>
                <a:lnTo>
                  <a:pt x="4507890" y="0"/>
                </a:lnTo>
                <a:lnTo>
                  <a:pt x="0" y="0"/>
                </a:lnTo>
                <a:lnTo>
                  <a:pt x="0" y="6857276"/>
                </a:lnTo>
                <a:close/>
              </a:path>
            </a:pathLst>
          </a:custGeom>
          <a:solidFill>
            <a:srgbClr val="152A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675" name="object 2"/>
          <p:cNvSpPr txBox="1">
            <a:spLocks noChangeArrowheads="1"/>
          </p:cNvSpPr>
          <p:nvPr/>
        </p:nvSpPr>
        <p:spPr bwMode="auto">
          <a:xfrm>
            <a:off x="6138863" y="2424113"/>
            <a:ext cx="3898900" cy="160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6175"/>
              </a:lnSpc>
              <a:spcBef>
                <a:spcPts val="100"/>
              </a:spcBef>
            </a:pPr>
            <a:r>
              <a:rPr lang="uk-UA" sz="5300" b="1">
                <a:solidFill>
                  <a:srgbClr val="FFFFFF"/>
                </a:solidFill>
                <a:latin typeface="Avenir Next Cyr" charset="-52"/>
              </a:rPr>
              <a:t>Довіра громадян</a:t>
            </a:r>
            <a:endParaRPr lang="ru-RU" sz="5300">
              <a:latin typeface="Avenir Next Cyr" charset="-52"/>
            </a:endParaRPr>
          </a:p>
        </p:txBody>
      </p:sp>
      <p:sp>
        <p:nvSpPr>
          <p:cNvPr id="4" name="object 3"/>
          <p:cNvSpPr txBox="1">
            <a:spLocks noGrp="1"/>
          </p:cNvSpPr>
          <p:nvPr>
            <p:ph type="title"/>
          </p:nvPr>
        </p:nvSpPr>
        <p:spPr>
          <a:xfrm>
            <a:off x="2540000" y="1844675"/>
            <a:ext cx="3214688" cy="2987675"/>
          </a:xfrm>
        </p:spPr>
        <p:txBody>
          <a:bodyPr vert="horz" tIns="16510" rtlCol="0"/>
          <a:lstStyle/>
          <a:p>
            <a:pPr marL="12700" eaLnBrk="1" fontAlgn="auto" hangingPunct="1">
              <a:spcBef>
                <a:spcPts val="130"/>
              </a:spcBef>
              <a:spcAft>
                <a:spcPts val="0"/>
              </a:spcAft>
              <a:defRPr/>
            </a:pPr>
            <a:r>
              <a:rPr lang="uk-UA" sz="19400" spc="15" dirty="0" smtClean="0">
                <a:solidFill>
                  <a:srgbClr val="FFDD00"/>
                </a:solidFill>
                <a:latin typeface="Avenir Next Cyr Medium"/>
                <a:cs typeface="Avenir Next Cyr Medium"/>
              </a:rPr>
              <a:t>10</a:t>
            </a:r>
            <a:endParaRPr sz="19400" dirty="0">
              <a:latin typeface="Avenir Next Cyr Medium"/>
              <a:cs typeface="Avenir Next Cyr Medium"/>
            </a:endParaRPr>
          </a:p>
        </p:txBody>
      </p:sp>
      <p:sp>
        <p:nvSpPr>
          <p:cNvPr id="28677" name="object 4"/>
          <p:cNvSpPr>
            <a:spLocks noChangeArrowheads="1"/>
          </p:cNvSpPr>
          <p:nvPr/>
        </p:nvSpPr>
        <p:spPr bwMode="auto">
          <a:xfrm>
            <a:off x="1293813" y="21018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678" name="object 5"/>
          <p:cNvSpPr>
            <a:spLocks noChangeArrowheads="1"/>
          </p:cNvSpPr>
          <p:nvPr/>
        </p:nvSpPr>
        <p:spPr bwMode="auto">
          <a:xfrm>
            <a:off x="1649413" y="21018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679" name="object 6"/>
          <p:cNvSpPr>
            <a:spLocks noChangeArrowheads="1"/>
          </p:cNvSpPr>
          <p:nvPr/>
        </p:nvSpPr>
        <p:spPr bwMode="auto">
          <a:xfrm>
            <a:off x="2005013" y="21018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680" name="object 7"/>
          <p:cNvSpPr>
            <a:spLocks noChangeArrowheads="1"/>
          </p:cNvSpPr>
          <p:nvPr/>
        </p:nvSpPr>
        <p:spPr bwMode="auto">
          <a:xfrm>
            <a:off x="1293813" y="24638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681" name="object 8"/>
          <p:cNvSpPr>
            <a:spLocks noChangeArrowheads="1"/>
          </p:cNvSpPr>
          <p:nvPr/>
        </p:nvSpPr>
        <p:spPr bwMode="auto">
          <a:xfrm>
            <a:off x="1649413" y="24638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682" name="object 9"/>
          <p:cNvSpPr>
            <a:spLocks noChangeArrowheads="1"/>
          </p:cNvSpPr>
          <p:nvPr/>
        </p:nvSpPr>
        <p:spPr bwMode="auto">
          <a:xfrm>
            <a:off x="2005013" y="24638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683" name="object 10"/>
          <p:cNvSpPr>
            <a:spLocks noChangeArrowheads="1"/>
          </p:cNvSpPr>
          <p:nvPr/>
        </p:nvSpPr>
        <p:spPr bwMode="auto">
          <a:xfrm>
            <a:off x="1293813" y="28257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684" name="object 11"/>
          <p:cNvSpPr>
            <a:spLocks noChangeArrowheads="1"/>
          </p:cNvSpPr>
          <p:nvPr/>
        </p:nvSpPr>
        <p:spPr bwMode="auto">
          <a:xfrm>
            <a:off x="1649413" y="28257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685" name="object 12"/>
          <p:cNvSpPr>
            <a:spLocks noChangeArrowheads="1"/>
          </p:cNvSpPr>
          <p:nvPr/>
        </p:nvSpPr>
        <p:spPr bwMode="auto">
          <a:xfrm>
            <a:off x="2005013" y="28257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686" name="object 13"/>
          <p:cNvSpPr>
            <a:spLocks noChangeArrowheads="1"/>
          </p:cNvSpPr>
          <p:nvPr/>
        </p:nvSpPr>
        <p:spPr bwMode="auto">
          <a:xfrm>
            <a:off x="1293813" y="31877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687" name="object 14"/>
          <p:cNvSpPr>
            <a:spLocks noChangeArrowheads="1"/>
          </p:cNvSpPr>
          <p:nvPr/>
        </p:nvSpPr>
        <p:spPr bwMode="auto">
          <a:xfrm>
            <a:off x="1649413" y="31877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688" name="object 15"/>
          <p:cNvSpPr>
            <a:spLocks noChangeArrowheads="1"/>
          </p:cNvSpPr>
          <p:nvPr/>
        </p:nvSpPr>
        <p:spPr bwMode="auto">
          <a:xfrm>
            <a:off x="2005013" y="31877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689" name="object 16"/>
          <p:cNvSpPr>
            <a:spLocks noChangeArrowheads="1"/>
          </p:cNvSpPr>
          <p:nvPr/>
        </p:nvSpPr>
        <p:spPr bwMode="auto">
          <a:xfrm>
            <a:off x="1293813" y="35496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690" name="object 17"/>
          <p:cNvSpPr>
            <a:spLocks noChangeArrowheads="1"/>
          </p:cNvSpPr>
          <p:nvPr/>
        </p:nvSpPr>
        <p:spPr bwMode="auto">
          <a:xfrm>
            <a:off x="1649413" y="35496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691" name="object 18"/>
          <p:cNvSpPr>
            <a:spLocks noChangeArrowheads="1"/>
          </p:cNvSpPr>
          <p:nvPr/>
        </p:nvSpPr>
        <p:spPr bwMode="auto">
          <a:xfrm>
            <a:off x="2005013" y="35496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692" name="object 19"/>
          <p:cNvSpPr>
            <a:spLocks noChangeArrowheads="1"/>
          </p:cNvSpPr>
          <p:nvPr/>
        </p:nvSpPr>
        <p:spPr bwMode="auto">
          <a:xfrm>
            <a:off x="1293813" y="39116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693" name="object 20"/>
          <p:cNvSpPr>
            <a:spLocks noChangeArrowheads="1"/>
          </p:cNvSpPr>
          <p:nvPr/>
        </p:nvSpPr>
        <p:spPr bwMode="auto">
          <a:xfrm>
            <a:off x="1649413" y="39116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694" name="object 21"/>
          <p:cNvSpPr>
            <a:spLocks noChangeArrowheads="1"/>
          </p:cNvSpPr>
          <p:nvPr/>
        </p:nvSpPr>
        <p:spPr bwMode="auto">
          <a:xfrm>
            <a:off x="2005013" y="39116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695" name="object 22"/>
          <p:cNvSpPr>
            <a:spLocks noChangeArrowheads="1"/>
          </p:cNvSpPr>
          <p:nvPr/>
        </p:nvSpPr>
        <p:spPr bwMode="auto">
          <a:xfrm>
            <a:off x="1293813" y="42735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696" name="object 23"/>
          <p:cNvSpPr>
            <a:spLocks noChangeArrowheads="1"/>
          </p:cNvSpPr>
          <p:nvPr/>
        </p:nvSpPr>
        <p:spPr bwMode="auto">
          <a:xfrm>
            <a:off x="1649413" y="42735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697" name="object 24"/>
          <p:cNvSpPr>
            <a:spLocks noChangeArrowheads="1"/>
          </p:cNvSpPr>
          <p:nvPr/>
        </p:nvSpPr>
        <p:spPr bwMode="auto">
          <a:xfrm>
            <a:off x="2005013" y="42735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698" name="object 25"/>
          <p:cNvSpPr>
            <a:spLocks noChangeArrowheads="1"/>
          </p:cNvSpPr>
          <p:nvPr/>
        </p:nvSpPr>
        <p:spPr bwMode="auto">
          <a:xfrm>
            <a:off x="1293813" y="46355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699" name="object 26"/>
          <p:cNvSpPr>
            <a:spLocks noChangeArrowheads="1"/>
          </p:cNvSpPr>
          <p:nvPr/>
        </p:nvSpPr>
        <p:spPr bwMode="auto">
          <a:xfrm>
            <a:off x="1649413" y="46355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700" name="object 27"/>
          <p:cNvSpPr>
            <a:spLocks noChangeArrowheads="1"/>
          </p:cNvSpPr>
          <p:nvPr/>
        </p:nvSpPr>
        <p:spPr bwMode="auto">
          <a:xfrm>
            <a:off x="2005013" y="46355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701" name="object 28"/>
          <p:cNvSpPr>
            <a:spLocks noChangeArrowheads="1"/>
          </p:cNvSpPr>
          <p:nvPr/>
        </p:nvSpPr>
        <p:spPr bwMode="auto">
          <a:xfrm>
            <a:off x="6061075" y="5537200"/>
            <a:ext cx="0" cy="822325"/>
          </a:xfrm>
          <a:custGeom>
            <a:avLst/>
            <a:gdLst>
              <a:gd name="T0" fmla="*/ 0 h 821689"/>
              <a:gd name="T1" fmla="*/ 821689 h 821689"/>
            </a:gdLst>
            <a:ahLst/>
            <a:cxnLst/>
            <a:rect l="0" t="T0" r="0" b="T1"/>
            <a:pathLst>
              <a:path h="821689">
                <a:moveTo>
                  <a:pt x="0" y="0"/>
                </a:moveTo>
                <a:lnTo>
                  <a:pt x="0" y="821258"/>
                </a:lnTo>
              </a:path>
            </a:pathLst>
          </a:custGeom>
          <a:noFill/>
          <a:ln w="76200">
            <a:solidFill>
              <a:srgbClr val="FFDD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object 2"/>
          <p:cNvSpPr txBox="1">
            <a:spLocks noChangeArrowheads="1"/>
          </p:cNvSpPr>
          <p:nvPr/>
        </p:nvSpPr>
        <p:spPr bwMode="auto">
          <a:xfrm>
            <a:off x="2025650" y="673100"/>
            <a:ext cx="2149475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333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00"/>
              </a:spcBef>
            </a:pPr>
            <a:r>
              <a:rPr lang="ru-RU" sz="1900" b="1">
                <a:solidFill>
                  <a:srgbClr val="BDC0C1"/>
                </a:solidFill>
                <a:latin typeface="Avenir Next Cyr" charset="-52"/>
              </a:rPr>
              <a:t>Довіра громадян</a:t>
            </a:r>
            <a:endParaRPr lang="ru-RU" sz="1900">
              <a:latin typeface="Avenir Next Cyr" charset="-52"/>
            </a:endParaRPr>
          </a:p>
        </p:txBody>
      </p:sp>
      <p:sp>
        <p:nvSpPr>
          <p:cNvPr id="29699" name="object 3"/>
          <p:cNvSpPr>
            <a:spLocks noChangeArrowheads="1"/>
          </p:cNvSpPr>
          <p:nvPr/>
        </p:nvSpPr>
        <p:spPr bwMode="auto">
          <a:xfrm>
            <a:off x="292100" y="50800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9700" name="object 4"/>
          <p:cNvSpPr>
            <a:spLocks noChangeArrowheads="1"/>
          </p:cNvSpPr>
          <p:nvPr/>
        </p:nvSpPr>
        <p:spPr bwMode="auto">
          <a:xfrm>
            <a:off x="420688" y="50800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9701" name="object 5"/>
          <p:cNvSpPr>
            <a:spLocks noChangeArrowheads="1"/>
          </p:cNvSpPr>
          <p:nvPr/>
        </p:nvSpPr>
        <p:spPr bwMode="auto">
          <a:xfrm>
            <a:off x="547688" y="50800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9702" name="object 6"/>
          <p:cNvSpPr>
            <a:spLocks noChangeArrowheads="1"/>
          </p:cNvSpPr>
          <p:nvPr/>
        </p:nvSpPr>
        <p:spPr bwMode="auto">
          <a:xfrm>
            <a:off x="292100" y="63817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9703" name="object 7"/>
          <p:cNvSpPr>
            <a:spLocks noChangeArrowheads="1"/>
          </p:cNvSpPr>
          <p:nvPr/>
        </p:nvSpPr>
        <p:spPr bwMode="auto">
          <a:xfrm>
            <a:off x="420688" y="63817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9704" name="object 8"/>
          <p:cNvSpPr>
            <a:spLocks noChangeArrowheads="1"/>
          </p:cNvSpPr>
          <p:nvPr/>
        </p:nvSpPr>
        <p:spPr bwMode="auto">
          <a:xfrm>
            <a:off x="547688" y="63817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9705" name="object 9"/>
          <p:cNvSpPr>
            <a:spLocks noChangeArrowheads="1"/>
          </p:cNvSpPr>
          <p:nvPr/>
        </p:nvSpPr>
        <p:spPr bwMode="auto">
          <a:xfrm>
            <a:off x="292100" y="76835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9706" name="object 10"/>
          <p:cNvSpPr>
            <a:spLocks noChangeArrowheads="1"/>
          </p:cNvSpPr>
          <p:nvPr/>
        </p:nvSpPr>
        <p:spPr bwMode="auto">
          <a:xfrm>
            <a:off x="420688" y="76835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9707" name="object 11"/>
          <p:cNvSpPr>
            <a:spLocks noChangeArrowheads="1"/>
          </p:cNvSpPr>
          <p:nvPr/>
        </p:nvSpPr>
        <p:spPr bwMode="auto">
          <a:xfrm>
            <a:off x="547688" y="76835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9708" name="object 12"/>
          <p:cNvSpPr>
            <a:spLocks noChangeArrowheads="1"/>
          </p:cNvSpPr>
          <p:nvPr/>
        </p:nvSpPr>
        <p:spPr bwMode="auto">
          <a:xfrm>
            <a:off x="292100" y="89852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9709" name="object 13"/>
          <p:cNvSpPr>
            <a:spLocks noChangeArrowheads="1"/>
          </p:cNvSpPr>
          <p:nvPr/>
        </p:nvSpPr>
        <p:spPr bwMode="auto">
          <a:xfrm>
            <a:off x="420688" y="89852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9710" name="object 14"/>
          <p:cNvSpPr>
            <a:spLocks noChangeArrowheads="1"/>
          </p:cNvSpPr>
          <p:nvPr/>
        </p:nvSpPr>
        <p:spPr bwMode="auto">
          <a:xfrm>
            <a:off x="547688" y="89852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9711" name="object 15"/>
          <p:cNvSpPr>
            <a:spLocks noChangeArrowheads="1"/>
          </p:cNvSpPr>
          <p:nvPr/>
        </p:nvSpPr>
        <p:spPr bwMode="auto">
          <a:xfrm>
            <a:off x="292100" y="102870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9712" name="object 16"/>
          <p:cNvSpPr>
            <a:spLocks noChangeArrowheads="1"/>
          </p:cNvSpPr>
          <p:nvPr/>
        </p:nvSpPr>
        <p:spPr bwMode="auto">
          <a:xfrm>
            <a:off x="420688" y="102870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9713" name="object 17"/>
          <p:cNvSpPr>
            <a:spLocks noChangeArrowheads="1"/>
          </p:cNvSpPr>
          <p:nvPr/>
        </p:nvSpPr>
        <p:spPr bwMode="auto">
          <a:xfrm>
            <a:off x="547688" y="102870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9714" name="object 18"/>
          <p:cNvSpPr>
            <a:spLocks noChangeArrowheads="1"/>
          </p:cNvSpPr>
          <p:nvPr/>
        </p:nvSpPr>
        <p:spPr bwMode="auto">
          <a:xfrm>
            <a:off x="292100" y="115887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9715" name="object 19"/>
          <p:cNvSpPr>
            <a:spLocks noChangeArrowheads="1"/>
          </p:cNvSpPr>
          <p:nvPr/>
        </p:nvSpPr>
        <p:spPr bwMode="auto">
          <a:xfrm>
            <a:off x="420688" y="115887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9716" name="object 20"/>
          <p:cNvSpPr>
            <a:spLocks noChangeArrowheads="1"/>
          </p:cNvSpPr>
          <p:nvPr/>
        </p:nvSpPr>
        <p:spPr bwMode="auto">
          <a:xfrm>
            <a:off x="547688" y="115887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9717" name="object 21"/>
          <p:cNvSpPr>
            <a:spLocks noChangeArrowheads="1"/>
          </p:cNvSpPr>
          <p:nvPr/>
        </p:nvSpPr>
        <p:spPr bwMode="auto">
          <a:xfrm>
            <a:off x="292100" y="128905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9718" name="object 22"/>
          <p:cNvSpPr>
            <a:spLocks noChangeArrowheads="1"/>
          </p:cNvSpPr>
          <p:nvPr/>
        </p:nvSpPr>
        <p:spPr bwMode="auto">
          <a:xfrm>
            <a:off x="420688" y="128905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9719" name="object 23"/>
          <p:cNvSpPr>
            <a:spLocks noChangeArrowheads="1"/>
          </p:cNvSpPr>
          <p:nvPr/>
        </p:nvSpPr>
        <p:spPr bwMode="auto">
          <a:xfrm>
            <a:off x="547688" y="128905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9720" name="object 24"/>
          <p:cNvSpPr>
            <a:spLocks noChangeArrowheads="1"/>
          </p:cNvSpPr>
          <p:nvPr/>
        </p:nvSpPr>
        <p:spPr bwMode="auto">
          <a:xfrm>
            <a:off x="292100" y="141922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9721" name="object 25"/>
          <p:cNvSpPr>
            <a:spLocks noChangeArrowheads="1"/>
          </p:cNvSpPr>
          <p:nvPr/>
        </p:nvSpPr>
        <p:spPr bwMode="auto">
          <a:xfrm>
            <a:off x="420688" y="141922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9722" name="object 26"/>
          <p:cNvSpPr>
            <a:spLocks noChangeArrowheads="1"/>
          </p:cNvSpPr>
          <p:nvPr/>
        </p:nvSpPr>
        <p:spPr bwMode="auto">
          <a:xfrm>
            <a:off x="547688" y="141922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9723" name="object 29"/>
          <p:cNvSpPr>
            <a:spLocks noChangeArrowheads="1"/>
          </p:cNvSpPr>
          <p:nvPr/>
        </p:nvSpPr>
        <p:spPr bwMode="auto">
          <a:xfrm>
            <a:off x="7683500" y="0"/>
            <a:ext cx="4508500" cy="6858000"/>
          </a:xfrm>
          <a:custGeom>
            <a:avLst/>
            <a:gdLst>
              <a:gd name="T0" fmla="*/ 0 w 4508500"/>
              <a:gd name="T1" fmla="*/ 0 h 6857365"/>
              <a:gd name="T2" fmla="*/ 4508500 w 4508500"/>
              <a:gd name="T3" fmla="*/ 6857365 h 6857365"/>
            </a:gdLst>
            <a:ahLst/>
            <a:cxnLst/>
            <a:rect l="T0" t="T1" r="T2" b="T3"/>
            <a:pathLst>
              <a:path w="4508500" h="6857365">
                <a:moveTo>
                  <a:pt x="4507877" y="0"/>
                </a:moveTo>
                <a:lnTo>
                  <a:pt x="0" y="0"/>
                </a:lnTo>
                <a:lnTo>
                  <a:pt x="0" y="6857276"/>
                </a:lnTo>
                <a:lnTo>
                  <a:pt x="4507877" y="6857276"/>
                </a:lnTo>
                <a:lnTo>
                  <a:pt x="4507877" y="0"/>
                </a:lnTo>
                <a:close/>
              </a:path>
            </a:pathLst>
          </a:custGeom>
          <a:solidFill>
            <a:srgbClr val="152A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9724" name="object 30"/>
          <p:cNvSpPr>
            <a:spLocks noChangeArrowheads="1"/>
          </p:cNvSpPr>
          <p:nvPr/>
        </p:nvSpPr>
        <p:spPr bwMode="auto">
          <a:xfrm>
            <a:off x="7440613" y="1073150"/>
            <a:ext cx="482600" cy="0"/>
          </a:xfrm>
          <a:custGeom>
            <a:avLst/>
            <a:gdLst>
              <a:gd name="T0" fmla="*/ 0 w 482600"/>
              <a:gd name="T1" fmla="*/ 482600 w 482600"/>
            </a:gdLst>
            <a:ahLst/>
            <a:cxnLst/>
            <a:rect l="T0" t="0" r="T1" b="0"/>
            <a:pathLst>
              <a:path w="482600">
                <a:moveTo>
                  <a:pt x="0" y="0"/>
                </a:moveTo>
                <a:lnTo>
                  <a:pt x="482600" y="0"/>
                </a:lnTo>
              </a:path>
            </a:pathLst>
          </a:custGeom>
          <a:noFill/>
          <a:ln w="76200">
            <a:solidFill>
              <a:srgbClr val="FFDD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9725" name="object 31"/>
          <p:cNvSpPr txBox="1">
            <a:spLocks noChangeArrowheads="1"/>
          </p:cNvSpPr>
          <p:nvPr/>
        </p:nvSpPr>
        <p:spPr bwMode="auto">
          <a:xfrm>
            <a:off x="8015288" y="906463"/>
            <a:ext cx="3354387" cy="491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7145" rIns="0" bIns="0">
            <a:spAutoFit/>
          </a:bodyPr>
          <a:lstStyle>
            <a:lvl1pPr marL="444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38"/>
              </a:spcBef>
            </a:pPr>
            <a:r>
              <a:rPr lang="ru-RU" sz="1600" b="1">
                <a:solidFill>
                  <a:srgbClr val="DCDDDD"/>
                </a:solidFill>
                <a:latin typeface="Avenir Next Cyr" charset="-52"/>
              </a:rPr>
              <a:t>Що треба зробити?</a:t>
            </a:r>
            <a:endParaRPr lang="ru-RU" sz="1600">
              <a:latin typeface="Avenir Next Cyr" charset="-52"/>
            </a:endParaRPr>
          </a:p>
          <a:p>
            <a:pPr eaLnBrk="1" hangingPunct="1">
              <a:spcBef>
                <a:spcPts val="1288"/>
              </a:spcBef>
              <a:buFontTx/>
              <a:buChar char="-"/>
            </a:pPr>
            <a:r>
              <a:rPr lang="uk-UA" sz="160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Збільшити кількість позитивних контактів поліції та населення району; </a:t>
            </a:r>
          </a:p>
          <a:p>
            <a:pPr eaLnBrk="1" hangingPunct="1">
              <a:spcBef>
                <a:spcPts val="1288"/>
              </a:spcBef>
              <a:buFontTx/>
              <a:buChar char="-"/>
            </a:pPr>
            <a:r>
              <a:rPr lang="uk-UA" sz="160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Залучати громадян до участі в охороні громадської безпеки. Створити різні, в тому числі дистанційні та анонімні канали участі.</a:t>
            </a:r>
          </a:p>
          <a:p>
            <a:pPr eaLnBrk="1" hangingPunct="1">
              <a:spcBef>
                <a:spcPts val="1288"/>
              </a:spcBef>
              <a:buFontTx/>
              <a:buChar char="-"/>
            </a:pPr>
            <a:r>
              <a:rPr lang="uk-UA" sz="160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Покращити інформування жертв злочинів про хід розслідування їх справ;</a:t>
            </a:r>
          </a:p>
          <a:p>
            <a:pPr eaLnBrk="1" hangingPunct="1">
              <a:spcBef>
                <a:spcPts val="1288"/>
              </a:spcBef>
              <a:buFontTx/>
              <a:buChar char="-"/>
            </a:pPr>
            <a:r>
              <a:rPr lang="uk-UA" sz="160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Покращити якість спілкування поліцейських з громадянами;</a:t>
            </a:r>
          </a:p>
          <a:p>
            <a:pPr eaLnBrk="1" hangingPunct="1">
              <a:spcBef>
                <a:spcPts val="1288"/>
              </a:spcBef>
              <a:buFontTx/>
              <a:buChar char="-"/>
            </a:pPr>
            <a:r>
              <a:rPr lang="uk-UA" sz="160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Покращити якість інформування громади про безпекову сітуацію та роботу поліції в районі;</a:t>
            </a:r>
          </a:p>
          <a:p>
            <a:pPr eaLnBrk="1" hangingPunct="1">
              <a:spcBef>
                <a:spcPts val="1288"/>
              </a:spcBef>
              <a:buFontTx/>
              <a:buChar char="-"/>
            </a:pPr>
            <a:endParaRPr lang="ru-RU" sz="13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738563" y="4114800"/>
            <a:ext cx="962025" cy="473075"/>
          </a:xfrm>
          <a:prstGeom prst="rect">
            <a:avLst/>
          </a:prstGeom>
        </p:spPr>
        <p:txBody>
          <a:bodyPr lIns="0" tIns="102235" rIns="0" bIns="0">
            <a:spAutoFit/>
          </a:bodyPr>
          <a:lstStyle/>
          <a:p>
            <a:pPr marL="12700" fontAlgn="auto">
              <a:spcBef>
                <a:spcPts val="805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rgbClr val="152A65"/>
                </a:solidFill>
                <a:latin typeface="Avenir Next Cyr Medium"/>
                <a:cs typeface="Avenir Next Cyr Medium"/>
              </a:rPr>
              <a:t>45 </a:t>
            </a:r>
            <a:r>
              <a:rPr lang="uk-UA" sz="2400" b="1" spc="5" dirty="0">
                <a:solidFill>
                  <a:srgbClr val="152A65"/>
                </a:solidFill>
                <a:latin typeface="Avenir Next Cyr Medium"/>
                <a:cs typeface="Avenir Next Cyr Medium"/>
              </a:rPr>
              <a:t>%</a:t>
            </a:r>
            <a:endParaRPr sz="2400" dirty="0">
              <a:solidFill>
                <a:srgbClr val="152A65"/>
              </a:solidFill>
              <a:latin typeface="Avenir Next Cyr Medium"/>
              <a:cs typeface="Avenir Next Cyr Medium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514475" y="3887788"/>
            <a:ext cx="1584325" cy="1239837"/>
          </a:xfrm>
          <a:prstGeom prst="rect">
            <a:avLst/>
          </a:prstGeom>
        </p:spPr>
        <p:txBody>
          <a:bodyPr lIns="0" tIns="466089" rIns="0" bIns="0">
            <a:spAutoFit/>
          </a:bodyPr>
          <a:lstStyle/>
          <a:p>
            <a:pPr algn="ctr" fontAlgn="auto">
              <a:spcBef>
                <a:spcPts val="3669"/>
              </a:spcBef>
              <a:spcAft>
                <a:spcPts val="0"/>
              </a:spcAft>
              <a:defRPr/>
            </a:pPr>
            <a:r>
              <a:rPr lang="uk-UA" sz="5000" b="1" spc="10" dirty="0" smtClean="0">
                <a:solidFill>
                  <a:srgbClr val="152A65"/>
                </a:solidFill>
                <a:latin typeface="Avenir Next Cyr"/>
                <a:cs typeface="Avenir Next Cyr"/>
              </a:rPr>
              <a:t>51 </a:t>
            </a:r>
            <a:r>
              <a:rPr lang="uk-UA" sz="5000" b="1" spc="10" dirty="0">
                <a:solidFill>
                  <a:srgbClr val="152A65"/>
                </a:solidFill>
                <a:latin typeface="Avenir Next Cyr"/>
                <a:cs typeface="Avenir Next Cyr"/>
              </a:rPr>
              <a:t>%</a:t>
            </a:r>
            <a:endParaRPr sz="5000" dirty="0">
              <a:solidFill>
                <a:srgbClr val="152A65"/>
              </a:solidFill>
              <a:latin typeface="Avenir Next Cyr"/>
              <a:cs typeface="Avenir Next Cyr"/>
            </a:endParaRPr>
          </a:p>
        </p:txBody>
      </p:sp>
      <p:sp>
        <p:nvSpPr>
          <p:cNvPr id="29728" name="object 35"/>
          <p:cNvSpPr txBox="1">
            <a:spLocks noChangeArrowheads="1"/>
          </p:cNvSpPr>
          <p:nvPr/>
        </p:nvSpPr>
        <p:spPr bwMode="auto">
          <a:xfrm>
            <a:off x="5048250" y="4265613"/>
            <a:ext cx="1189038" cy="297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3000"/>
              </a:lnSpc>
              <a:spcBef>
                <a:spcPts val="100"/>
              </a:spcBef>
            </a:pPr>
            <a:r>
              <a:rPr lang="ru-RU" sz="900" b="1" dirty="0" smtClean="0">
                <a:solidFill>
                  <a:srgbClr val="152A65"/>
                </a:solidFill>
                <a:latin typeface="Avenir Next Cyr" charset="-52"/>
              </a:rPr>
              <a:t>ЗАДОВОЛЕНІСТЬ  </a:t>
            </a: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РОБОТОЮ ПОЛІЦІЇ</a:t>
            </a:r>
            <a:endParaRPr lang="ru-RU" sz="900" dirty="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29729" name="object 36"/>
          <p:cNvSpPr txBox="1">
            <a:spLocks noChangeArrowheads="1"/>
          </p:cNvSpPr>
          <p:nvPr/>
        </p:nvSpPr>
        <p:spPr bwMode="auto">
          <a:xfrm>
            <a:off x="5060950" y="4816475"/>
            <a:ext cx="1247775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3000"/>
              </a:lnSpc>
              <a:spcBef>
                <a:spcPts val="100"/>
              </a:spcBef>
            </a:pP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КІЛЬКІСТЬ СКАРГ  НА РОБОТУ ПОЛІЦІЇ</a:t>
            </a:r>
            <a:endParaRPr lang="ru-RU" sz="900" dirty="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29730" name="object 37"/>
          <p:cNvSpPr>
            <a:spLocks noChangeArrowheads="1"/>
          </p:cNvSpPr>
          <p:nvPr/>
        </p:nvSpPr>
        <p:spPr bwMode="auto">
          <a:xfrm>
            <a:off x="1998663" y="1728788"/>
            <a:ext cx="744537" cy="46355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29731" name="Группа 65"/>
          <p:cNvGrpSpPr>
            <a:grpSpLocks/>
          </p:cNvGrpSpPr>
          <p:nvPr/>
        </p:nvGrpSpPr>
        <p:grpSpPr bwMode="auto">
          <a:xfrm>
            <a:off x="4267200" y="1679575"/>
            <a:ext cx="1624013" cy="560388"/>
            <a:chOff x="4267200" y="1679973"/>
            <a:chExt cx="1623774" cy="560070"/>
          </a:xfrm>
        </p:grpSpPr>
        <p:sp>
          <p:nvSpPr>
            <p:cNvPr id="29743" name="object 38"/>
            <p:cNvSpPr>
              <a:spLocks noChangeArrowheads="1"/>
            </p:cNvSpPr>
            <p:nvPr/>
          </p:nvSpPr>
          <p:spPr bwMode="auto">
            <a:xfrm>
              <a:off x="4267200" y="1856174"/>
              <a:ext cx="170815" cy="313055"/>
            </a:xfrm>
            <a:custGeom>
              <a:avLst/>
              <a:gdLst>
                <a:gd name="T0" fmla="*/ 0 w 170814"/>
                <a:gd name="T1" fmla="*/ 0 h 313055"/>
                <a:gd name="T2" fmla="*/ 170814 w 170814"/>
                <a:gd name="T3" fmla="*/ 313055 h 313055"/>
              </a:gdLst>
              <a:ahLst/>
              <a:cxnLst/>
              <a:rect l="T0" t="T1" r="T2" b="T3"/>
              <a:pathLst>
                <a:path w="170814" h="313055">
                  <a:moveTo>
                    <a:pt x="62014" y="0"/>
                  </a:moveTo>
                  <a:lnTo>
                    <a:pt x="55867" y="0"/>
                  </a:lnTo>
                  <a:lnTo>
                    <a:pt x="54914" y="469"/>
                  </a:lnTo>
                  <a:lnTo>
                    <a:pt x="53975" y="469"/>
                  </a:lnTo>
                  <a:lnTo>
                    <a:pt x="10581" y="19116"/>
                  </a:lnTo>
                  <a:lnTo>
                    <a:pt x="0" y="56794"/>
                  </a:lnTo>
                  <a:lnTo>
                    <a:pt x="0" y="155282"/>
                  </a:lnTo>
                  <a:lnTo>
                    <a:pt x="1892" y="158597"/>
                  </a:lnTo>
                  <a:lnTo>
                    <a:pt x="5219" y="160007"/>
                  </a:lnTo>
                  <a:lnTo>
                    <a:pt x="37858" y="176136"/>
                  </a:lnTo>
                  <a:lnTo>
                    <a:pt x="37858" y="284086"/>
                  </a:lnTo>
                  <a:lnTo>
                    <a:pt x="40103" y="295102"/>
                  </a:lnTo>
                  <a:lnTo>
                    <a:pt x="46212" y="304133"/>
                  </a:lnTo>
                  <a:lnTo>
                    <a:pt x="55250" y="310239"/>
                  </a:lnTo>
                  <a:lnTo>
                    <a:pt x="66281" y="312483"/>
                  </a:lnTo>
                  <a:lnTo>
                    <a:pt x="104165" y="312483"/>
                  </a:lnTo>
                  <a:lnTo>
                    <a:pt x="115189" y="310239"/>
                  </a:lnTo>
                  <a:lnTo>
                    <a:pt x="124223" y="304133"/>
                  </a:lnTo>
                  <a:lnTo>
                    <a:pt x="130331" y="295102"/>
                  </a:lnTo>
                  <a:lnTo>
                    <a:pt x="130650" y="293535"/>
                  </a:lnTo>
                  <a:lnTo>
                    <a:pt x="61074" y="293535"/>
                  </a:lnTo>
                  <a:lnTo>
                    <a:pt x="56807" y="289267"/>
                  </a:lnTo>
                  <a:lnTo>
                    <a:pt x="56807" y="155282"/>
                  </a:lnTo>
                  <a:lnTo>
                    <a:pt x="37858" y="155282"/>
                  </a:lnTo>
                  <a:lnTo>
                    <a:pt x="18935" y="145808"/>
                  </a:lnTo>
                  <a:lnTo>
                    <a:pt x="18935" y="56794"/>
                  </a:lnTo>
                  <a:lnTo>
                    <a:pt x="19335" y="45698"/>
                  </a:lnTo>
                  <a:lnTo>
                    <a:pt x="59651" y="18453"/>
                  </a:lnTo>
                  <a:lnTo>
                    <a:pt x="63436" y="17030"/>
                  </a:lnTo>
                  <a:lnTo>
                    <a:pt x="66281" y="13728"/>
                  </a:lnTo>
                  <a:lnTo>
                    <a:pt x="66281" y="4254"/>
                  </a:lnTo>
                  <a:lnTo>
                    <a:pt x="62014" y="0"/>
                  </a:lnTo>
                  <a:close/>
                </a:path>
                <a:path w="170814" h="313055">
                  <a:moveTo>
                    <a:pt x="128308" y="85217"/>
                  </a:moveTo>
                  <a:lnTo>
                    <a:pt x="117881" y="85217"/>
                  </a:lnTo>
                  <a:lnTo>
                    <a:pt x="113626" y="89471"/>
                  </a:lnTo>
                  <a:lnTo>
                    <a:pt x="113626" y="289267"/>
                  </a:lnTo>
                  <a:lnTo>
                    <a:pt x="109372" y="293535"/>
                  </a:lnTo>
                  <a:lnTo>
                    <a:pt x="130650" y="293535"/>
                  </a:lnTo>
                  <a:lnTo>
                    <a:pt x="132575" y="284086"/>
                  </a:lnTo>
                  <a:lnTo>
                    <a:pt x="132575" y="176136"/>
                  </a:lnTo>
                  <a:lnTo>
                    <a:pt x="165227" y="160007"/>
                  </a:lnTo>
                  <a:lnTo>
                    <a:pt x="168554" y="158597"/>
                  </a:lnTo>
                  <a:lnTo>
                    <a:pt x="170459" y="155282"/>
                  </a:lnTo>
                  <a:lnTo>
                    <a:pt x="132575" y="155282"/>
                  </a:lnTo>
                  <a:lnTo>
                    <a:pt x="132575" y="89471"/>
                  </a:lnTo>
                  <a:lnTo>
                    <a:pt x="128308" y="85217"/>
                  </a:lnTo>
                  <a:close/>
                </a:path>
                <a:path w="170814" h="313055">
                  <a:moveTo>
                    <a:pt x="52539" y="85217"/>
                  </a:moveTo>
                  <a:lnTo>
                    <a:pt x="42138" y="85217"/>
                  </a:lnTo>
                  <a:lnTo>
                    <a:pt x="37858" y="89471"/>
                  </a:lnTo>
                  <a:lnTo>
                    <a:pt x="37858" y="155282"/>
                  </a:lnTo>
                  <a:lnTo>
                    <a:pt x="56807" y="155282"/>
                  </a:lnTo>
                  <a:lnTo>
                    <a:pt x="56807" y="89471"/>
                  </a:lnTo>
                  <a:lnTo>
                    <a:pt x="52539" y="85217"/>
                  </a:lnTo>
                  <a:close/>
                </a:path>
                <a:path w="170814" h="313055">
                  <a:moveTo>
                    <a:pt x="114566" y="0"/>
                  </a:moveTo>
                  <a:lnTo>
                    <a:pt x="108432" y="0"/>
                  </a:lnTo>
                  <a:lnTo>
                    <a:pt x="104165" y="4254"/>
                  </a:lnTo>
                  <a:lnTo>
                    <a:pt x="104165" y="13728"/>
                  </a:lnTo>
                  <a:lnTo>
                    <a:pt x="106984" y="17030"/>
                  </a:lnTo>
                  <a:lnTo>
                    <a:pt x="110782" y="18453"/>
                  </a:lnTo>
                  <a:lnTo>
                    <a:pt x="128847" y="24245"/>
                  </a:lnTo>
                  <a:lnTo>
                    <a:pt x="133499" y="25902"/>
                  </a:lnTo>
                  <a:lnTo>
                    <a:pt x="151498" y="56794"/>
                  </a:lnTo>
                  <a:lnTo>
                    <a:pt x="151498" y="145808"/>
                  </a:lnTo>
                  <a:lnTo>
                    <a:pt x="132575" y="155282"/>
                  </a:lnTo>
                  <a:lnTo>
                    <a:pt x="170459" y="155282"/>
                  </a:lnTo>
                  <a:lnTo>
                    <a:pt x="170459" y="56794"/>
                  </a:lnTo>
                  <a:lnTo>
                    <a:pt x="170066" y="44417"/>
                  </a:lnTo>
                  <a:lnTo>
                    <a:pt x="145338" y="9918"/>
                  </a:lnTo>
                  <a:lnTo>
                    <a:pt x="116471" y="469"/>
                  </a:lnTo>
                  <a:lnTo>
                    <a:pt x="115519" y="469"/>
                  </a:lnTo>
                  <a:lnTo>
                    <a:pt x="114566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44" name="object 39"/>
            <p:cNvSpPr>
              <a:spLocks noChangeArrowheads="1"/>
            </p:cNvSpPr>
            <p:nvPr/>
          </p:nvSpPr>
          <p:spPr bwMode="auto">
            <a:xfrm>
              <a:off x="4342961" y="2017156"/>
              <a:ext cx="19050" cy="113664"/>
            </a:xfrm>
            <a:custGeom>
              <a:avLst/>
              <a:gdLst>
                <a:gd name="T0" fmla="*/ 0 w 19050"/>
                <a:gd name="T1" fmla="*/ 0 h 113664"/>
                <a:gd name="T2" fmla="*/ 19050 w 19050"/>
                <a:gd name="T3" fmla="*/ 113664 h 113664"/>
              </a:gdLst>
              <a:ahLst/>
              <a:cxnLst/>
              <a:rect l="T0" t="T1" r="T2" b="T3"/>
              <a:pathLst>
                <a:path w="19050" h="113664">
                  <a:moveTo>
                    <a:pt x="14655" y="0"/>
                  </a:moveTo>
                  <a:lnTo>
                    <a:pt x="4254" y="0"/>
                  </a:lnTo>
                  <a:lnTo>
                    <a:pt x="0" y="4254"/>
                  </a:lnTo>
                  <a:lnTo>
                    <a:pt x="0" y="109359"/>
                  </a:lnTo>
                  <a:lnTo>
                    <a:pt x="4254" y="113614"/>
                  </a:lnTo>
                  <a:lnTo>
                    <a:pt x="14655" y="113614"/>
                  </a:lnTo>
                  <a:lnTo>
                    <a:pt x="18923" y="109359"/>
                  </a:lnTo>
                  <a:lnTo>
                    <a:pt x="18923" y="4254"/>
                  </a:lnTo>
                  <a:lnTo>
                    <a:pt x="14655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45" name="object 40"/>
            <p:cNvSpPr>
              <a:spLocks noChangeArrowheads="1"/>
            </p:cNvSpPr>
            <p:nvPr/>
          </p:nvSpPr>
          <p:spPr bwMode="auto">
            <a:xfrm>
              <a:off x="4305053" y="1751994"/>
              <a:ext cx="94716" cy="94703"/>
            </a:xfrm>
            <a:prstGeom prst="rect">
              <a:avLst/>
            </a:prstGeom>
            <a:blipFill dpi="0"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46" name="object 41"/>
            <p:cNvSpPr>
              <a:spLocks noChangeArrowheads="1"/>
            </p:cNvSpPr>
            <p:nvPr/>
          </p:nvSpPr>
          <p:spPr bwMode="auto">
            <a:xfrm>
              <a:off x="4658791" y="1856174"/>
              <a:ext cx="170815" cy="313055"/>
            </a:xfrm>
            <a:custGeom>
              <a:avLst/>
              <a:gdLst>
                <a:gd name="T0" fmla="*/ 0 w 170814"/>
                <a:gd name="T1" fmla="*/ 0 h 313055"/>
                <a:gd name="T2" fmla="*/ 170814 w 170814"/>
                <a:gd name="T3" fmla="*/ 313055 h 313055"/>
              </a:gdLst>
              <a:ahLst/>
              <a:cxnLst/>
              <a:rect l="T0" t="T1" r="T2" b="T3"/>
              <a:pathLst>
                <a:path w="170814" h="313055">
                  <a:moveTo>
                    <a:pt x="62014" y="0"/>
                  </a:moveTo>
                  <a:lnTo>
                    <a:pt x="55867" y="0"/>
                  </a:lnTo>
                  <a:lnTo>
                    <a:pt x="54914" y="469"/>
                  </a:lnTo>
                  <a:lnTo>
                    <a:pt x="53975" y="469"/>
                  </a:lnTo>
                  <a:lnTo>
                    <a:pt x="10581" y="19116"/>
                  </a:lnTo>
                  <a:lnTo>
                    <a:pt x="0" y="56794"/>
                  </a:lnTo>
                  <a:lnTo>
                    <a:pt x="0" y="155282"/>
                  </a:lnTo>
                  <a:lnTo>
                    <a:pt x="1892" y="158597"/>
                  </a:lnTo>
                  <a:lnTo>
                    <a:pt x="5219" y="160007"/>
                  </a:lnTo>
                  <a:lnTo>
                    <a:pt x="37858" y="176136"/>
                  </a:lnTo>
                  <a:lnTo>
                    <a:pt x="37858" y="284086"/>
                  </a:lnTo>
                  <a:lnTo>
                    <a:pt x="40103" y="295102"/>
                  </a:lnTo>
                  <a:lnTo>
                    <a:pt x="46212" y="304133"/>
                  </a:lnTo>
                  <a:lnTo>
                    <a:pt x="55250" y="310239"/>
                  </a:lnTo>
                  <a:lnTo>
                    <a:pt x="66281" y="312483"/>
                  </a:lnTo>
                  <a:lnTo>
                    <a:pt x="104165" y="312483"/>
                  </a:lnTo>
                  <a:lnTo>
                    <a:pt x="115189" y="310239"/>
                  </a:lnTo>
                  <a:lnTo>
                    <a:pt x="124223" y="304133"/>
                  </a:lnTo>
                  <a:lnTo>
                    <a:pt x="130331" y="295102"/>
                  </a:lnTo>
                  <a:lnTo>
                    <a:pt x="130650" y="293535"/>
                  </a:lnTo>
                  <a:lnTo>
                    <a:pt x="61074" y="293535"/>
                  </a:lnTo>
                  <a:lnTo>
                    <a:pt x="56807" y="289267"/>
                  </a:lnTo>
                  <a:lnTo>
                    <a:pt x="56807" y="155282"/>
                  </a:lnTo>
                  <a:lnTo>
                    <a:pt x="37858" y="155282"/>
                  </a:lnTo>
                  <a:lnTo>
                    <a:pt x="18935" y="145808"/>
                  </a:lnTo>
                  <a:lnTo>
                    <a:pt x="18935" y="56794"/>
                  </a:lnTo>
                  <a:lnTo>
                    <a:pt x="19335" y="45698"/>
                  </a:lnTo>
                  <a:lnTo>
                    <a:pt x="59651" y="18453"/>
                  </a:lnTo>
                  <a:lnTo>
                    <a:pt x="63436" y="17030"/>
                  </a:lnTo>
                  <a:lnTo>
                    <a:pt x="66281" y="13728"/>
                  </a:lnTo>
                  <a:lnTo>
                    <a:pt x="66281" y="4254"/>
                  </a:lnTo>
                  <a:lnTo>
                    <a:pt x="62014" y="0"/>
                  </a:lnTo>
                  <a:close/>
                </a:path>
                <a:path w="170814" h="313055">
                  <a:moveTo>
                    <a:pt x="128308" y="85217"/>
                  </a:moveTo>
                  <a:lnTo>
                    <a:pt x="117881" y="85217"/>
                  </a:lnTo>
                  <a:lnTo>
                    <a:pt x="113626" y="89471"/>
                  </a:lnTo>
                  <a:lnTo>
                    <a:pt x="113626" y="289267"/>
                  </a:lnTo>
                  <a:lnTo>
                    <a:pt x="109372" y="293535"/>
                  </a:lnTo>
                  <a:lnTo>
                    <a:pt x="130650" y="293535"/>
                  </a:lnTo>
                  <a:lnTo>
                    <a:pt x="132575" y="284086"/>
                  </a:lnTo>
                  <a:lnTo>
                    <a:pt x="132575" y="176136"/>
                  </a:lnTo>
                  <a:lnTo>
                    <a:pt x="165227" y="160007"/>
                  </a:lnTo>
                  <a:lnTo>
                    <a:pt x="168554" y="158597"/>
                  </a:lnTo>
                  <a:lnTo>
                    <a:pt x="170459" y="155282"/>
                  </a:lnTo>
                  <a:lnTo>
                    <a:pt x="132575" y="155282"/>
                  </a:lnTo>
                  <a:lnTo>
                    <a:pt x="132575" y="89471"/>
                  </a:lnTo>
                  <a:lnTo>
                    <a:pt x="128308" y="85217"/>
                  </a:lnTo>
                  <a:close/>
                </a:path>
                <a:path w="170814" h="313055">
                  <a:moveTo>
                    <a:pt x="52539" y="85217"/>
                  </a:moveTo>
                  <a:lnTo>
                    <a:pt x="42138" y="85217"/>
                  </a:lnTo>
                  <a:lnTo>
                    <a:pt x="37858" y="89471"/>
                  </a:lnTo>
                  <a:lnTo>
                    <a:pt x="37858" y="155282"/>
                  </a:lnTo>
                  <a:lnTo>
                    <a:pt x="56807" y="155282"/>
                  </a:lnTo>
                  <a:lnTo>
                    <a:pt x="56807" y="89471"/>
                  </a:lnTo>
                  <a:lnTo>
                    <a:pt x="52539" y="85217"/>
                  </a:lnTo>
                  <a:close/>
                </a:path>
                <a:path w="170814" h="313055">
                  <a:moveTo>
                    <a:pt x="114566" y="0"/>
                  </a:moveTo>
                  <a:lnTo>
                    <a:pt x="108432" y="0"/>
                  </a:lnTo>
                  <a:lnTo>
                    <a:pt x="104165" y="4254"/>
                  </a:lnTo>
                  <a:lnTo>
                    <a:pt x="104165" y="13728"/>
                  </a:lnTo>
                  <a:lnTo>
                    <a:pt x="106984" y="17030"/>
                  </a:lnTo>
                  <a:lnTo>
                    <a:pt x="110782" y="18453"/>
                  </a:lnTo>
                  <a:lnTo>
                    <a:pt x="128847" y="24245"/>
                  </a:lnTo>
                  <a:lnTo>
                    <a:pt x="133499" y="25902"/>
                  </a:lnTo>
                  <a:lnTo>
                    <a:pt x="151498" y="56794"/>
                  </a:lnTo>
                  <a:lnTo>
                    <a:pt x="151498" y="145808"/>
                  </a:lnTo>
                  <a:lnTo>
                    <a:pt x="132575" y="155282"/>
                  </a:lnTo>
                  <a:lnTo>
                    <a:pt x="170459" y="155282"/>
                  </a:lnTo>
                  <a:lnTo>
                    <a:pt x="170459" y="56794"/>
                  </a:lnTo>
                  <a:lnTo>
                    <a:pt x="170066" y="44417"/>
                  </a:lnTo>
                  <a:lnTo>
                    <a:pt x="145338" y="9918"/>
                  </a:lnTo>
                  <a:lnTo>
                    <a:pt x="116471" y="469"/>
                  </a:lnTo>
                  <a:lnTo>
                    <a:pt x="115519" y="469"/>
                  </a:lnTo>
                  <a:lnTo>
                    <a:pt x="114566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47" name="object 42"/>
            <p:cNvSpPr>
              <a:spLocks noChangeArrowheads="1"/>
            </p:cNvSpPr>
            <p:nvPr/>
          </p:nvSpPr>
          <p:spPr bwMode="auto">
            <a:xfrm>
              <a:off x="4734553" y="2017156"/>
              <a:ext cx="19050" cy="113664"/>
            </a:xfrm>
            <a:custGeom>
              <a:avLst/>
              <a:gdLst>
                <a:gd name="T0" fmla="*/ 0 w 19050"/>
                <a:gd name="T1" fmla="*/ 0 h 113664"/>
                <a:gd name="T2" fmla="*/ 19050 w 19050"/>
                <a:gd name="T3" fmla="*/ 113664 h 113664"/>
              </a:gdLst>
              <a:ahLst/>
              <a:cxnLst/>
              <a:rect l="T0" t="T1" r="T2" b="T3"/>
              <a:pathLst>
                <a:path w="19050" h="113664">
                  <a:moveTo>
                    <a:pt x="14655" y="0"/>
                  </a:moveTo>
                  <a:lnTo>
                    <a:pt x="4254" y="0"/>
                  </a:lnTo>
                  <a:lnTo>
                    <a:pt x="0" y="4254"/>
                  </a:lnTo>
                  <a:lnTo>
                    <a:pt x="0" y="109359"/>
                  </a:lnTo>
                  <a:lnTo>
                    <a:pt x="4254" y="113614"/>
                  </a:lnTo>
                  <a:lnTo>
                    <a:pt x="14655" y="113614"/>
                  </a:lnTo>
                  <a:lnTo>
                    <a:pt x="18923" y="109359"/>
                  </a:lnTo>
                  <a:lnTo>
                    <a:pt x="18923" y="4254"/>
                  </a:lnTo>
                  <a:lnTo>
                    <a:pt x="14655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48" name="object 43"/>
            <p:cNvSpPr>
              <a:spLocks noChangeArrowheads="1"/>
            </p:cNvSpPr>
            <p:nvPr/>
          </p:nvSpPr>
          <p:spPr bwMode="auto">
            <a:xfrm>
              <a:off x="4696645" y="1751994"/>
              <a:ext cx="94716" cy="94703"/>
            </a:xfrm>
            <a:prstGeom prst="rect">
              <a:avLst/>
            </a:prstGeom>
            <a:blipFill dpi="0"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49" name="object 44"/>
            <p:cNvSpPr>
              <a:spLocks noChangeArrowheads="1"/>
            </p:cNvSpPr>
            <p:nvPr/>
          </p:nvSpPr>
          <p:spPr bwMode="auto">
            <a:xfrm>
              <a:off x="4500477" y="1751994"/>
              <a:ext cx="94703" cy="94703"/>
            </a:xfrm>
            <a:prstGeom prst="rect">
              <a:avLst/>
            </a:prstGeom>
            <a:blipFill dpi="0"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50" name="object 45"/>
            <p:cNvSpPr>
              <a:spLocks noChangeArrowheads="1"/>
            </p:cNvSpPr>
            <p:nvPr/>
          </p:nvSpPr>
          <p:spPr bwMode="auto">
            <a:xfrm>
              <a:off x="4462589" y="1855224"/>
              <a:ext cx="170815" cy="313690"/>
            </a:xfrm>
            <a:custGeom>
              <a:avLst/>
              <a:gdLst>
                <a:gd name="T0" fmla="*/ 0 w 170814"/>
                <a:gd name="T1" fmla="*/ 0 h 313689"/>
                <a:gd name="T2" fmla="*/ 170814 w 170814"/>
                <a:gd name="T3" fmla="*/ 313689 h 313689"/>
              </a:gdLst>
              <a:ahLst/>
              <a:cxnLst/>
              <a:rect l="T0" t="T1" r="T2" b="T3"/>
              <a:pathLst>
                <a:path w="170814" h="313689">
                  <a:moveTo>
                    <a:pt x="57772" y="228206"/>
                  </a:moveTo>
                  <a:lnTo>
                    <a:pt x="38836" y="228206"/>
                  </a:lnTo>
                  <a:lnTo>
                    <a:pt x="45465" y="288340"/>
                  </a:lnTo>
                  <a:lnTo>
                    <a:pt x="48440" y="298257"/>
                  </a:lnTo>
                  <a:lnTo>
                    <a:pt x="54698" y="306217"/>
                  </a:lnTo>
                  <a:lnTo>
                    <a:pt x="63443" y="311513"/>
                  </a:lnTo>
                  <a:lnTo>
                    <a:pt x="73875" y="313435"/>
                  </a:lnTo>
                  <a:lnTo>
                    <a:pt x="96596" y="313435"/>
                  </a:lnTo>
                  <a:lnTo>
                    <a:pt x="106964" y="311513"/>
                  </a:lnTo>
                  <a:lnTo>
                    <a:pt x="115601" y="306217"/>
                  </a:lnTo>
                  <a:lnTo>
                    <a:pt x="121838" y="298257"/>
                  </a:lnTo>
                  <a:lnTo>
                    <a:pt x="123042" y="294487"/>
                  </a:lnTo>
                  <a:lnTo>
                    <a:pt x="69138" y="294487"/>
                  </a:lnTo>
                  <a:lnTo>
                    <a:pt x="64884" y="290715"/>
                  </a:lnTo>
                  <a:lnTo>
                    <a:pt x="64414" y="285965"/>
                  </a:lnTo>
                  <a:lnTo>
                    <a:pt x="57772" y="228206"/>
                  </a:lnTo>
                  <a:close/>
                </a:path>
                <a:path w="170814" h="313689">
                  <a:moveTo>
                    <a:pt x="131648" y="228206"/>
                  </a:moveTo>
                  <a:lnTo>
                    <a:pt x="112699" y="228206"/>
                  </a:lnTo>
                  <a:lnTo>
                    <a:pt x="106070" y="285965"/>
                  </a:lnTo>
                  <a:lnTo>
                    <a:pt x="105600" y="290715"/>
                  </a:lnTo>
                  <a:lnTo>
                    <a:pt x="101333" y="294487"/>
                  </a:lnTo>
                  <a:lnTo>
                    <a:pt x="123042" y="294487"/>
                  </a:lnTo>
                  <a:lnTo>
                    <a:pt x="125006" y="288340"/>
                  </a:lnTo>
                  <a:lnTo>
                    <a:pt x="131648" y="228206"/>
                  </a:lnTo>
                  <a:close/>
                </a:path>
                <a:path w="170814" h="313689">
                  <a:moveTo>
                    <a:pt x="94703" y="228206"/>
                  </a:moveTo>
                  <a:lnTo>
                    <a:pt x="75768" y="228206"/>
                  </a:lnTo>
                  <a:lnTo>
                    <a:pt x="75768" y="271297"/>
                  </a:lnTo>
                  <a:lnTo>
                    <a:pt x="80022" y="275551"/>
                  </a:lnTo>
                  <a:lnTo>
                    <a:pt x="90449" y="275551"/>
                  </a:lnTo>
                  <a:lnTo>
                    <a:pt x="94703" y="271297"/>
                  </a:lnTo>
                  <a:lnTo>
                    <a:pt x="94703" y="228206"/>
                  </a:lnTo>
                  <a:close/>
                </a:path>
                <a:path w="170814" h="313689">
                  <a:moveTo>
                    <a:pt x="54470" y="0"/>
                  </a:moveTo>
                  <a:lnTo>
                    <a:pt x="50685" y="3771"/>
                  </a:lnTo>
                  <a:lnTo>
                    <a:pt x="48298" y="5676"/>
                  </a:lnTo>
                  <a:lnTo>
                    <a:pt x="40728" y="12306"/>
                  </a:lnTo>
                  <a:lnTo>
                    <a:pt x="10679" y="49751"/>
                  </a:lnTo>
                  <a:lnTo>
                    <a:pt x="9897" y="57746"/>
                  </a:lnTo>
                  <a:lnTo>
                    <a:pt x="495" y="132562"/>
                  </a:lnTo>
                  <a:lnTo>
                    <a:pt x="0" y="137299"/>
                  </a:lnTo>
                  <a:lnTo>
                    <a:pt x="2832" y="141541"/>
                  </a:lnTo>
                  <a:lnTo>
                    <a:pt x="7581" y="142976"/>
                  </a:lnTo>
                  <a:lnTo>
                    <a:pt x="32689" y="149136"/>
                  </a:lnTo>
                  <a:lnTo>
                    <a:pt x="18948" y="216839"/>
                  </a:lnTo>
                  <a:lnTo>
                    <a:pt x="18478" y="219671"/>
                  </a:lnTo>
                  <a:lnTo>
                    <a:pt x="18948" y="222529"/>
                  </a:lnTo>
                  <a:lnTo>
                    <a:pt x="20840" y="224878"/>
                  </a:lnTo>
                  <a:lnTo>
                    <a:pt x="22720" y="227253"/>
                  </a:lnTo>
                  <a:lnTo>
                    <a:pt x="25577" y="228206"/>
                  </a:lnTo>
                  <a:lnTo>
                    <a:pt x="144906" y="228206"/>
                  </a:lnTo>
                  <a:lnTo>
                    <a:pt x="147726" y="226783"/>
                  </a:lnTo>
                  <a:lnTo>
                    <a:pt x="150571" y="222999"/>
                  </a:lnTo>
                  <a:lnTo>
                    <a:pt x="151510" y="219671"/>
                  </a:lnTo>
                  <a:lnTo>
                    <a:pt x="151041" y="216839"/>
                  </a:lnTo>
                  <a:lnTo>
                    <a:pt x="149568" y="209257"/>
                  </a:lnTo>
                  <a:lnTo>
                    <a:pt x="39776" y="209257"/>
                  </a:lnTo>
                  <a:lnTo>
                    <a:pt x="55862" y="130670"/>
                  </a:lnTo>
                  <a:lnTo>
                    <a:pt x="36474" y="130670"/>
                  </a:lnTo>
                  <a:lnTo>
                    <a:pt x="20370" y="126403"/>
                  </a:lnTo>
                  <a:lnTo>
                    <a:pt x="28422" y="58686"/>
                  </a:lnTo>
                  <a:lnTo>
                    <a:pt x="28477" y="56794"/>
                  </a:lnTo>
                  <a:lnTo>
                    <a:pt x="29151" y="45088"/>
                  </a:lnTo>
                  <a:lnTo>
                    <a:pt x="30726" y="38157"/>
                  </a:lnTo>
                  <a:lnTo>
                    <a:pt x="34346" y="34511"/>
                  </a:lnTo>
                  <a:lnTo>
                    <a:pt x="41211" y="31711"/>
                  </a:lnTo>
                  <a:lnTo>
                    <a:pt x="48881" y="28028"/>
                  </a:lnTo>
                  <a:lnTo>
                    <a:pt x="67703" y="8039"/>
                  </a:lnTo>
                  <a:lnTo>
                    <a:pt x="63931" y="4241"/>
                  </a:lnTo>
                  <a:lnTo>
                    <a:pt x="60629" y="482"/>
                  </a:lnTo>
                  <a:lnTo>
                    <a:pt x="54470" y="0"/>
                  </a:lnTo>
                  <a:close/>
                </a:path>
                <a:path w="170814" h="313689">
                  <a:moveTo>
                    <a:pt x="128320" y="86169"/>
                  </a:moveTo>
                  <a:lnTo>
                    <a:pt x="117906" y="86169"/>
                  </a:lnTo>
                  <a:lnTo>
                    <a:pt x="113652" y="90423"/>
                  </a:lnTo>
                  <a:lnTo>
                    <a:pt x="113748" y="126403"/>
                  </a:lnTo>
                  <a:lnTo>
                    <a:pt x="130695" y="209257"/>
                  </a:lnTo>
                  <a:lnTo>
                    <a:pt x="149568" y="209257"/>
                  </a:lnTo>
                  <a:lnTo>
                    <a:pt x="137794" y="148653"/>
                  </a:lnTo>
                  <a:lnTo>
                    <a:pt x="162877" y="142506"/>
                  </a:lnTo>
                  <a:lnTo>
                    <a:pt x="167627" y="141541"/>
                  </a:lnTo>
                  <a:lnTo>
                    <a:pt x="170446" y="136829"/>
                  </a:lnTo>
                  <a:lnTo>
                    <a:pt x="169989" y="132092"/>
                  </a:lnTo>
                  <a:lnTo>
                    <a:pt x="169763" y="130200"/>
                  </a:lnTo>
                  <a:lnTo>
                    <a:pt x="134480" y="130200"/>
                  </a:lnTo>
                  <a:lnTo>
                    <a:pt x="132587" y="123113"/>
                  </a:lnTo>
                  <a:lnTo>
                    <a:pt x="132587" y="90423"/>
                  </a:lnTo>
                  <a:lnTo>
                    <a:pt x="128320" y="86169"/>
                  </a:lnTo>
                  <a:close/>
                </a:path>
                <a:path w="170814" h="313689">
                  <a:moveTo>
                    <a:pt x="52565" y="86169"/>
                  </a:moveTo>
                  <a:lnTo>
                    <a:pt x="42151" y="86169"/>
                  </a:lnTo>
                  <a:lnTo>
                    <a:pt x="37884" y="90423"/>
                  </a:lnTo>
                  <a:lnTo>
                    <a:pt x="37884" y="123113"/>
                  </a:lnTo>
                  <a:lnTo>
                    <a:pt x="36474" y="130670"/>
                  </a:lnTo>
                  <a:lnTo>
                    <a:pt x="55862" y="130670"/>
                  </a:lnTo>
                  <a:lnTo>
                    <a:pt x="56736" y="126403"/>
                  </a:lnTo>
                  <a:lnTo>
                    <a:pt x="56832" y="90423"/>
                  </a:lnTo>
                  <a:lnTo>
                    <a:pt x="52565" y="86169"/>
                  </a:lnTo>
                  <a:close/>
                </a:path>
                <a:path w="170814" h="313689">
                  <a:moveTo>
                    <a:pt x="116484" y="0"/>
                  </a:moveTo>
                  <a:lnTo>
                    <a:pt x="110324" y="0"/>
                  </a:lnTo>
                  <a:lnTo>
                    <a:pt x="103695" y="7569"/>
                  </a:lnTo>
                  <a:lnTo>
                    <a:pt x="103695" y="13715"/>
                  </a:lnTo>
                  <a:lnTo>
                    <a:pt x="107480" y="17030"/>
                  </a:lnTo>
                  <a:lnTo>
                    <a:pt x="109894" y="19115"/>
                  </a:lnTo>
                  <a:lnTo>
                    <a:pt x="115060" y="23069"/>
                  </a:lnTo>
                  <a:lnTo>
                    <a:pt x="122005" y="27557"/>
                  </a:lnTo>
                  <a:lnTo>
                    <a:pt x="129755" y="31241"/>
                  </a:lnTo>
                  <a:lnTo>
                    <a:pt x="136459" y="37376"/>
                  </a:lnTo>
                  <a:lnTo>
                    <a:pt x="140149" y="46266"/>
                  </a:lnTo>
                  <a:lnTo>
                    <a:pt x="141712" y="54269"/>
                  </a:lnTo>
                  <a:lnTo>
                    <a:pt x="141948" y="56794"/>
                  </a:lnTo>
                  <a:lnTo>
                    <a:pt x="142036" y="58686"/>
                  </a:lnTo>
                  <a:lnTo>
                    <a:pt x="150571" y="125933"/>
                  </a:lnTo>
                  <a:lnTo>
                    <a:pt x="134480" y="130200"/>
                  </a:lnTo>
                  <a:lnTo>
                    <a:pt x="169763" y="130200"/>
                  </a:lnTo>
                  <a:lnTo>
                    <a:pt x="160985" y="56794"/>
                  </a:lnTo>
                  <a:lnTo>
                    <a:pt x="160261" y="49275"/>
                  </a:lnTo>
                  <a:lnTo>
                    <a:pt x="156964" y="36688"/>
                  </a:lnTo>
                  <a:lnTo>
                    <a:pt x="149406" y="23384"/>
                  </a:lnTo>
                  <a:lnTo>
                    <a:pt x="135902" y="13715"/>
                  </a:lnTo>
                  <a:lnTo>
                    <a:pt x="130200" y="11823"/>
                  </a:lnTo>
                  <a:lnTo>
                    <a:pt x="122643" y="5676"/>
                  </a:lnTo>
                  <a:lnTo>
                    <a:pt x="120281" y="3301"/>
                  </a:lnTo>
                  <a:lnTo>
                    <a:pt x="116484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51" name="object 46"/>
            <p:cNvSpPr>
              <a:spLocks noChangeArrowheads="1"/>
            </p:cNvSpPr>
            <p:nvPr/>
          </p:nvSpPr>
          <p:spPr bwMode="auto">
            <a:xfrm>
              <a:off x="5328568" y="1856174"/>
              <a:ext cx="170815" cy="313055"/>
            </a:xfrm>
            <a:custGeom>
              <a:avLst/>
              <a:gdLst>
                <a:gd name="T0" fmla="*/ 0 w 170814"/>
                <a:gd name="T1" fmla="*/ 0 h 313055"/>
                <a:gd name="T2" fmla="*/ 170814 w 170814"/>
                <a:gd name="T3" fmla="*/ 313055 h 313055"/>
              </a:gdLst>
              <a:ahLst/>
              <a:cxnLst/>
              <a:rect l="T0" t="T1" r="T2" b="T3"/>
              <a:pathLst>
                <a:path w="170814" h="313055">
                  <a:moveTo>
                    <a:pt x="62014" y="0"/>
                  </a:moveTo>
                  <a:lnTo>
                    <a:pt x="55867" y="0"/>
                  </a:lnTo>
                  <a:lnTo>
                    <a:pt x="54914" y="469"/>
                  </a:lnTo>
                  <a:lnTo>
                    <a:pt x="53975" y="469"/>
                  </a:lnTo>
                  <a:lnTo>
                    <a:pt x="10581" y="19116"/>
                  </a:lnTo>
                  <a:lnTo>
                    <a:pt x="0" y="56794"/>
                  </a:lnTo>
                  <a:lnTo>
                    <a:pt x="0" y="155282"/>
                  </a:lnTo>
                  <a:lnTo>
                    <a:pt x="1892" y="158597"/>
                  </a:lnTo>
                  <a:lnTo>
                    <a:pt x="5219" y="160007"/>
                  </a:lnTo>
                  <a:lnTo>
                    <a:pt x="37858" y="176136"/>
                  </a:lnTo>
                  <a:lnTo>
                    <a:pt x="37858" y="284086"/>
                  </a:lnTo>
                  <a:lnTo>
                    <a:pt x="40103" y="295102"/>
                  </a:lnTo>
                  <a:lnTo>
                    <a:pt x="46212" y="304133"/>
                  </a:lnTo>
                  <a:lnTo>
                    <a:pt x="55250" y="310239"/>
                  </a:lnTo>
                  <a:lnTo>
                    <a:pt x="66281" y="312483"/>
                  </a:lnTo>
                  <a:lnTo>
                    <a:pt x="104165" y="312483"/>
                  </a:lnTo>
                  <a:lnTo>
                    <a:pt x="115189" y="310239"/>
                  </a:lnTo>
                  <a:lnTo>
                    <a:pt x="124223" y="304133"/>
                  </a:lnTo>
                  <a:lnTo>
                    <a:pt x="130331" y="295102"/>
                  </a:lnTo>
                  <a:lnTo>
                    <a:pt x="130650" y="293535"/>
                  </a:lnTo>
                  <a:lnTo>
                    <a:pt x="61074" y="293535"/>
                  </a:lnTo>
                  <a:lnTo>
                    <a:pt x="56807" y="289267"/>
                  </a:lnTo>
                  <a:lnTo>
                    <a:pt x="56807" y="155282"/>
                  </a:lnTo>
                  <a:lnTo>
                    <a:pt x="37858" y="155282"/>
                  </a:lnTo>
                  <a:lnTo>
                    <a:pt x="18935" y="145808"/>
                  </a:lnTo>
                  <a:lnTo>
                    <a:pt x="18935" y="56794"/>
                  </a:lnTo>
                  <a:lnTo>
                    <a:pt x="19335" y="45698"/>
                  </a:lnTo>
                  <a:lnTo>
                    <a:pt x="59651" y="18453"/>
                  </a:lnTo>
                  <a:lnTo>
                    <a:pt x="63436" y="17030"/>
                  </a:lnTo>
                  <a:lnTo>
                    <a:pt x="66281" y="13728"/>
                  </a:lnTo>
                  <a:lnTo>
                    <a:pt x="66281" y="4254"/>
                  </a:lnTo>
                  <a:lnTo>
                    <a:pt x="62014" y="0"/>
                  </a:lnTo>
                  <a:close/>
                </a:path>
                <a:path w="170814" h="313055">
                  <a:moveTo>
                    <a:pt x="128308" y="85217"/>
                  </a:moveTo>
                  <a:lnTo>
                    <a:pt x="117881" y="85217"/>
                  </a:lnTo>
                  <a:lnTo>
                    <a:pt x="113626" y="89471"/>
                  </a:lnTo>
                  <a:lnTo>
                    <a:pt x="113626" y="289267"/>
                  </a:lnTo>
                  <a:lnTo>
                    <a:pt x="109372" y="293535"/>
                  </a:lnTo>
                  <a:lnTo>
                    <a:pt x="130650" y="293535"/>
                  </a:lnTo>
                  <a:lnTo>
                    <a:pt x="132575" y="284086"/>
                  </a:lnTo>
                  <a:lnTo>
                    <a:pt x="132575" y="176136"/>
                  </a:lnTo>
                  <a:lnTo>
                    <a:pt x="165227" y="160007"/>
                  </a:lnTo>
                  <a:lnTo>
                    <a:pt x="168554" y="158597"/>
                  </a:lnTo>
                  <a:lnTo>
                    <a:pt x="170459" y="155282"/>
                  </a:lnTo>
                  <a:lnTo>
                    <a:pt x="132575" y="155282"/>
                  </a:lnTo>
                  <a:lnTo>
                    <a:pt x="132575" y="89471"/>
                  </a:lnTo>
                  <a:lnTo>
                    <a:pt x="128308" y="85217"/>
                  </a:lnTo>
                  <a:close/>
                </a:path>
                <a:path w="170814" h="313055">
                  <a:moveTo>
                    <a:pt x="52539" y="85217"/>
                  </a:moveTo>
                  <a:lnTo>
                    <a:pt x="42138" y="85217"/>
                  </a:lnTo>
                  <a:lnTo>
                    <a:pt x="37858" y="89471"/>
                  </a:lnTo>
                  <a:lnTo>
                    <a:pt x="37858" y="155282"/>
                  </a:lnTo>
                  <a:lnTo>
                    <a:pt x="56807" y="155282"/>
                  </a:lnTo>
                  <a:lnTo>
                    <a:pt x="56807" y="89471"/>
                  </a:lnTo>
                  <a:lnTo>
                    <a:pt x="52539" y="85217"/>
                  </a:lnTo>
                  <a:close/>
                </a:path>
                <a:path w="170814" h="313055">
                  <a:moveTo>
                    <a:pt x="114566" y="0"/>
                  </a:moveTo>
                  <a:lnTo>
                    <a:pt x="108432" y="0"/>
                  </a:lnTo>
                  <a:lnTo>
                    <a:pt x="104165" y="4254"/>
                  </a:lnTo>
                  <a:lnTo>
                    <a:pt x="104165" y="13728"/>
                  </a:lnTo>
                  <a:lnTo>
                    <a:pt x="106984" y="17030"/>
                  </a:lnTo>
                  <a:lnTo>
                    <a:pt x="110782" y="18453"/>
                  </a:lnTo>
                  <a:lnTo>
                    <a:pt x="128847" y="24245"/>
                  </a:lnTo>
                  <a:lnTo>
                    <a:pt x="133499" y="25902"/>
                  </a:lnTo>
                  <a:lnTo>
                    <a:pt x="151498" y="56794"/>
                  </a:lnTo>
                  <a:lnTo>
                    <a:pt x="151498" y="145808"/>
                  </a:lnTo>
                  <a:lnTo>
                    <a:pt x="132575" y="155282"/>
                  </a:lnTo>
                  <a:lnTo>
                    <a:pt x="170459" y="155282"/>
                  </a:lnTo>
                  <a:lnTo>
                    <a:pt x="170459" y="56794"/>
                  </a:lnTo>
                  <a:lnTo>
                    <a:pt x="170066" y="44417"/>
                  </a:lnTo>
                  <a:lnTo>
                    <a:pt x="145338" y="9918"/>
                  </a:lnTo>
                  <a:lnTo>
                    <a:pt x="116471" y="469"/>
                  </a:lnTo>
                  <a:lnTo>
                    <a:pt x="115519" y="469"/>
                  </a:lnTo>
                  <a:lnTo>
                    <a:pt x="114566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52" name="object 47"/>
            <p:cNvSpPr>
              <a:spLocks noChangeArrowheads="1"/>
            </p:cNvSpPr>
            <p:nvPr/>
          </p:nvSpPr>
          <p:spPr bwMode="auto">
            <a:xfrm>
              <a:off x="5404329" y="2017156"/>
              <a:ext cx="19050" cy="113664"/>
            </a:xfrm>
            <a:custGeom>
              <a:avLst/>
              <a:gdLst>
                <a:gd name="T0" fmla="*/ 0 w 19050"/>
                <a:gd name="T1" fmla="*/ 0 h 113664"/>
                <a:gd name="T2" fmla="*/ 19050 w 19050"/>
                <a:gd name="T3" fmla="*/ 113664 h 113664"/>
              </a:gdLst>
              <a:ahLst/>
              <a:cxnLst/>
              <a:rect l="T0" t="T1" r="T2" b="T3"/>
              <a:pathLst>
                <a:path w="19050" h="113664">
                  <a:moveTo>
                    <a:pt x="14655" y="0"/>
                  </a:moveTo>
                  <a:lnTo>
                    <a:pt x="4254" y="0"/>
                  </a:lnTo>
                  <a:lnTo>
                    <a:pt x="0" y="4254"/>
                  </a:lnTo>
                  <a:lnTo>
                    <a:pt x="0" y="109359"/>
                  </a:lnTo>
                  <a:lnTo>
                    <a:pt x="4254" y="113614"/>
                  </a:lnTo>
                  <a:lnTo>
                    <a:pt x="14655" y="113614"/>
                  </a:lnTo>
                  <a:lnTo>
                    <a:pt x="18923" y="109359"/>
                  </a:lnTo>
                  <a:lnTo>
                    <a:pt x="18923" y="4254"/>
                  </a:lnTo>
                  <a:lnTo>
                    <a:pt x="14655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53" name="object 48"/>
            <p:cNvSpPr>
              <a:spLocks noChangeArrowheads="1"/>
            </p:cNvSpPr>
            <p:nvPr/>
          </p:nvSpPr>
          <p:spPr bwMode="auto">
            <a:xfrm>
              <a:off x="5366421" y="1751994"/>
              <a:ext cx="94716" cy="94703"/>
            </a:xfrm>
            <a:prstGeom prst="rect">
              <a:avLst/>
            </a:prstGeom>
            <a:blipFill dpi="0"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54" name="object 49"/>
            <p:cNvSpPr>
              <a:spLocks noChangeArrowheads="1"/>
            </p:cNvSpPr>
            <p:nvPr/>
          </p:nvSpPr>
          <p:spPr bwMode="auto">
            <a:xfrm>
              <a:off x="5720159" y="1856174"/>
              <a:ext cx="170815" cy="313055"/>
            </a:xfrm>
            <a:custGeom>
              <a:avLst/>
              <a:gdLst>
                <a:gd name="T0" fmla="*/ 0 w 170814"/>
                <a:gd name="T1" fmla="*/ 0 h 313055"/>
                <a:gd name="T2" fmla="*/ 170814 w 170814"/>
                <a:gd name="T3" fmla="*/ 313055 h 313055"/>
              </a:gdLst>
              <a:ahLst/>
              <a:cxnLst/>
              <a:rect l="T0" t="T1" r="T2" b="T3"/>
              <a:pathLst>
                <a:path w="170814" h="313055">
                  <a:moveTo>
                    <a:pt x="62014" y="0"/>
                  </a:moveTo>
                  <a:lnTo>
                    <a:pt x="55867" y="0"/>
                  </a:lnTo>
                  <a:lnTo>
                    <a:pt x="54914" y="469"/>
                  </a:lnTo>
                  <a:lnTo>
                    <a:pt x="53975" y="469"/>
                  </a:lnTo>
                  <a:lnTo>
                    <a:pt x="10581" y="19116"/>
                  </a:lnTo>
                  <a:lnTo>
                    <a:pt x="0" y="56794"/>
                  </a:lnTo>
                  <a:lnTo>
                    <a:pt x="0" y="155282"/>
                  </a:lnTo>
                  <a:lnTo>
                    <a:pt x="1892" y="158597"/>
                  </a:lnTo>
                  <a:lnTo>
                    <a:pt x="5219" y="160007"/>
                  </a:lnTo>
                  <a:lnTo>
                    <a:pt x="37858" y="176136"/>
                  </a:lnTo>
                  <a:lnTo>
                    <a:pt x="37858" y="284086"/>
                  </a:lnTo>
                  <a:lnTo>
                    <a:pt x="40103" y="295102"/>
                  </a:lnTo>
                  <a:lnTo>
                    <a:pt x="46212" y="304133"/>
                  </a:lnTo>
                  <a:lnTo>
                    <a:pt x="55250" y="310239"/>
                  </a:lnTo>
                  <a:lnTo>
                    <a:pt x="66281" y="312483"/>
                  </a:lnTo>
                  <a:lnTo>
                    <a:pt x="104165" y="312483"/>
                  </a:lnTo>
                  <a:lnTo>
                    <a:pt x="115189" y="310239"/>
                  </a:lnTo>
                  <a:lnTo>
                    <a:pt x="124223" y="304133"/>
                  </a:lnTo>
                  <a:lnTo>
                    <a:pt x="130331" y="295102"/>
                  </a:lnTo>
                  <a:lnTo>
                    <a:pt x="130650" y="293535"/>
                  </a:lnTo>
                  <a:lnTo>
                    <a:pt x="61074" y="293535"/>
                  </a:lnTo>
                  <a:lnTo>
                    <a:pt x="56807" y="289267"/>
                  </a:lnTo>
                  <a:lnTo>
                    <a:pt x="56807" y="155282"/>
                  </a:lnTo>
                  <a:lnTo>
                    <a:pt x="37858" y="155282"/>
                  </a:lnTo>
                  <a:lnTo>
                    <a:pt x="18935" y="145808"/>
                  </a:lnTo>
                  <a:lnTo>
                    <a:pt x="18935" y="56794"/>
                  </a:lnTo>
                  <a:lnTo>
                    <a:pt x="19335" y="45698"/>
                  </a:lnTo>
                  <a:lnTo>
                    <a:pt x="59651" y="18453"/>
                  </a:lnTo>
                  <a:lnTo>
                    <a:pt x="63436" y="17030"/>
                  </a:lnTo>
                  <a:lnTo>
                    <a:pt x="66281" y="13728"/>
                  </a:lnTo>
                  <a:lnTo>
                    <a:pt x="66281" y="4254"/>
                  </a:lnTo>
                  <a:lnTo>
                    <a:pt x="62014" y="0"/>
                  </a:lnTo>
                  <a:close/>
                </a:path>
                <a:path w="170814" h="313055">
                  <a:moveTo>
                    <a:pt x="128308" y="85217"/>
                  </a:moveTo>
                  <a:lnTo>
                    <a:pt x="117881" y="85217"/>
                  </a:lnTo>
                  <a:lnTo>
                    <a:pt x="113626" y="89471"/>
                  </a:lnTo>
                  <a:lnTo>
                    <a:pt x="113626" y="289267"/>
                  </a:lnTo>
                  <a:lnTo>
                    <a:pt x="109372" y="293535"/>
                  </a:lnTo>
                  <a:lnTo>
                    <a:pt x="130650" y="293535"/>
                  </a:lnTo>
                  <a:lnTo>
                    <a:pt x="132575" y="284086"/>
                  </a:lnTo>
                  <a:lnTo>
                    <a:pt x="132575" y="176136"/>
                  </a:lnTo>
                  <a:lnTo>
                    <a:pt x="165227" y="160007"/>
                  </a:lnTo>
                  <a:lnTo>
                    <a:pt x="168554" y="158597"/>
                  </a:lnTo>
                  <a:lnTo>
                    <a:pt x="170459" y="155282"/>
                  </a:lnTo>
                  <a:lnTo>
                    <a:pt x="132575" y="155282"/>
                  </a:lnTo>
                  <a:lnTo>
                    <a:pt x="132575" y="89471"/>
                  </a:lnTo>
                  <a:lnTo>
                    <a:pt x="128308" y="85217"/>
                  </a:lnTo>
                  <a:close/>
                </a:path>
                <a:path w="170814" h="313055">
                  <a:moveTo>
                    <a:pt x="52539" y="85217"/>
                  </a:moveTo>
                  <a:lnTo>
                    <a:pt x="42138" y="85217"/>
                  </a:lnTo>
                  <a:lnTo>
                    <a:pt x="37858" y="89471"/>
                  </a:lnTo>
                  <a:lnTo>
                    <a:pt x="37858" y="155282"/>
                  </a:lnTo>
                  <a:lnTo>
                    <a:pt x="56807" y="155282"/>
                  </a:lnTo>
                  <a:lnTo>
                    <a:pt x="56807" y="89471"/>
                  </a:lnTo>
                  <a:lnTo>
                    <a:pt x="52539" y="85217"/>
                  </a:lnTo>
                  <a:close/>
                </a:path>
                <a:path w="170814" h="313055">
                  <a:moveTo>
                    <a:pt x="114566" y="0"/>
                  </a:moveTo>
                  <a:lnTo>
                    <a:pt x="108432" y="0"/>
                  </a:lnTo>
                  <a:lnTo>
                    <a:pt x="104165" y="4254"/>
                  </a:lnTo>
                  <a:lnTo>
                    <a:pt x="104165" y="13728"/>
                  </a:lnTo>
                  <a:lnTo>
                    <a:pt x="106984" y="17030"/>
                  </a:lnTo>
                  <a:lnTo>
                    <a:pt x="110782" y="18453"/>
                  </a:lnTo>
                  <a:lnTo>
                    <a:pt x="128847" y="24245"/>
                  </a:lnTo>
                  <a:lnTo>
                    <a:pt x="133499" y="25902"/>
                  </a:lnTo>
                  <a:lnTo>
                    <a:pt x="151498" y="56794"/>
                  </a:lnTo>
                  <a:lnTo>
                    <a:pt x="151498" y="145808"/>
                  </a:lnTo>
                  <a:lnTo>
                    <a:pt x="132575" y="155282"/>
                  </a:lnTo>
                  <a:lnTo>
                    <a:pt x="170459" y="155282"/>
                  </a:lnTo>
                  <a:lnTo>
                    <a:pt x="170459" y="56794"/>
                  </a:lnTo>
                  <a:lnTo>
                    <a:pt x="170066" y="44417"/>
                  </a:lnTo>
                  <a:lnTo>
                    <a:pt x="145338" y="9918"/>
                  </a:lnTo>
                  <a:lnTo>
                    <a:pt x="116471" y="469"/>
                  </a:lnTo>
                  <a:lnTo>
                    <a:pt x="115519" y="469"/>
                  </a:lnTo>
                  <a:lnTo>
                    <a:pt x="114566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55" name="object 50"/>
            <p:cNvSpPr>
              <a:spLocks noChangeArrowheads="1"/>
            </p:cNvSpPr>
            <p:nvPr/>
          </p:nvSpPr>
          <p:spPr bwMode="auto">
            <a:xfrm>
              <a:off x="5795920" y="2017156"/>
              <a:ext cx="19050" cy="113664"/>
            </a:xfrm>
            <a:custGeom>
              <a:avLst/>
              <a:gdLst>
                <a:gd name="T0" fmla="*/ 0 w 19050"/>
                <a:gd name="T1" fmla="*/ 0 h 113664"/>
                <a:gd name="T2" fmla="*/ 19050 w 19050"/>
                <a:gd name="T3" fmla="*/ 113664 h 113664"/>
              </a:gdLst>
              <a:ahLst/>
              <a:cxnLst/>
              <a:rect l="T0" t="T1" r="T2" b="T3"/>
              <a:pathLst>
                <a:path w="19050" h="113664">
                  <a:moveTo>
                    <a:pt x="14655" y="0"/>
                  </a:moveTo>
                  <a:lnTo>
                    <a:pt x="4254" y="0"/>
                  </a:lnTo>
                  <a:lnTo>
                    <a:pt x="0" y="4254"/>
                  </a:lnTo>
                  <a:lnTo>
                    <a:pt x="0" y="109359"/>
                  </a:lnTo>
                  <a:lnTo>
                    <a:pt x="4254" y="113614"/>
                  </a:lnTo>
                  <a:lnTo>
                    <a:pt x="14655" y="113614"/>
                  </a:lnTo>
                  <a:lnTo>
                    <a:pt x="18923" y="109359"/>
                  </a:lnTo>
                  <a:lnTo>
                    <a:pt x="18923" y="4254"/>
                  </a:lnTo>
                  <a:lnTo>
                    <a:pt x="14655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56" name="object 51"/>
            <p:cNvSpPr>
              <a:spLocks noChangeArrowheads="1"/>
            </p:cNvSpPr>
            <p:nvPr/>
          </p:nvSpPr>
          <p:spPr bwMode="auto">
            <a:xfrm>
              <a:off x="5758013" y="1751994"/>
              <a:ext cx="94716" cy="94703"/>
            </a:xfrm>
            <a:prstGeom prst="rect">
              <a:avLst/>
            </a:prstGeom>
            <a:blipFill dpi="0"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57" name="object 52"/>
            <p:cNvSpPr>
              <a:spLocks noChangeArrowheads="1"/>
            </p:cNvSpPr>
            <p:nvPr/>
          </p:nvSpPr>
          <p:spPr bwMode="auto">
            <a:xfrm>
              <a:off x="5561845" y="1751994"/>
              <a:ext cx="94703" cy="94703"/>
            </a:xfrm>
            <a:prstGeom prst="rect">
              <a:avLst/>
            </a:prstGeom>
            <a:blipFill dpi="0"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58" name="object 53"/>
            <p:cNvSpPr>
              <a:spLocks noChangeArrowheads="1"/>
            </p:cNvSpPr>
            <p:nvPr/>
          </p:nvSpPr>
          <p:spPr bwMode="auto">
            <a:xfrm>
              <a:off x="5523956" y="1855224"/>
              <a:ext cx="170815" cy="313690"/>
            </a:xfrm>
            <a:custGeom>
              <a:avLst/>
              <a:gdLst>
                <a:gd name="T0" fmla="*/ 0 w 170814"/>
                <a:gd name="T1" fmla="*/ 0 h 313689"/>
                <a:gd name="T2" fmla="*/ 170814 w 170814"/>
                <a:gd name="T3" fmla="*/ 313689 h 313689"/>
              </a:gdLst>
              <a:ahLst/>
              <a:cxnLst/>
              <a:rect l="T0" t="T1" r="T2" b="T3"/>
              <a:pathLst>
                <a:path w="170814" h="313689">
                  <a:moveTo>
                    <a:pt x="57772" y="228206"/>
                  </a:moveTo>
                  <a:lnTo>
                    <a:pt x="38836" y="228206"/>
                  </a:lnTo>
                  <a:lnTo>
                    <a:pt x="45465" y="288340"/>
                  </a:lnTo>
                  <a:lnTo>
                    <a:pt x="48440" y="298257"/>
                  </a:lnTo>
                  <a:lnTo>
                    <a:pt x="54698" y="306217"/>
                  </a:lnTo>
                  <a:lnTo>
                    <a:pt x="63443" y="311513"/>
                  </a:lnTo>
                  <a:lnTo>
                    <a:pt x="73875" y="313435"/>
                  </a:lnTo>
                  <a:lnTo>
                    <a:pt x="96596" y="313435"/>
                  </a:lnTo>
                  <a:lnTo>
                    <a:pt x="106964" y="311513"/>
                  </a:lnTo>
                  <a:lnTo>
                    <a:pt x="115601" y="306217"/>
                  </a:lnTo>
                  <a:lnTo>
                    <a:pt x="121838" y="298257"/>
                  </a:lnTo>
                  <a:lnTo>
                    <a:pt x="123042" y="294487"/>
                  </a:lnTo>
                  <a:lnTo>
                    <a:pt x="69138" y="294487"/>
                  </a:lnTo>
                  <a:lnTo>
                    <a:pt x="64884" y="290715"/>
                  </a:lnTo>
                  <a:lnTo>
                    <a:pt x="64414" y="285965"/>
                  </a:lnTo>
                  <a:lnTo>
                    <a:pt x="57772" y="228206"/>
                  </a:lnTo>
                  <a:close/>
                </a:path>
                <a:path w="170814" h="313689">
                  <a:moveTo>
                    <a:pt x="131648" y="228206"/>
                  </a:moveTo>
                  <a:lnTo>
                    <a:pt x="112699" y="228206"/>
                  </a:lnTo>
                  <a:lnTo>
                    <a:pt x="106070" y="285965"/>
                  </a:lnTo>
                  <a:lnTo>
                    <a:pt x="105600" y="290715"/>
                  </a:lnTo>
                  <a:lnTo>
                    <a:pt x="101333" y="294487"/>
                  </a:lnTo>
                  <a:lnTo>
                    <a:pt x="123042" y="294487"/>
                  </a:lnTo>
                  <a:lnTo>
                    <a:pt x="125006" y="288340"/>
                  </a:lnTo>
                  <a:lnTo>
                    <a:pt x="131648" y="228206"/>
                  </a:lnTo>
                  <a:close/>
                </a:path>
                <a:path w="170814" h="313689">
                  <a:moveTo>
                    <a:pt x="94703" y="228206"/>
                  </a:moveTo>
                  <a:lnTo>
                    <a:pt x="75768" y="228206"/>
                  </a:lnTo>
                  <a:lnTo>
                    <a:pt x="75768" y="271297"/>
                  </a:lnTo>
                  <a:lnTo>
                    <a:pt x="80022" y="275551"/>
                  </a:lnTo>
                  <a:lnTo>
                    <a:pt x="90449" y="275551"/>
                  </a:lnTo>
                  <a:lnTo>
                    <a:pt x="94703" y="271297"/>
                  </a:lnTo>
                  <a:lnTo>
                    <a:pt x="94703" y="228206"/>
                  </a:lnTo>
                  <a:close/>
                </a:path>
                <a:path w="170814" h="313689">
                  <a:moveTo>
                    <a:pt x="54470" y="0"/>
                  </a:moveTo>
                  <a:lnTo>
                    <a:pt x="50685" y="3771"/>
                  </a:lnTo>
                  <a:lnTo>
                    <a:pt x="48298" y="5676"/>
                  </a:lnTo>
                  <a:lnTo>
                    <a:pt x="40728" y="12306"/>
                  </a:lnTo>
                  <a:lnTo>
                    <a:pt x="10679" y="49751"/>
                  </a:lnTo>
                  <a:lnTo>
                    <a:pt x="9897" y="57746"/>
                  </a:lnTo>
                  <a:lnTo>
                    <a:pt x="495" y="132562"/>
                  </a:lnTo>
                  <a:lnTo>
                    <a:pt x="0" y="137299"/>
                  </a:lnTo>
                  <a:lnTo>
                    <a:pt x="2832" y="141541"/>
                  </a:lnTo>
                  <a:lnTo>
                    <a:pt x="7581" y="142976"/>
                  </a:lnTo>
                  <a:lnTo>
                    <a:pt x="32689" y="149136"/>
                  </a:lnTo>
                  <a:lnTo>
                    <a:pt x="18948" y="216839"/>
                  </a:lnTo>
                  <a:lnTo>
                    <a:pt x="18478" y="219671"/>
                  </a:lnTo>
                  <a:lnTo>
                    <a:pt x="18948" y="222529"/>
                  </a:lnTo>
                  <a:lnTo>
                    <a:pt x="20840" y="224878"/>
                  </a:lnTo>
                  <a:lnTo>
                    <a:pt x="22720" y="227253"/>
                  </a:lnTo>
                  <a:lnTo>
                    <a:pt x="25577" y="228206"/>
                  </a:lnTo>
                  <a:lnTo>
                    <a:pt x="144906" y="228206"/>
                  </a:lnTo>
                  <a:lnTo>
                    <a:pt x="147726" y="226783"/>
                  </a:lnTo>
                  <a:lnTo>
                    <a:pt x="150571" y="222999"/>
                  </a:lnTo>
                  <a:lnTo>
                    <a:pt x="151510" y="219671"/>
                  </a:lnTo>
                  <a:lnTo>
                    <a:pt x="151041" y="216839"/>
                  </a:lnTo>
                  <a:lnTo>
                    <a:pt x="149568" y="209257"/>
                  </a:lnTo>
                  <a:lnTo>
                    <a:pt x="39776" y="209257"/>
                  </a:lnTo>
                  <a:lnTo>
                    <a:pt x="55862" y="130670"/>
                  </a:lnTo>
                  <a:lnTo>
                    <a:pt x="36474" y="130670"/>
                  </a:lnTo>
                  <a:lnTo>
                    <a:pt x="20370" y="126403"/>
                  </a:lnTo>
                  <a:lnTo>
                    <a:pt x="28422" y="58686"/>
                  </a:lnTo>
                  <a:lnTo>
                    <a:pt x="28477" y="56794"/>
                  </a:lnTo>
                  <a:lnTo>
                    <a:pt x="29151" y="45088"/>
                  </a:lnTo>
                  <a:lnTo>
                    <a:pt x="30726" y="38157"/>
                  </a:lnTo>
                  <a:lnTo>
                    <a:pt x="34346" y="34511"/>
                  </a:lnTo>
                  <a:lnTo>
                    <a:pt x="41211" y="31711"/>
                  </a:lnTo>
                  <a:lnTo>
                    <a:pt x="48881" y="28028"/>
                  </a:lnTo>
                  <a:lnTo>
                    <a:pt x="67703" y="8039"/>
                  </a:lnTo>
                  <a:lnTo>
                    <a:pt x="63931" y="4241"/>
                  </a:lnTo>
                  <a:lnTo>
                    <a:pt x="60629" y="482"/>
                  </a:lnTo>
                  <a:lnTo>
                    <a:pt x="54470" y="0"/>
                  </a:lnTo>
                  <a:close/>
                </a:path>
                <a:path w="170814" h="313689">
                  <a:moveTo>
                    <a:pt x="128320" y="86169"/>
                  </a:moveTo>
                  <a:lnTo>
                    <a:pt x="117906" y="86169"/>
                  </a:lnTo>
                  <a:lnTo>
                    <a:pt x="113652" y="90423"/>
                  </a:lnTo>
                  <a:lnTo>
                    <a:pt x="113748" y="126403"/>
                  </a:lnTo>
                  <a:lnTo>
                    <a:pt x="130695" y="209257"/>
                  </a:lnTo>
                  <a:lnTo>
                    <a:pt x="149568" y="209257"/>
                  </a:lnTo>
                  <a:lnTo>
                    <a:pt x="137794" y="148653"/>
                  </a:lnTo>
                  <a:lnTo>
                    <a:pt x="162877" y="142506"/>
                  </a:lnTo>
                  <a:lnTo>
                    <a:pt x="167627" y="141541"/>
                  </a:lnTo>
                  <a:lnTo>
                    <a:pt x="170446" y="136829"/>
                  </a:lnTo>
                  <a:lnTo>
                    <a:pt x="169989" y="132092"/>
                  </a:lnTo>
                  <a:lnTo>
                    <a:pt x="169763" y="130200"/>
                  </a:lnTo>
                  <a:lnTo>
                    <a:pt x="134480" y="130200"/>
                  </a:lnTo>
                  <a:lnTo>
                    <a:pt x="132587" y="123113"/>
                  </a:lnTo>
                  <a:lnTo>
                    <a:pt x="132587" y="90423"/>
                  </a:lnTo>
                  <a:lnTo>
                    <a:pt x="128320" y="86169"/>
                  </a:lnTo>
                  <a:close/>
                </a:path>
                <a:path w="170814" h="313689">
                  <a:moveTo>
                    <a:pt x="52565" y="86169"/>
                  </a:moveTo>
                  <a:lnTo>
                    <a:pt x="42151" y="86169"/>
                  </a:lnTo>
                  <a:lnTo>
                    <a:pt x="37884" y="90423"/>
                  </a:lnTo>
                  <a:lnTo>
                    <a:pt x="37884" y="123113"/>
                  </a:lnTo>
                  <a:lnTo>
                    <a:pt x="36474" y="130670"/>
                  </a:lnTo>
                  <a:lnTo>
                    <a:pt x="55862" y="130670"/>
                  </a:lnTo>
                  <a:lnTo>
                    <a:pt x="56736" y="126403"/>
                  </a:lnTo>
                  <a:lnTo>
                    <a:pt x="56832" y="90423"/>
                  </a:lnTo>
                  <a:lnTo>
                    <a:pt x="52565" y="86169"/>
                  </a:lnTo>
                  <a:close/>
                </a:path>
                <a:path w="170814" h="313689">
                  <a:moveTo>
                    <a:pt x="116484" y="0"/>
                  </a:moveTo>
                  <a:lnTo>
                    <a:pt x="110324" y="0"/>
                  </a:lnTo>
                  <a:lnTo>
                    <a:pt x="103695" y="7569"/>
                  </a:lnTo>
                  <a:lnTo>
                    <a:pt x="103695" y="13715"/>
                  </a:lnTo>
                  <a:lnTo>
                    <a:pt x="107480" y="17030"/>
                  </a:lnTo>
                  <a:lnTo>
                    <a:pt x="109894" y="19115"/>
                  </a:lnTo>
                  <a:lnTo>
                    <a:pt x="115060" y="23069"/>
                  </a:lnTo>
                  <a:lnTo>
                    <a:pt x="122005" y="27557"/>
                  </a:lnTo>
                  <a:lnTo>
                    <a:pt x="129755" y="31241"/>
                  </a:lnTo>
                  <a:lnTo>
                    <a:pt x="136459" y="37376"/>
                  </a:lnTo>
                  <a:lnTo>
                    <a:pt x="140149" y="46266"/>
                  </a:lnTo>
                  <a:lnTo>
                    <a:pt x="141712" y="54269"/>
                  </a:lnTo>
                  <a:lnTo>
                    <a:pt x="141948" y="56794"/>
                  </a:lnTo>
                  <a:lnTo>
                    <a:pt x="142036" y="58686"/>
                  </a:lnTo>
                  <a:lnTo>
                    <a:pt x="150571" y="125933"/>
                  </a:lnTo>
                  <a:lnTo>
                    <a:pt x="134480" y="130200"/>
                  </a:lnTo>
                  <a:lnTo>
                    <a:pt x="169763" y="130200"/>
                  </a:lnTo>
                  <a:lnTo>
                    <a:pt x="160985" y="56794"/>
                  </a:lnTo>
                  <a:lnTo>
                    <a:pt x="160261" y="49275"/>
                  </a:lnTo>
                  <a:lnTo>
                    <a:pt x="156964" y="36688"/>
                  </a:lnTo>
                  <a:lnTo>
                    <a:pt x="149406" y="23384"/>
                  </a:lnTo>
                  <a:lnTo>
                    <a:pt x="135902" y="13715"/>
                  </a:lnTo>
                  <a:lnTo>
                    <a:pt x="130200" y="11823"/>
                  </a:lnTo>
                  <a:lnTo>
                    <a:pt x="122643" y="5676"/>
                  </a:lnTo>
                  <a:lnTo>
                    <a:pt x="120281" y="3301"/>
                  </a:lnTo>
                  <a:lnTo>
                    <a:pt x="116484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59" name="object 54"/>
            <p:cNvSpPr>
              <a:spLocks noChangeArrowheads="1"/>
            </p:cNvSpPr>
            <p:nvPr/>
          </p:nvSpPr>
          <p:spPr bwMode="auto">
            <a:xfrm>
              <a:off x="4864761" y="1679973"/>
              <a:ext cx="438784" cy="560070"/>
            </a:xfrm>
            <a:custGeom>
              <a:avLst/>
              <a:gdLst>
                <a:gd name="T0" fmla="*/ 0 w 438785"/>
                <a:gd name="T1" fmla="*/ 0 h 560069"/>
                <a:gd name="T2" fmla="*/ 438785 w 438785"/>
                <a:gd name="T3" fmla="*/ 560069 h 560069"/>
              </a:gdLst>
              <a:ahLst/>
              <a:cxnLst/>
              <a:rect l="T0" t="T1" r="T2" b="T3"/>
              <a:pathLst>
                <a:path w="438785" h="560069">
                  <a:moveTo>
                    <a:pt x="223120" y="0"/>
                  </a:moveTo>
                  <a:lnTo>
                    <a:pt x="215094" y="0"/>
                  </a:lnTo>
                  <a:lnTo>
                    <a:pt x="210090" y="4914"/>
                  </a:lnTo>
                  <a:lnTo>
                    <a:pt x="175930" y="34391"/>
                  </a:lnTo>
                  <a:lnTo>
                    <a:pt x="140711" y="55097"/>
                  </a:lnTo>
                  <a:lnTo>
                    <a:pt x="100485" y="67313"/>
                  </a:lnTo>
                  <a:lnTo>
                    <a:pt x="51302" y="71323"/>
                  </a:lnTo>
                  <a:lnTo>
                    <a:pt x="44825" y="71323"/>
                  </a:lnTo>
                  <a:lnTo>
                    <a:pt x="39364" y="76060"/>
                  </a:lnTo>
                  <a:lnTo>
                    <a:pt x="38462" y="82461"/>
                  </a:lnTo>
                  <a:lnTo>
                    <a:pt x="1200" y="276771"/>
                  </a:lnTo>
                  <a:lnTo>
                    <a:pt x="0" y="329246"/>
                  </a:lnTo>
                  <a:lnTo>
                    <a:pt x="11027" y="379464"/>
                  </a:lnTo>
                  <a:lnTo>
                    <a:pt x="33323" y="425438"/>
                  </a:lnTo>
                  <a:lnTo>
                    <a:pt x="65928" y="465186"/>
                  </a:lnTo>
                  <a:lnTo>
                    <a:pt x="107880" y="496722"/>
                  </a:lnTo>
                  <a:lnTo>
                    <a:pt x="216631" y="560070"/>
                  </a:lnTo>
                  <a:lnTo>
                    <a:pt x="221647" y="560070"/>
                  </a:lnTo>
                  <a:lnTo>
                    <a:pt x="270618" y="531545"/>
                  </a:lnTo>
                  <a:lnTo>
                    <a:pt x="219145" y="531545"/>
                  </a:lnTo>
                  <a:lnTo>
                    <a:pt x="117151" y="472478"/>
                  </a:lnTo>
                  <a:lnTo>
                    <a:pt x="113621" y="470204"/>
                  </a:lnTo>
                  <a:lnTo>
                    <a:pt x="110420" y="467931"/>
                  </a:lnTo>
                  <a:lnTo>
                    <a:pt x="147321" y="449859"/>
                  </a:lnTo>
                  <a:lnTo>
                    <a:pt x="87954" y="449859"/>
                  </a:lnTo>
                  <a:lnTo>
                    <a:pt x="57208" y="414186"/>
                  </a:lnTo>
                  <a:lnTo>
                    <a:pt x="36306" y="372737"/>
                  </a:lnTo>
                  <a:lnTo>
                    <a:pt x="25985" y="327623"/>
                  </a:lnTo>
                  <a:lnTo>
                    <a:pt x="26038" y="323081"/>
                  </a:lnTo>
                  <a:lnTo>
                    <a:pt x="26854" y="280403"/>
                  </a:lnTo>
                  <a:lnTo>
                    <a:pt x="62592" y="97040"/>
                  </a:lnTo>
                  <a:lnTo>
                    <a:pt x="110112" y="91983"/>
                  </a:lnTo>
                  <a:lnTo>
                    <a:pt x="149522" y="79597"/>
                  </a:lnTo>
                  <a:lnTo>
                    <a:pt x="184606" y="59657"/>
                  </a:lnTo>
                  <a:lnTo>
                    <a:pt x="219145" y="31940"/>
                  </a:lnTo>
                  <a:lnTo>
                    <a:pt x="259486" y="31940"/>
                  </a:lnTo>
                  <a:lnTo>
                    <a:pt x="228162" y="4914"/>
                  </a:lnTo>
                  <a:lnTo>
                    <a:pt x="223120" y="0"/>
                  </a:lnTo>
                  <a:close/>
                </a:path>
                <a:path w="438785" h="560069">
                  <a:moveTo>
                    <a:pt x="336677" y="443128"/>
                  </a:moveTo>
                  <a:lnTo>
                    <a:pt x="277756" y="443128"/>
                  </a:lnTo>
                  <a:lnTo>
                    <a:pt x="327857" y="467677"/>
                  </a:lnTo>
                  <a:lnTo>
                    <a:pt x="324390" y="470014"/>
                  </a:lnTo>
                  <a:lnTo>
                    <a:pt x="320923" y="472224"/>
                  </a:lnTo>
                  <a:lnTo>
                    <a:pt x="317507" y="474332"/>
                  </a:lnTo>
                  <a:lnTo>
                    <a:pt x="219145" y="531545"/>
                  </a:lnTo>
                  <a:lnTo>
                    <a:pt x="270618" y="531545"/>
                  </a:lnTo>
                  <a:lnTo>
                    <a:pt x="330461" y="496722"/>
                  </a:lnTo>
                  <a:lnTo>
                    <a:pt x="372388" y="465174"/>
                  </a:lnTo>
                  <a:lnTo>
                    <a:pt x="384849" y="449973"/>
                  </a:lnTo>
                  <a:lnTo>
                    <a:pt x="350577" y="449973"/>
                  </a:lnTo>
                  <a:lnTo>
                    <a:pt x="336677" y="443128"/>
                  </a:lnTo>
                  <a:close/>
                </a:path>
                <a:path w="438785" h="560069">
                  <a:moveTo>
                    <a:pt x="277497" y="443344"/>
                  </a:moveTo>
                  <a:lnTo>
                    <a:pt x="160624" y="443344"/>
                  </a:lnTo>
                  <a:lnTo>
                    <a:pt x="173193" y="453757"/>
                  </a:lnTo>
                  <a:lnTo>
                    <a:pt x="187436" y="461386"/>
                  </a:lnTo>
                  <a:lnTo>
                    <a:pt x="202904" y="466045"/>
                  </a:lnTo>
                  <a:lnTo>
                    <a:pt x="219145" y="467550"/>
                  </a:lnTo>
                  <a:lnTo>
                    <a:pt x="235436" y="466025"/>
                  </a:lnTo>
                  <a:lnTo>
                    <a:pt x="250936" y="461316"/>
                  </a:lnTo>
                  <a:lnTo>
                    <a:pt x="265194" y="453618"/>
                  </a:lnTo>
                  <a:lnTo>
                    <a:pt x="277497" y="443344"/>
                  </a:lnTo>
                  <a:close/>
                </a:path>
                <a:path w="438785" h="560069">
                  <a:moveTo>
                    <a:pt x="259486" y="31940"/>
                  </a:moveTo>
                  <a:lnTo>
                    <a:pt x="219145" y="31940"/>
                  </a:lnTo>
                  <a:lnTo>
                    <a:pt x="253678" y="59679"/>
                  </a:lnTo>
                  <a:lnTo>
                    <a:pt x="288760" y="79622"/>
                  </a:lnTo>
                  <a:lnTo>
                    <a:pt x="328177" y="92012"/>
                  </a:lnTo>
                  <a:lnTo>
                    <a:pt x="375711" y="97091"/>
                  </a:lnTo>
                  <a:lnTo>
                    <a:pt x="411411" y="280403"/>
                  </a:lnTo>
                  <a:lnTo>
                    <a:pt x="412305" y="323081"/>
                  </a:lnTo>
                  <a:lnTo>
                    <a:pt x="412378" y="327623"/>
                  </a:lnTo>
                  <a:lnTo>
                    <a:pt x="402112" y="372787"/>
                  </a:lnTo>
                  <a:lnTo>
                    <a:pt x="381271" y="414256"/>
                  </a:lnTo>
                  <a:lnTo>
                    <a:pt x="350577" y="449973"/>
                  </a:lnTo>
                  <a:lnTo>
                    <a:pt x="384849" y="449973"/>
                  </a:lnTo>
                  <a:lnTo>
                    <a:pt x="404977" y="425420"/>
                  </a:lnTo>
                  <a:lnTo>
                    <a:pt x="427264" y="379446"/>
                  </a:lnTo>
                  <a:lnTo>
                    <a:pt x="438282" y="329246"/>
                  </a:lnTo>
                  <a:lnTo>
                    <a:pt x="437077" y="276771"/>
                  </a:lnTo>
                  <a:lnTo>
                    <a:pt x="399777" y="82461"/>
                  </a:lnTo>
                  <a:lnTo>
                    <a:pt x="398876" y="76060"/>
                  </a:lnTo>
                  <a:lnTo>
                    <a:pt x="393389" y="71323"/>
                  </a:lnTo>
                  <a:lnTo>
                    <a:pt x="386950" y="71323"/>
                  </a:lnTo>
                  <a:lnTo>
                    <a:pt x="337769" y="67313"/>
                  </a:lnTo>
                  <a:lnTo>
                    <a:pt x="297545" y="55097"/>
                  </a:lnTo>
                  <a:lnTo>
                    <a:pt x="262327" y="34391"/>
                  </a:lnTo>
                  <a:lnTo>
                    <a:pt x="259486" y="31940"/>
                  </a:lnTo>
                  <a:close/>
                </a:path>
                <a:path w="438785" h="560069">
                  <a:moveTo>
                    <a:pt x="219196" y="153146"/>
                  </a:moveTo>
                  <a:lnTo>
                    <a:pt x="168582" y="159420"/>
                  </a:lnTo>
                  <a:lnTo>
                    <a:pt x="120352" y="178244"/>
                  </a:lnTo>
                  <a:lnTo>
                    <a:pt x="99082" y="213781"/>
                  </a:lnTo>
                  <a:lnTo>
                    <a:pt x="103105" y="226872"/>
                  </a:lnTo>
                  <a:lnTo>
                    <a:pt x="105671" y="231635"/>
                  </a:lnTo>
                  <a:lnTo>
                    <a:pt x="109328" y="235686"/>
                  </a:lnTo>
                  <a:lnTo>
                    <a:pt x="113799" y="238785"/>
                  </a:lnTo>
                  <a:lnTo>
                    <a:pt x="118980" y="242252"/>
                  </a:lnTo>
                  <a:lnTo>
                    <a:pt x="123425" y="271754"/>
                  </a:lnTo>
                  <a:lnTo>
                    <a:pt x="105930" y="300888"/>
                  </a:lnTo>
                  <a:lnTo>
                    <a:pt x="105939" y="301307"/>
                  </a:lnTo>
                  <a:lnTo>
                    <a:pt x="107463" y="315053"/>
                  </a:lnTo>
                  <a:lnTo>
                    <a:pt x="111940" y="328218"/>
                  </a:lnTo>
                  <a:lnTo>
                    <a:pt x="119133" y="340117"/>
                  </a:lnTo>
                  <a:lnTo>
                    <a:pt x="128835" y="350304"/>
                  </a:lnTo>
                  <a:lnTo>
                    <a:pt x="131742" y="364222"/>
                  </a:lnTo>
                  <a:lnTo>
                    <a:pt x="136197" y="377678"/>
                  </a:lnTo>
                  <a:lnTo>
                    <a:pt x="142150" y="390544"/>
                  </a:lnTo>
                  <a:lnTo>
                    <a:pt x="149549" y="402691"/>
                  </a:lnTo>
                  <a:lnTo>
                    <a:pt x="149549" y="419671"/>
                  </a:lnTo>
                  <a:lnTo>
                    <a:pt x="87954" y="449859"/>
                  </a:lnTo>
                  <a:lnTo>
                    <a:pt x="147321" y="449859"/>
                  </a:lnTo>
                  <a:lnTo>
                    <a:pt x="160624" y="443344"/>
                  </a:lnTo>
                  <a:lnTo>
                    <a:pt x="277497" y="443344"/>
                  </a:lnTo>
                  <a:lnTo>
                    <a:pt x="277756" y="443128"/>
                  </a:lnTo>
                  <a:lnTo>
                    <a:pt x="336677" y="443128"/>
                  </a:lnTo>
                  <a:lnTo>
                    <a:pt x="332783" y="441210"/>
                  </a:lnTo>
                  <a:lnTo>
                    <a:pt x="219450" y="441210"/>
                  </a:lnTo>
                  <a:lnTo>
                    <a:pt x="206800" y="439881"/>
                  </a:lnTo>
                  <a:lnTo>
                    <a:pt x="194929" y="435770"/>
                  </a:lnTo>
                  <a:lnTo>
                    <a:pt x="184292" y="429089"/>
                  </a:lnTo>
                  <a:lnTo>
                    <a:pt x="175343" y="420052"/>
                  </a:lnTo>
                  <a:lnTo>
                    <a:pt x="175292" y="396519"/>
                  </a:lnTo>
                  <a:lnTo>
                    <a:pt x="173806" y="392150"/>
                  </a:lnTo>
                  <a:lnTo>
                    <a:pt x="155861" y="354403"/>
                  </a:lnTo>
                  <a:lnTo>
                    <a:pt x="153258" y="338353"/>
                  </a:lnTo>
                  <a:lnTo>
                    <a:pt x="151302" y="335026"/>
                  </a:lnTo>
                  <a:lnTo>
                    <a:pt x="131706" y="301307"/>
                  </a:lnTo>
                  <a:lnTo>
                    <a:pt x="131594" y="298945"/>
                  </a:lnTo>
                  <a:lnTo>
                    <a:pt x="132391" y="296951"/>
                  </a:lnTo>
                  <a:lnTo>
                    <a:pt x="134792" y="294614"/>
                  </a:lnTo>
                  <a:lnTo>
                    <a:pt x="135795" y="294017"/>
                  </a:lnTo>
                  <a:lnTo>
                    <a:pt x="136887" y="293649"/>
                  </a:lnTo>
                  <a:lnTo>
                    <a:pt x="192351" y="293649"/>
                  </a:lnTo>
                  <a:lnTo>
                    <a:pt x="191447" y="293520"/>
                  </a:lnTo>
                  <a:lnTo>
                    <a:pt x="165361" y="281647"/>
                  </a:lnTo>
                  <a:lnTo>
                    <a:pt x="163595" y="280504"/>
                  </a:lnTo>
                  <a:lnTo>
                    <a:pt x="177322" y="277708"/>
                  </a:lnTo>
                  <a:lnTo>
                    <a:pt x="191180" y="275701"/>
                  </a:lnTo>
                  <a:lnTo>
                    <a:pt x="205133" y="274479"/>
                  </a:lnTo>
                  <a:lnTo>
                    <a:pt x="219145" y="274040"/>
                  </a:lnTo>
                  <a:lnTo>
                    <a:pt x="318921" y="274040"/>
                  </a:lnTo>
                  <a:lnTo>
                    <a:pt x="317862" y="273253"/>
                  </a:lnTo>
                  <a:lnTo>
                    <a:pt x="315081" y="271754"/>
                  </a:lnTo>
                  <a:lnTo>
                    <a:pt x="317169" y="257733"/>
                  </a:lnTo>
                  <a:lnTo>
                    <a:pt x="291053" y="257733"/>
                  </a:lnTo>
                  <a:lnTo>
                    <a:pt x="290839" y="257683"/>
                  </a:lnTo>
                  <a:lnTo>
                    <a:pt x="147276" y="257683"/>
                  </a:lnTo>
                  <a:lnTo>
                    <a:pt x="143021" y="229285"/>
                  </a:lnTo>
                  <a:lnTo>
                    <a:pt x="141066" y="226123"/>
                  </a:lnTo>
                  <a:lnTo>
                    <a:pt x="124594" y="214693"/>
                  </a:lnTo>
                  <a:lnTo>
                    <a:pt x="123616" y="209334"/>
                  </a:lnTo>
                  <a:lnTo>
                    <a:pt x="174864" y="184460"/>
                  </a:lnTo>
                  <a:lnTo>
                    <a:pt x="219144" y="178971"/>
                  </a:lnTo>
                  <a:lnTo>
                    <a:pt x="319382" y="178971"/>
                  </a:lnTo>
                  <a:lnTo>
                    <a:pt x="318040" y="178244"/>
                  </a:lnTo>
                  <a:lnTo>
                    <a:pt x="269810" y="159420"/>
                  </a:lnTo>
                  <a:lnTo>
                    <a:pt x="219196" y="153146"/>
                  </a:lnTo>
                  <a:close/>
                </a:path>
                <a:path w="438785" h="560069">
                  <a:moveTo>
                    <a:pt x="331733" y="294017"/>
                  </a:moveTo>
                  <a:lnTo>
                    <a:pt x="301975" y="294017"/>
                  </a:lnTo>
                  <a:lnTo>
                    <a:pt x="302982" y="294460"/>
                  </a:lnTo>
                  <a:lnTo>
                    <a:pt x="303778" y="294982"/>
                  </a:lnTo>
                  <a:lnTo>
                    <a:pt x="305899" y="297091"/>
                  </a:lnTo>
                  <a:lnTo>
                    <a:pt x="306674" y="298945"/>
                  </a:lnTo>
                  <a:lnTo>
                    <a:pt x="306647" y="301307"/>
                  </a:lnTo>
                  <a:lnTo>
                    <a:pt x="287839" y="334111"/>
                  </a:lnTo>
                  <a:lnTo>
                    <a:pt x="285947" y="337375"/>
                  </a:lnTo>
                  <a:lnTo>
                    <a:pt x="274324" y="378119"/>
                  </a:lnTo>
                  <a:lnTo>
                    <a:pt x="264776" y="392823"/>
                  </a:lnTo>
                  <a:lnTo>
                    <a:pt x="263316" y="397192"/>
                  </a:lnTo>
                  <a:lnTo>
                    <a:pt x="243770" y="435916"/>
                  </a:lnTo>
                  <a:lnTo>
                    <a:pt x="219450" y="441210"/>
                  </a:lnTo>
                  <a:lnTo>
                    <a:pt x="332783" y="441210"/>
                  </a:lnTo>
                  <a:lnTo>
                    <a:pt x="289046" y="419671"/>
                  </a:lnTo>
                  <a:lnTo>
                    <a:pt x="289046" y="403631"/>
                  </a:lnTo>
                  <a:lnTo>
                    <a:pt x="296738" y="391096"/>
                  </a:lnTo>
                  <a:lnTo>
                    <a:pt x="302884" y="377833"/>
                  </a:lnTo>
                  <a:lnTo>
                    <a:pt x="307479" y="363878"/>
                  </a:lnTo>
                  <a:lnTo>
                    <a:pt x="310420" y="349478"/>
                  </a:lnTo>
                  <a:lnTo>
                    <a:pt x="319763" y="339354"/>
                  </a:lnTo>
                  <a:lnTo>
                    <a:pt x="326689" y="327623"/>
                  </a:lnTo>
                  <a:lnTo>
                    <a:pt x="331005" y="314704"/>
                  </a:lnTo>
                  <a:lnTo>
                    <a:pt x="332486" y="301307"/>
                  </a:lnTo>
                  <a:lnTo>
                    <a:pt x="332505" y="300888"/>
                  </a:lnTo>
                  <a:lnTo>
                    <a:pt x="331857" y="294424"/>
                  </a:lnTo>
                  <a:lnTo>
                    <a:pt x="331733" y="294017"/>
                  </a:lnTo>
                  <a:close/>
                </a:path>
                <a:path w="438785" h="560069">
                  <a:moveTo>
                    <a:pt x="192351" y="293649"/>
                  </a:moveTo>
                  <a:lnTo>
                    <a:pt x="136887" y="293649"/>
                  </a:lnTo>
                  <a:lnTo>
                    <a:pt x="151276" y="302958"/>
                  </a:lnTo>
                  <a:lnTo>
                    <a:pt x="184114" y="318009"/>
                  </a:lnTo>
                  <a:lnTo>
                    <a:pt x="219175" y="323081"/>
                  </a:lnTo>
                  <a:lnTo>
                    <a:pt x="254262" y="318171"/>
                  </a:lnTo>
                  <a:lnTo>
                    <a:pt x="287179" y="303276"/>
                  </a:lnTo>
                  <a:lnTo>
                    <a:pt x="296444" y="297478"/>
                  </a:lnTo>
                  <a:lnTo>
                    <a:pt x="219277" y="297478"/>
                  </a:lnTo>
                  <a:lnTo>
                    <a:pt x="192351" y="293649"/>
                  </a:lnTo>
                  <a:close/>
                </a:path>
                <a:path w="438785" h="560069">
                  <a:moveTo>
                    <a:pt x="318921" y="274040"/>
                  </a:moveTo>
                  <a:lnTo>
                    <a:pt x="219145" y="274040"/>
                  </a:lnTo>
                  <a:lnTo>
                    <a:pt x="233270" y="274431"/>
                  </a:lnTo>
                  <a:lnTo>
                    <a:pt x="247338" y="275621"/>
                  </a:lnTo>
                  <a:lnTo>
                    <a:pt x="261316" y="277612"/>
                  </a:lnTo>
                  <a:lnTo>
                    <a:pt x="275178" y="280403"/>
                  </a:lnTo>
                  <a:lnTo>
                    <a:pt x="273184" y="281647"/>
                  </a:lnTo>
                  <a:lnTo>
                    <a:pt x="247105" y="293520"/>
                  </a:lnTo>
                  <a:lnTo>
                    <a:pt x="219277" y="297478"/>
                  </a:lnTo>
                  <a:lnTo>
                    <a:pt x="296444" y="297478"/>
                  </a:lnTo>
                  <a:lnTo>
                    <a:pt x="301975" y="294017"/>
                  </a:lnTo>
                  <a:lnTo>
                    <a:pt x="331733" y="294017"/>
                  </a:lnTo>
                  <a:lnTo>
                    <a:pt x="329964" y="288224"/>
                  </a:lnTo>
                  <a:lnTo>
                    <a:pt x="326876" y="282482"/>
                  </a:lnTo>
                  <a:lnTo>
                    <a:pt x="322676" y="277406"/>
                  </a:lnTo>
                  <a:lnTo>
                    <a:pt x="320440" y="275170"/>
                  </a:lnTo>
                  <a:lnTo>
                    <a:pt x="318921" y="274040"/>
                  </a:lnTo>
                  <a:close/>
                </a:path>
                <a:path w="438785" h="560069">
                  <a:moveTo>
                    <a:pt x="319382" y="178971"/>
                  </a:moveTo>
                  <a:lnTo>
                    <a:pt x="219144" y="178971"/>
                  </a:lnTo>
                  <a:lnTo>
                    <a:pt x="263421" y="184460"/>
                  </a:lnTo>
                  <a:lnTo>
                    <a:pt x="305607" y="200926"/>
                  </a:lnTo>
                  <a:lnTo>
                    <a:pt x="310247" y="203428"/>
                  </a:lnTo>
                  <a:lnTo>
                    <a:pt x="313239" y="205066"/>
                  </a:lnTo>
                  <a:lnTo>
                    <a:pt x="314763" y="210299"/>
                  </a:lnTo>
                  <a:lnTo>
                    <a:pt x="312477" y="214452"/>
                  </a:lnTo>
                  <a:lnTo>
                    <a:pt x="311855" y="215620"/>
                  </a:lnTo>
                  <a:lnTo>
                    <a:pt x="310941" y="216636"/>
                  </a:lnTo>
                  <a:lnTo>
                    <a:pt x="309849" y="217398"/>
                  </a:lnTo>
                  <a:lnTo>
                    <a:pt x="297276" y="226161"/>
                  </a:lnTo>
                  <a:lnTo>
                    <a:pt x="295320" y="229336"/>
                  </a:lnTo>
                  <a:lnTo>
                    <a:pt x="291053" y="257733"/>
                  </a:lnTo>
                  <a:lnTo>
                    <a:pt x="317169" y="257733"/>
                  </a:lnTo>
                  <a:lnTo>
                    <a:pt x="319475" y="242252"/>
                  </a:lnTo>
                  <a:lnTo>
                    <a:pt x="324657" y="238785"/>
                  </a:lnTo>
                  <a:lnTo>
                    <a:pt x="334164" y="228918"/>
                  </a:lnTo>
                  <a:lnTo>
                    <a:pt x="338965" y="216636"/>
                  </a:lnTo>
                  <a:lnTo>
                    <a:pt x="338816" y="203393"/>
                  </a:lnTo>
                  <a:lnTo>
                    <a:pt x="333407" y="190804"/>
                  </a:lnTo>
                  <a:lnTo>
                    <a:pt x="330334" y="186372"/>
                  </a:lnTo>
                  <a:lnTo>
                    <a:pt x="326244" y="182689"/>
                  </a:lnTo>
                  <a:lnTo>
                    <a:pt x="319382" y="178971"/>
                  </a:lnTo>
                  <a:close/>
                </a:path>
                <a:path w="438785" h="560069">
                  <a:moveTo>
                    <a:pt x="219145" y="248145"/>
                  </a:moveTo>
                  <a:lnTo>
                    <a:pt x="200926" y="248727"/>
                  </a:lnTo>
                  <a:lnTo>
                    <a:pt x="182796" y="250524"/>
                  </a:lnTo>
                  <a:lnTo>
                    <a:pt x="164972" y="253497"/>
                  </a:lnTo>
                  <a:lnTo>
                    <a:pt x="147276" y="257683"/>
                  </a:lnTo>
                  <a:lnTo>
                    <a:pt x="290839" y="257683"/>
                  </a:lnTo>
                  <a:lnTo>
                    <a:pt x="273354" y="253529"/>
                  </a:lnTo>
                  <a:lnTo>
                    <a:pt x="255427" y="250524"/>
                  </a:lnTo>
                  <a:lnTo>
                    <a:pt x="237337" y="248727"/>
                  </a:lnTo>
                  <a:lnTo>
                    <a:pt x="219145" y="248145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60" name="object 55"/>
            <p:cNvSpPr>
              <a:spLocks noChangeArrowheads="1"/>
            </p:cNvSpPr>
            <p:nvPr/>
          </p:nvSpPr>
          <p:spPr bwMode="auto">
            <a:xfrm>
              <a:off x="5070961" y="1882192"/>
              <a:ext cx="26034" cy="26034"/>
            </a:xfrm>
            <a:custGeom>
              <a:avLst/>
              <a:gdLst>
                <a:gd name="T0" fmla="*/ 0 w 26035"/>
                <a:gd name="T1" fmla="*/ 0 h 26035"/>
                <a:gd name="T2" fmla="*/ 26035 w 26035"/>
                <a:gd name="T3" fmla="*/ 26035 h 26035"/>
              </a:gdLst>
              <a:ahLst/>
              <a:cxnLst/>
              <a:rect l="T0" t="T1" r="T2" b="T3"/>
              <a:pathLst>
                <a:path w="26035" h="26035">
                  <a:moveTo>
                    <a:pt x="20091" y="0"/>
                  </a:moveTo>
                  <a:lnTo>
                    <a:pt x="5791" y="0"/>
                  </a:lnTo>
                  <a:lnTo>
                    <a:pt x="0" y="5778"/>
                  </a:lnTo>
                  <a:lnTo>
                    <a:pt x="0" y="20091"/>
                  </a:lnTo>
                  <a:lnTo>
                    <a:pt x="5791" y="25895"/>
                  </a:lnTo>
                  <a:lnTo>
                    <a:pt x="20091" y="25895"/>
                  </a:lnTo>
                  <a:lnTo>
                    <a:pt x="25895" y="20091"/>
                  </a:lnTo>
                  <a:lnTo>
                    <a:pt x="25895" y="5778"/>
                  </a:lnTo>
                  <a:lnTo>
                    <a:pt x="20091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9732" name="Группа 66"/>
          <p:cNvGrpSpPr>
            <a:grpSpLocks/>
          </p:cNvGrpSpPr>
          <p:nvPr/>
        </p:nvGrpSpPr>
        <p:grpSpPr bwMode="auto">
          <a:xfrm>
            <a:off x="2085975" y="3860800"/>
            <a:ext cx="504825" cy="482600"/>
            <a:chOff x="2085975" y="3860166"/>
            <a:chExt cx="504825" cy="483234"/>
          </a:xfrm>
        </p:grpSpPr>
        <p:sp>
          <p:nvSpPr>
            <p:cNvPr id="29740" name="object 56"/>
            <p:cNvSpPr>
              <a:spLocks noChangeArrowheads="1"/>
            </p:cNvSpPr>
            <p:nvPr/>
          </p:nvSpPr>
          <p:spPr bwMode="auto">
            <a:xfrm>
              <a:off x="2085975" y="3860166"/>
              <a:ext cx="504825" cy="483234"/>
            </a:xfrm>
            <a:custGeom>
              <a:avLst/>
              <a:gdLst>
                <a:gd name="T0" fmla="*/ 0 w 504825"/>
                <a:gd name="T1" fmla="*/ 0 h 483235"/>
                <a:gd name="T2" fmla="*/ 504825 w 504825"/>
                <a:gd name="T3" fmla="*/ 483235 h 483235"/>
              </a:gdLst>
              <a:ahLst/>
              <a:cxnLst/>
              <a:rect l="T0" t="T1" r="T2" b="T3"/>
              <a:pathLst>
                <a:path w="504825" h="483235">
                  <a:moveTo>
                    <a:pt x="31843" y="183916"/>
                  </a:moveTo>
                  <a:lnTo>
                    <a:pt x="4914" y="263158"/>
                  </a:lnTo>
                  <a:lnTo>
                    <a:pt x="164" y="318828"/>
                  </a:lnTo>
                  <a:lnTo>
                    <a:pt x="0" y="369908"/>
                  </a:lnTo>
                  <a:lnTo>
                    <a:pt x="4897" y="417366"/>
                  </a:lnTo>
                  <a:lnTo>
                    <a:pt x="15333" y="462175"/>
                  </a:lnTo>
                  <a:lnTo>
                    <a:pt x="81799" y="482494"/>
                  </a:lnTo>
                  <a:lnTo>
                    <a:pt x="116016" y="482676"/>
                  </a:lnTo>
                  <a:lnTo>
                    <a:pt x="144846" y="477415"/>
                  </a:lnTo>
                  <a:lnTo>
                    <a:pt x="176865" y="466074"/>
                  </a:lnTo>
                  <a:lnTo>
                    <a:pt x="179697" y="464944"/>
                  </a:lnTo>
                  <a:lnTo>
                    <a:pt x="182173" y="463268"/>
                  </a:lnTo>
                  <a:lnTo>
                    <a:pt x="184205" y="461236"/>
                  </a:lnTo>
                  <a:lnTo>
                    <a:pt x="412879" y="461236"/>
                  </a:lnTo>
                  <a:lnTo>
                    <a:pt x="447303" y="439404"/>
                  </a:lnTo>
                  <a:lnTo>
                    <a:pt x="106024" y="439404"/>
                  </a:lnTo>
                  <a:lnTo>
                    <a:pt x="83692" y="438807"/>
                  </a:lnTo>
                  <a:lnTo>
                    <a:pt x="53471" y="435797"/>
                  </a:lnTo>
                  <a:lnTo>
                    <a:pt x="45707" y="391829"/>
                  </a:lnTo>
                  <a:lnTo>
                    <a:pt x="43400" y="343891"/>
                  </a:lnTo>
                  <a:lnTo>
                    <a:pt x="46085" y="291033"/>
                  </a:lnTo>
                  <a:lnTo>
                    <a:pt x="53294" y="232305"/>
                  </a:lnTo>
                  <a:lnTo>
                    <a:pt x="184378" y="232305"/>
                  </a:lnTo>
                  <a:lnTo>
                    <a:pt x="190393" y="227063"/>
                  </a:lnTo>
                  <a:lnTo>
                    <a:pt x="222684" y="193359"/>
                  </a:lnTo>
                  <a:lnTo>
                    <a:pt x="94524" y="193359"/>
                  </a:lnTo>
                  <a:lnTo>
                    <a:pt x="68361" y="190522"/>
                  </a:lnTo>
                  <a:lnTo>
                    <a:pt x="41076" y="184388"/>
                  </a:lnTo>
                  <a:lnTo>
                    <a:pt x="31843" y="183916"/>
                  </a:lnTo>
                  <a:close/>
                </a:path>
                <a:path w="504825" h="483235">
                  <a:moveTo>
                    <a:pt x="412879" y="461236"/>
                  </a:moveTo>
                  <a:lnTo>
                    <a:pt x="184205" y="461236"/>
                  </a:lnTo>
                  <a:lnTo>
                    <a:pt x="239119" y="464482"/>
                  </a:lnTo>
                  <a:lnTo>
                    <a:pt x="303917" y="465787"/>
                  </a:lnTo>
                  <a:lnTo>
                    <a:pt x="363497" y="465127"/>
                  </a:lnTo>
                  <a:lnTo>
                    <a:pt x="402760" y="462480"/>
                  </a:lnTo>
                  <a:lnTo>
                    <a:pt x="403090" y="462417"/>
                  </a:lnTo>
                  <a:lnTo>
                    <a:pt x="409427" y="461756"/>
                  </a:lnTo>
                  <a:lnTo>
                    <a:pt x="409719" y="461744"/>
                  </a:lnTo>
                  <a:lnTo>
                    <a:pt x="412879" y="461236"/>
                  </a:lnTo>
                  <a:close/>
                </a:path>
                <a:path w="504825" h="483235">
                  <a:moveTo>
                    <a:pt x="179627" y="236268"/>
                  </a:moveTo>
                  <a:lnTo>
                    <a:pt x="134510" y="236268"/>
                  </a:lnTo>
                  <a:lnTo>
                    <a:pt x="130845" y="287901"/>
                  </a:lnTo>
                  <a:lnTo>
                    <a:pt x="131161" y="340778"/>
                  </a:lnTo>
                  <a:lnTo>
                    <a:pt x="135053" y="390428"/>
                  </a:lnTo>
                  <a:lnTo>
                    <a:pt x="142117" y="432381"/>
                  </a:lnTo>
                  <a:lnTo>
                    <a:pt x="124241" y="437344"/>
                  </a:lnTo>
                  <a:lnTo>
                    <a:pt x="106024" y="439404"/>
                  </a:lnTo>
                  <a:lnTo>
                    <a:pt x="447303" y="439404"/>
                  </a:lnTo>
                  <a:lnTo>
                    <a:pt x="448846" y="437598"/>
                  </a:lnTo>
                  <a:lnTo>
                    <a:pt x="455072" y="421921"/>
                  </a:lnTo>
                  <a:lnTo>
                    <a:pt x="298045" y="421921"/>
                  </a:lnTo>
                  <a:lnTo>
                    <a:pt x="234168" y="420478"/>
                  </a:lnTo>
                  <a:lnTo>
                    <a:pt x="183558" y="417217"/>
                  </a:lnTo>
                  <a:lnTo>
                    <a:pt x="177772" y="378733"/>
                  </a:lnTo>
                  <a:lnTo>
                    <a:pt x="174752" y="333499"/>
                  </a:lnTo>
                  <a:lnTo>
                    <a:pt x="174824" y="284210"/>
                  </a:lnTo>
                  <a:lnTo>
                    <a:pt x="178536" y="237354"/>
                  </a:lnTo>
                  <a:lnTo>
                    <a:pt x="178568" y="237120"/>
                  </a:lnTo>
                  <a:lnTo>
                    <a:pt x="179627" y="236268"/>
                  </a:lnTo>
                  <a:close/>
                </a:path>
                <a:path w="504825" h="483235">
                  <a:moveTo>
                    <a:pt x="501245" y="200563"/>
                  </a:moveTo>
                  <a:lnTo>
                    <a:pt x="393617" y="200563"/>
                  </a:lnTo>
                  <a:lnTo>
                    <a:pt x="410024" y="200936"/>
                  </a:lnTo>
                  <a:lnTo>
                    <a:pt x="419458" y="201450"/>
                  </a:lnTo>
                  <a:lnTo>
                    <a:pt x="457725" y="206486"/>
                  </a:lnTo>
                  <a:lnTo>
                    <a:pt x="460710" y="210296"/>
                  </a:lnTo>
                  <a:lnTo>
                    <a:pt x="460684" y="231073"/>
                  </a:lnTo>
                  <a:lnTo>
                    <a:pt x="456989" y="240852"/>
                  </a:lnTo>
                  <a:lnTo>
                    <a:pt x="454753" y="242986"/>
                  </a:lnTo>
                  <a:lnTo>
                    <a:pt x="449542" y="250637"/>
                  </a:lnTo>
                  <a:lnTo>
                    <a:pt x="447965" y="259399"/>
                  </a:lnTo>
                  <a:lnTo>
                    <a:pt x="449988" y="268073"/>
                  </a:lnTo>
                  <a:lnTo>
                    <a:pt x="455579" y="275460"/>
                  </a:lnTo>
                  <a:lnTo>
                    <a:pt x="456074" y="275866"/>
                  </a:lnTo>
                  <a:lnTo>
                    <a:pt x="457065" y="282153"/>
                  </a:lnTo>
                  <a:lnTo>
                    <a:pt x="441846" y="305857"/>
                  </a:lnTo>
                  <a:lnTo>
                    <a:pt x="436254" y="312307"/>
                  </a:lnTo>
                  <a:lnTo>
                    <a:pt x="433537" y="320422"/>
                  </a:lnTo>
                  <a:lnTo>
                    <a:pt x="434243" y="329308"/>
                  </a:lnTo>
                  <a:lnTo>
                    <a:pt x="437146" y="342670"/>
                  </a:lnTo>
                  <a:lnTo>
                    <a:pt x="436713" y="353060"/>
                  </a:lnTo>
                  <a:lnTo>
                    <a:pt x="432546" y="361483"/>
                  </a:lnTo>
                  <a:lnTo>
                    <a:pt x="424248" y="368945"/>
                  </a:lnTo>
                  <a:lnTo>
                    <a:pt x="418088" y="373225"/>
                  </a:lnTo>
                  <a:lnTo>
                    <a:pt x="414558" y="380375"/>
                  </a:lnTo>
                  <a:lnTo>
                    <a:pt x="414863" y="387868"/>
                  </a:lnTo>
                  <a:lnTo>
                    <a:pt x="414902" y="397443"/>
                  </a:lnTo>
                  <a:lnTo>
                    <a:pt x="414343" y="404448"/>
                  </a:lnTo>
                  <a:lnTo>
                    <a:pt x="400232" y="418652"/>
                  </a:lnTo>
                  <a:lnTo>
                    <a:pt x="398581" y="418856"/>
                  </a:lnTo>
                  <a:lnTo>
                    <a:pt x="397426" y="418957"/>
                  </a:lnTo>
                  <a:lnTo>
                    <a:pt x="396206" y="419148"/>
                  </a:lnTo>
                  <a:lnTo>
                    <a:pt x="357840" y="421495"/>
                  </a:lnTo>
                  <a:lnTo>
                    <a:pt x="298045" y="421921"/>
                  </a:lnTo>
                  <a:lnTo>
                    <a:pt x="455072" y="421921"/>
                  </a:lnTo>
                  <a:lnTo>
                    <a:pt x="455874" y="419901"/>
                  </a:lnTo>
                  <a:lnTo>
                    <a:pt x="458741" y="397443"/>
                  </a:lnTo>
                  <a:lnTo>
                    <a:pt x="470815" y="383630"/>
                  </a:lnTo>
                  <a:lnTo>
                    <a:pt x="478150" y="368376"/>
                  </a:lnTo>
                  <a:lnTo>
                    <a:pt x="481108" y="351670"/>
                  </a:lnTo>
                  <a:lnTo>
                    <a:pt x="480052" y="333499"/>
                  </a:lnTo>
                  <a:lnTo>
                    <a:pt x="491412" y="317848"/>
                  </a:lnTo>
                  <a:lnTo>
                    <a:pt x="498200" y="298682"/>
                  </a:lnTo>
                  <a:lnTo>
                    <a:pt x="499883" y="278363"/>
                  </a:lnTo>
                  <a:lnTo>
                    <a:pt x="495927" y="259255"/>
                  </a:lnTo>
                  <a:lnTo>
                    <a:pt x="499512" y="250903"/>
                  </a:lnTo>
                  <a:lnTo>
                    <a:pt x="502212" y="242018"/>
                  </a:lnTo>
                  <a:lnTo>
                    <a:pt x="503919" y="232909"/>
                  </a:lnTo>
                  <a:lnTo>
                    <a:pt x="504525" y="223885"/>
                  </a:lnTo>
                  <a:lnTo>
                    <a:pt x="501245" y="200563"/>
                  </a:lnTo>
                  <a:close/>
                </a:path>
                <a:path w="504825" h="483235">
                  <a:moveTo>
                    <a:pt x="93984" y="366938"/>
                  </a:moveTo>
                  <a:lnTo>
                    <a:pt x="83171" y="368444"/>
                  </a:lnTo>
                  <a:lnTo>
                    <a:pt x="73639" y="373110"/>
                  </a:lnTo>
                  <a:lnTo>
                    <a:pt x="67088" y="381158"/>
                  </a:lnTo>
                  <a:lnTo>
                    <a:pt x="65219" y="392808"/>
                  </a:lnTo>
                  <a:lnTo>
                    <a:pt x="67941" y="404448"/>
                  </a:lnTo>
                  <a:lnTo>
                    <a:pt x="73637" y="412474"/>
                  </a:lnTo>
                  <a:lnTo>
                    <a:pt x="81723" y="417118"/>
                  </a:lnTo>
                  <a:lnTo>
                    <a:pt x="91610" y="418614"/>
                  </a:lnTo>
                  <a:lnTo>
                    <a:pt x="102008" y="416688"/>
                  </a:lnTo>
                  <a:lnTo>
                    <a:pt x="110939" y="411326"/>
                  </a:lnTo>
                  <a:lnTo>
                    <a:pt x="116756" y="403157"/>
                  </a:lnTo>
                  <a:lnTo>
                    <a:pt x="117810" y="392808"/>
                  </a:lnTo>
                  <a:lnTo>
                    <a:pt x="115062" y="382444"/>
                  </a:lnTo>
                  <a:lnTo>
                    <a:pt x="110393" y="374253"/>
                  </a:lnTo>
                  <a:lnTo>
                    <a:pt x="103476" y="368873"/>
                  </a:lnTo>
                  <a:lnTo>
                    <a:pt x="93984" y="366938"/>
                  </a:lnTo>
                  <a:close/>
                </a:path>
                <a:path w="504825" h="483235">
                  <a:moveTo>
                    <a:pt x="184378" y="232305"/>
                  </a:moveTo>
                  <a:lnTo>
                    <a:pt x="53294" y="232305"/>
                  </a:lnTo>
                  <a:lnTo>
                    <a:pt x="72658" y="235469"/>
                  </a:lnTo>
                  <a:lnTo>
                    <a:pt x="91983" y="237120"/>
                  </a:lnTo>
                  <a:lnTo>
                    <a:pt x="112267" y="237354"/>
                  </a:lnTo>
                  <a:lnTo>
                    <a:pt x="134510" y="236268"/>
                  </a:lnTo>
                  <a:lnTo>
                    <a:pt x="179627" y="236268"/>
                  </a:lnTo>
                  <a:lnTo>
                    <a:pt x="180243" y="235772"/>
                  </a:lnTo>
                  <a:lnTo>
                    <a:pt x="184378" y="232305"/>
                  </a:lnTo>
                  <a:close/>
                </a:path>
                <a:path w="504825" h="483235">
                  <a:moveTo>
                    <a:pt x="331591" y="43444"/>
                  </a:moveTo>
                  <a:lnTo>
                    <a:pt x="265968" y="43444"/>
                  </a:lnTo>
                  <a:lnTo>
                    <a:pt x="266501" y="43558"/>
                  </a:lnTo>
                  <a:lnTo>
                    <a:pt x="267162" y="43812"/>
                  </a:lnTo>
                  <a:lnTo>
                    <a:pt x="268076" y="44231"/>
                  </a:lnTo>
                  <a:lnTo>
                    <a:pt x="286049" y="56149"/>
                  </a:lnTo>
                  <a:lnTo>
                    <a:pt x="300102" y="73487"/>
                  </a:lnTo>
                  <a:lnTo>
                    <a:pt x="307874" y="94428"/>
                  </a:lnTo>
                  <a:lnTo>
                    <a:pt x="307002" y="117154"/>
                  </a:lnTo>
                  <a:lnTo>
                    <a:pt x="301269" y="141331"/>
                  </a:lnTo>
                  <a:lnTo>
                    <a:pt x="297919" y="160428"/>
                  </a:lnTo>
                  <a:lnTo>
                    <a:pt x="296749" y="174988"/>
                  </a:lnTo>
                  <a:lnTo>
                    <a:pt x="297553" y="185557"/>
                  </a:lnTo>
                  <a:lnTo>
                    <a:pt x="298137" y="188503"/>
                  </a:lnTo>
                  <a:lnTo>
                    <a:pt x="299026" y="191119"/>
                  </a:lnTo>
                  <a:lnTo>
                    <a:pt x="300372" y="193469"/>
                  </a:lnTo>
                  <a:lnTo>
                    <a:pt x="304716" y="201190"/>
                  </a:lnTo>
                  <a:lnTo>
                    <a:pt x="313288" y="205521"/>
                  </a:lnTo>
                  <a:lnTo>
                    <a:pt x="324820" y="204124"/>
                  </a:lnTo>
                  <a:lnTo>
                    <a:pt x="337024" y="202956"/>
                  </a:lnTo>
                  <a:lnTo>
                    <a:pt x="342587" y="202524"/>
                  </a:lnTo>
                  <a:lnTo>
                    <a:pt x="359687" y="201411"/>
                  </a:lnTo>
                  <a:lnTo>
                    <a:pt x="376767" y="200739"/>
                  </a:lnTo>
                  <a:lnTo>
                    <a:pt x="393617" y="200563"/>
                  </a:lnTo>
                  <a:lnTo>
                    <a:pt x="501245" y="200563"/>
                  </a:lnTo>
                  <a:lnTo>
                    <a:pt x="474957" y="168577"/>
                  </a:lnTo>
                  <a:lnTo>
                    <a:pt x="432680" y="158569"/>
                  </a:lnTo>
                  <a:lnTo>
                    <a:pt x="342587" y="158569"/>
                  </a:lnTo>
                  <a:lnTo>
                    <a:pt x="343810" y="152077"/>
                  </a:lnTo>
                  <a:lnTo>
                    <a:pt x="345349" y="144858"/>
                  </a:lnTo>
                  <a:lnTo>
                    <a:pt x="347213" y="136893"/>
                  </a:lnTo>
                  <a:lnTo>
                    <a:pt x="349407" y="128165"/>
                  </a:lnTo>
                  <a:lnTo>
                    <a:pt x="351556" y="88428"/>
                  </a:lnTo>
                  <a:lnTo>
                    <a:pt x="339180" y="52924"/>
                  </a:lnTo>
                  <a:lnTo>
                    <a:pt x="331591" y="43444"/>
                  </a:lnTo>
                  <a:close/>
                </a:path>
                <a:path w="504825" h="483235">
                  <a:moveTo>
                    <a:pt x="160545" y="189748"/>
                  </a:moveTo>
                  <a:lnTo>
                    <a:pt x="157916" y="190052"/>
                  </a:lnTo>
                  <a:lnTo>
                    <a:pt x="123079" y="193105"/>
                  </a:lnTo>
                  <a:lnTo>
                    <a:pt x="94524" y="193359"/>
                  </a:lnTo>
                  <a:lnTo>
                    <a:pt x="222684" y="193359"/>
                  </a:lnTo>
                  <a:lnTo>
                    <a:pt x="224989" y="190522"/>
                  </a:lnTo>
                  <a:lnTo>
                    <a:pt x="165447" y="190522"/>
                  </a:lnTo>
                  <a:lnTo>
                    <a:pt x="163085" y="189938"/>
                  </a:lnTo>
                  <a:lnTo>
                    <a:pt x="160545" y="189748"/>
                  </a:lnTo>
                  <a:close/>
                </a:path>
                <a:path w="504825" h="483235">
                  <a:moveTo>
                    <a:pt x="271718" y="0"/>
                  </a:moveTo>
                  <a:lnTo>
                    <a:pt x="234815" y="11135"/>
                  </a:lnTo>
                  <a:lnTo>
                    <a:pt x="221467" y="30934"/>
                  </a:lnTo>
                  <a:lnTo>
                    <a:pt x="221962" y="39519"/>
                  </a:lnTo>
                  <a:lnTo>
                    <a:pt x="222394" y="50645"/>
                  </a:lnTo>
                  <a:lnTo>
                    <a:pt x="219414" y="97612"/>
                  </a:lnTo>
                  <a:lnTo>
                    <a:pt x="198861" y="150517"/>
                  </a:lnTo>
                  <a:lnTo>
                    <a:pt x="173004" y="183360"/>
                  </a:lnTo>
                  <a:lnTo>
                    <a:pt x="165447" y="190522"/>
                  </a:lnTo>
                  <a:lnTo>
                    <a:pt x="224989" y="190522"/>
                  </a:lnTo>
                  <a:lnTo>
                    <a:pt x="249382" y="146795"/>
                  </a:lnTo>
                  <a:lnTo>
                    <a:pt x="262388" y="106171"/>
                  </a:lnTo>
                  <a:lnTo>
                    <a:pt x="266362" y="58646"/>
                  </a:lnTo>
                  <a:lnTo>
                    <a:pt x="266221" y="50645"/>
                  </a:lnTo>
                  <a:lnTo>
                    <a:pt x="265968" y="43444"/>
                  </a:lnTo>
                  <a:lnTo>
                    <a:pt x="331591" y="43444"/>
                  </a:lnTo>
                  <a:lnTo>
                    <a:pt x="316074" y="24059"/>
                  </a:lnTo>
                  <a:lnTo>
                    <a:pt x="286034" y="4239"/>
                  </a:lnTo>
                  <a:lnTo>
                    <a:pt x="271718" y="0"/>
                  </a:lnTo>
                  <a:close/>
                </a:path>
                <a:path w="504825" h="483235">
                  <a:moveTo>
                    <a:pt x="394861" y="156758"/>
                  </a:moveTo>
                  <a:lnTo>
                    <a:pt x="377544" y="156893"/>
                  </a:lnTo>
                  <a:lnTo>
                    <a:pt x="360064" y="157513"/>
                  </a:lnTo>
                  <a:lnTo>
                    <a:pt x="342587" y="158569"/>
                  </a:lnTo>
                  <a:lnTo>
                    <a:pt x="432680" y="158569"/>
                  </a:lnTo>
                  <a:lnTo>
                    <a:pt x="422579" y="157739"/>
                  </a:lnTo>
                  <a:lnTo>
                    <a:pt x="411853" y="157159"/>
                  </a:lnTo>
                  <a:lnTo>
                    <a:pt x="394861" y="156758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41" name="object 57"/>
            <p:cNvSpPr>
              <a:spLocks noChangeArrowheads="1"/>
            </p:cNvSpPr>
            <p:nvPr/>
          </p:nvSpPr>
          <p:spPr bwMode="auto">
            <a:xfrm>
              <a:off x="2124613" y="4087709"/>
              <a:ext cx="108242" cy="216623"/>
            </a:xfrm>
            <a:prstGeom prst="rect">
              <a:avLst/>
            </a:prstGeom>
            <a:blipFill dpi="0" rotWithShape="1"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42" name="object 58"/>
            <p:cNvSpPr>
              <a:spLocks noChangeArrowheads="1"/>
            </p:cNvSpPr>
            <p:nvPr/>
          </p:nvSpPr>
          <p:spPr bwMode="auto">
            <a:xfrm>
              <a:off x="2260687" y="3903610"/>
              <a:ext cx="286385" cy="379095"/>
            </a:xfrm>
            <a:custGeom>
              <a:avLst/>
              <a:gdLst>
                <a:gd name="T0" fmla="*/ 0 w 286385"/>
                <a:gd name="T1" fmla="*/ 0 h 379095"/>
                <a:gd name="T2" fmla="*/ 286385 w 286385"/>
                <a:gd name="T3" fmla="*/ 379095 h 379095"/>
              </a:gdLst>
              <a:ahLst/>
              <a:cxnLst/>
              <a:rect l="T0" t="T1" r="T2" b="T3"/>
              <a:pathLst>
                <a:path w="286385" h="379095">
                  <a:moveTo>
                    <a:pt x="3841" y="193687"/>
                  </a:moveTo>
                  <a:lnTo>
                    <a:pt x="112" y="240766"/>
                  </a:lnTo>
                  <a:lnTo>
                    <a:pt x="0" y="289459"/>
                  </a:lnTo>
                  <a:lnTo>
                    <a:pt x="3059" y="335289"/>
                  </a:lnTo>
                  <a:lnTo>
                    <a:pt x="8845" y="373773"/>
                  </a:lnTo>
                  <a:lnTo>
                    <a:pt x="59456" y="377034"/>
                  </a:lnTo>
                  <a:lnTo>
                    <a:pt x="123332" y="378477"/>
                  </a:lnTo>
                  <a:lnTo>
                    <a:pt x="183128" y="378051"/>
                  </a:lnTo>
                  <a:lnTo>
                    <a:pt x="221494" y="375704"/>
                  </a:lnTo>
                  <a:lnTo>
                    <a:pt x="222713" y="375513"/>
                  </a:lnTo>
                  <a:lnTo>
                    <a:pt x="223869" y="375411"/>
                  </a:lnTo>
                  <a:lnTo>
                    <a:pt x="225520" y="375208"/>
                  </a:lnTo>
                  <a:lnTo>
                    <a:pt x="230739" y="374675"/>
                  </a:lnTo>
                  <a:lnTo>
                    <a:pt x="232136" y="374459"/>
                  </a:lnTo>
                  <a:lnTo>
                    <a:pt x="240228" y="353514"/>
                  </a:lnTo>
                  <a:lnTo>
                    <a:pt x="240150" y="344423"/>
                  </a:lnTo>
                  <a:lnTo>
                    <a:pt x="239845" y="336930"/>
                  </a:lnTo>
                  <a:lnTo>
                    <a:pt x="243376" y="329780"/>
                  </a:lnTo>
                  <a:lnTo>
                    <a:pt x="249535" y="325500"/>
                  </a:lnTo>
                  <a:lnTo>
                    <a:pt x="257834" y="318039"/>
                  </a:lnTo>
                  <a:lnTo>
                    <a:pt x="262001" y="309616"/>
                  </a:lnTo>
                  <a:lnTo>
                    <a:pt x="262433" y="299226"/>
                  </a:lnTo>
                  <a:lnTo>
                    <a:pt x="259530" y="285864"/>
                  </a:lnTo>
                  <a:lnTo>
                    <a:pt x="258825" y="276978"/>
                  </a:lnTo>
                  <a:lnTo>
                    <a:pt x="261542" y="268863"/>
                  </a:lnTo>
                  <a:lnTo>
                    <a:pt x="267133" y="262413"/>
                  </a:lnTo>
                  <a:lnTo>
                    <a:pt x="275050" y="258521"/>
                  </a:lnTo>
                  <a:lnTo>
                    <a:pt x="275316" y="258229"/>
                  </a:lnTo>
                  <a:lnTo>
                    <a:pt x="275659" y="257835"/>
                  </a:lnTo>
                  <a:lnTo>
                    <a:pt x="276066" y="257263"/>
                  </a:lnTo>
                  <a:lnTo>
                    <a:pt x="277869" y="254761"/>
                  </a:lnTo>
                  <a:lnTo>
                    <a:pt x="279533" y="250913"/>
                  </a:lnTo>
                  <a:lnTo>
                    <a:pt x="280536" y="246570"/>
                  </a:lnTo>
                  <a:lnTo>
                    <a:pt x="282352" y="238709"/>
                  </a:lnTo>
                  <a:lnTo>
                    <a:pt x="281362" y="232422"/>
                  </a:lnTo>
                  <a:lnTo>
                    <a:pt x="280866" y="232016"/>
                  </a:lnTo>
                  <a:lnTo>
                    <a:pt x="275276" y="224629"/>
                  </a:lnTo>
                  <a:lnTo>
                    <a:pt x="273253" y="215955"/>
                  </a:lnTo>
                  <a:lnTo>
                    <a:pt x="274830" y="207193"/>
                  </a:lnTo>
                  <a:lnTo>
                    <a:pt x="280041" y="199542"/>
                  </a:lnTo>
                  <a:lnTo>
                    <a:pt x="282276" y="197408"/>
                  </a:lnTo>
                  <a:lnTo>
                    <a:pt x="285972" y="187629"/>
                  </a:lnTo>
                  <a:lnTo>
                    <a:pt x="285984" y="180416"/>
                  </a:lnTo>
                  <a:lnTo>
                    <a:pt x="285997" y="166852"/>
                  </a:lnTo>
                  <a:lnTo>
                    <a:pt x="283013" y="163042"/>
                  </a:lnTo>
                  <a:lnTo>
                    <a:pt x="244745" y="158006"/>
                  </a:lnTo>
                  <a:lnTo>
                    <a:pt x="218904" y="157119"/>
                  </a:lnTo>
                  <a:lnTo>
                    <a:pt x="202055" y="157295"/>
                  </a:lnTo>
                  <a:lnTo>
                    <a:pt x="162312" y="159511"/>
                  </a:lnTo>
                  <a:lnTo>
                    <a:pt x="152761" y="160426"/>
                  </a:lnTo>
                  <a:lnTo>
                    <a:pt x="150107" y="160680"/>
                  </a:lnTo>
                  <a:lnTo>
                    <a:pt x="148278" y="160896"/>
                  </a:lnTo>
                  <a:lnTo>
                    <a:pt x="147377" y="160997"/>
                  </a:lnTo>
                  <a:lnTo>
                    <a:pt x="138576" y="162077"/>
                  </a:lnTo>
                  <a:lnTo>
                    <a:pt x="130003" y="157746"/>
                  </a:lnTo>
                  <a:lnTo>
                    <a:pt x="125660" y="150025"/>
                  </a:lnTo>
                  <a:lnTo>
                    <a:pt x="124313" y="147675"/>
                  </a:lnTo>
                  <a:lnTo>
                    <a:pt x="123424" y="145059"/>
                  </a:lnTo>
                  <a:lnTo>
                    <a:pt x="122840" y="142112"/>
                  </a:lnTo>
                  <a:lnTo>
                    <a:pt x="122036" y="131544"/>
                  </a:lnTo>
                  <a:lnTo>
                    <a:pt x="123207" y="116984"/>
                  </a:lnTo>
                  <a:lnTo>
                    <a:pt x="126557" y="97887"/>
                  </a:lnTo>
                  <a:lnTo>
                    <a:pt x="132289" y="73710"/>
                  </a:lnTo>
                  <a:lnTo>
                    <a:pt x="133161" y="50984"/>
                  </a:lnTo>
                  <a:lnTo>
                    <a:pt x="111336" y="12704"/>
                  </a:lnTo>
                  <a:lnTo>
                    <a:pt x="91255" y="0"/>
                  </a:lnTo>
                  <a:lnTo>
                    <a:pt x="91522" y="7581"/>
                  </a:lnTo>
                  <a:lnTo>
                    <a:pt x="91649" y="15201"/>
                  </a:lnTo>
                  <a:lnTo>
                    <a:pt x="91547" y="22466"/>
                  </a:lnTo>
                  <a:lnTo>
                    <a:pt x="91459" y="29133"/>
                  </a:lnTo>
                  <a:lnTo>
                    <a:pt x="91205" y="35166"/>
                  </a:lnTo>
                  <a:lnTo>
                    <a:pt x="82623" y="82745"/>
                  </a:lnTo>
                  <a:lnTo>
                    <a:pt x="62947" y="127419"/>
                  </a:lnTo>
                  <a:lnTo>
                    <a:pt x="33483" y="166535"/>
                  </a:lnTo>
                  <a:lnTo>
                    <a:pt x="5530" y="192328"/>
                  </a:lnTo>
                  <a:lnTo>
                    <a:pt x="3841" y="193687"/>
                  </a:lnTo>
                  <a:close/>
                </a:path>
              </a:pathLst>
            </a:cu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</p:grpSp>
      <p:pic>
        <p:nvPicPr>
          <p:cNvPr id="29733" name="Рисунок 5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9138" y="474663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34" name="object 35"/>
          <p:cNvSpPr txBox="1">
            <a:spLocks noChangeArrowheads="1"/>
          </p:cNvSpPr>
          <p:nvPr/>
        </p:nvSpPr>
        <p:spPr bwMode="auto">
          <a:xfrm>
            <a:off x="4037013" y="3097213"/>
            <a:ext cx="2058987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03000"/>
              </a:lnSpc>
              <a:spcBef>
                <a:spcPts val="100"/>
              </a:spcBef>
            </a:pP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УЧАСТЬ У МІСЦЕВИХ </a:t>
            </a:r>
          </a:p>
          <a:p>
            <a:pPr algn="ctr" eaLnBrk="1" hangingPunct="1">
              <a:lnSpc>
                <a:spcPct val="103000"/>
              </a:lnSpc>
              <a:spcBef>
                <a:spcPts val="100"/>
              </a:spcBef>
            </a:pP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РОБОЧИХ ГРУПАХ</a:t>
            </a:r>
          </a:p>
          <a:p>
            <a:pPr algn="ctr" eaLnBrk="1" hangingPunct="1">
              <a:lnSpc>
                <a:spcPct val="103000"/>
              </a:lnSpc>
              <a:spcBef>
                <a:spcPts val="100"/>
              </a:spcBef>
            </a:pP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З ГРОМАДСЬКОЇ БЕЗПЕКИ</a:t>
            </a:r>
            <a:endParaRPr lang="ru-RU" sz="900" dirty="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29735" name="object 35"/>
          <p:cNvSpPr txBox="1">
            <a:spLocks noChangeArrowheads="1"/>
          </p:cNvSpPr>
          <p:nvPr/>
        </p:nvSpPr>
        <p:spPr bwMode="auto">
          <a:xfrm>
            <a:off x="1306513" y="3097213"/>
            <a:ext cx="2058987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03000"/>
              </a:lnSpc>
              <a:spcBef>
                <a:spcPts val="100"/>
              </a:spcBef>
            </a:pPr>
            <a:r>
              <a:rPr lang="ru-RU" sz="900" b="1">
                <a:solidFill>
                  <a:srgbClr val="152A65"/>
                </a:solidFill>
                <a:latin typeface="Avenir Next Cyr" charset="-52"/>
              </a:rPr>
              <a:t>КІЛЬКІСТЬ КОНТАКТІВ ПОЛІЦІЇ</a:t>
            </a:r>
          </a:p>
          <a:p>
            <a:pPr algn="ctr" eaLnBrk="1" hangingPunct="1">
              <a:lnSpc>
                <a:spcPct val="103000"/>
              </a:lnSpc>
              <a:spcBef>
                <a:spcPts val="100"/>
              </a:spcBef>
            </a:pPr>
            <a:r>
              <a:rPr lang="ru-RU" sz="900" b="1">
                <a:solidFill>
                  <a:srgbClr val="152A65"/>
                </a:solidFill>
                <a:latin typeface="Avenir Next Cyr" charset="-52"/>
              </a:rPr>
              <a:t>З НАСЕЛЕННЯМ</a:t>
            </a:r>
            <a:endParaRPr lang="ru-RU" sz="90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29736" name="object 35"/>
          <p:cNvSpPr txBox="1">
            <a:spLocks noChangeArrowheads="1"/>
          </p:cNvSpPr>
          <p:nvPr/>
        </p:nvSpPr>
        <p:spPr bwMode="auto">
          <a:xfrm>
            <a:off x="1306513" y="5181600"/>
            <a:ext cx="2058987" cy="14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03000"/>
              </a:lnSpc>
              <a:spcBef>
                <a:spcPts val="100"/>
              </a:spcBef>
            </a:pPr>
            <a:r>
              <a:rPr lang="ru-RU" sz="900" b="1">
                <a:solidFill>
                  <a:srgbClr val="152A65"/>
                </a:solidFill>
                <a:latin typeface="Avenir Next Cyr" charset="-52"/>
              </a:rPr>
              <a:t>ДОВІРА ДО ПОЛІЦІЇ</a:t>
            </a:r>
            <a:endParaRPr lang="ru-RU" sz="90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63" name="object 33"/>
          <p:cNvSpPr txBox="1"/>
          <p:nvPr/>
        </p:nvSpPr>
        <p:spPr>
          <a:xfrm>
            <a:off x="3810000" y="4648200"/>
            <a:ext cx="890588" cy="473075"/>
          </a:xfrm>
          <a:prstGeom prst="rect">
            <a:avLst/>
          </a:prstGeom>
        </p:spPr>
        <p:txBody>
          <a:bodyPr lIns="0" tIns="102235" rIns="0" bIns="0">
            <a:spAutoFit/>
          </a:bodyPr>
          <a:lstStyle/>
          <a:p>
            <a:pPr marL="12700" fontAlgn="auto">
              <a:spcBef>
                <a:spcPts val="805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rgbClr val="152A65"/>
                </a:solidFill>
                <a:latin typeface="Avenir Next Cyr Medium"/>
                <a:cs typeface="Avenir Next Cyr Medium"/>
              </a:rPr>
              <a:t>1</a:t>
            </a:r>
            <a:endParaRPr sz="2400" dirty="0">
              <a:solidFill>
                <a:srgbClr val="152A65"/>
              </a:solidFill>
              <a:latin typeface="Avenir Next Cyr Medium"/>
              <a:cs typeface="Avenir Next Cyr Medium"/>
            </a:endParaRPr>
          </a:p>
        </p:txBody>
      </p:sp>
      <p:sp>
        <p:nvSpPr>
          <p:cNvPr id="64" name="object 34"/>
          <p:cNvSpPr txBox="1"/>
          <p:nvPr/>
        </p:nvSpPr>
        <p:spPr>
          <a:xfrm>
            <a:off x="1023938" y="1782763"/>
            <a:ext cx="2428875" cy="1239837"/>
          </a:xfrm>
          <a:prstGeom prst="rect">
            <a:avLst/>
          </a:prstGeom>
        </p:spPr>
        <p:txBody>
          <a:bodyPr lIns="0" tIns="466089" rIns="0" bIns="0">
            <a:spAutoFit/>
          </a:bodyPr>
          <a:lstStyle/>
          <a:p>
            <a:pPr algn="ctr" fontAlgn="auto">
              <a:spcBef>
                <a:spcPts val="3669"/>
              </a:spcBef>
              <a:spcAft>
                <a:spcPts val="0"/>
              </a:spcAft>
              <a:defRPr/>
            </a:pPr>
            <a:r>
              <a:rPr lang="uk-UA" sz="5000" b="1" spc="10" dirty="0" smtClean="0">
                <a:solidFill>
                  <a:srgbClr val="152A65"/>
                </a:solidFill>
                <a:latin typeface="Avenir Next Cyr"/>
                <a:cs typeface="Avenir Next Cyr"/>
              </a:rPr>
              <a:t>4035</a:t>
            </a:r>
            <a:endParaRPr sz="5000" dirty="0">
              <a:solidFill>
                <a:srgbClr val="152A65"/>
              </a:solidFill>
              <a:latin typeface="Avenir Next Cyr"/>
              <a:cs typeface="Avenir Next Cyr"/>
            </a:endParaRPr>
          </a:p>
        </p:txBody>
      </p:sp>
      <p:sp>
        <p:nvSpPr>
          <p:cNvPr id="65" name="object 34"/>
          <p:cNvSpPr txBox="1"/>
          <p:nvPr/>
        </p:nvSpPr>
        <p:spPr>
          <a:xfrm>
            <a:off x="4292600" y="1782763"/>
            <a:ext cx="1584325" cy="1239837"/>
          </a:xfrm>
          <a:prstGeom prst="rect">
            <a:avLst/>
          </a:prstGeom>
        </p:spPr>
        <p:txBody>
          <a:bodyPr lIns="0" tIns="466089" rIns="0" bIns="0">
            <a:spAutoFit/>
          </a:bodyPr>
          <a:lstStyle/>
          <a:p>
            <a:pPr algn="ctr" fontAlgn="auto">
              <a:spcBef>
                <a:spcPts val="3669"/>
              </a:spcBef>
              <a:spcAft>
                <a:spcPts val="0"/>
              </a:spcAft>
              <a:defRPr/>
            </a:pPr>
            <a:r>
              <a:rPr lang="uk-UA" sz="5000" b="1" spc="10" dirty="0" smtClean="0">
                <a:solidFill>
                  <a:srgbClr val="152A65"/>
                </a:solidFill>
                <a:latin typeface="Avenir Next Cyr"/>
                <a:cs typeface="Avenir Next Cyr"/>
              </a:rPr>
              <a:t>27</a:t>
            </a:r>
            <a:endParaRPr sz="5000" dirty="0">
              <a:solidFill>
                <a:srgbClr val="152A65"/>
              </a:solidFill>
              <a:latin typeface="Avenir Next Cyr"/>
              <a:cs typeface="Avenir Next Cyr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Рисунок 4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27375" y="1825625"/>
            <a:ext cx="4857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3" name="Рисунок 4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75000" y="2452688"/>
            <a:ext cx="5603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4" name="Рисунок 5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1663" y="3260725"/>
            <a:ext cx="5603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5" name="object 2"/>
          <p:cNvSpPr>
            <a:spLocks noChangeArrowheads="1"/>
          </p:cNvSpPr>
          <p:nvPr/>
        </p:nvSpPr>
        <p:spPr bwMode="auto">
          <a:xfrm>
            <a:off x="3225800" y="4573588"/>
            <a:ext cx="3613150" cy="1631950"/>
          </a:xfrm>
          <a:custGeom>
            <a:avLst/>
            <a:gdLst>
              <a:gd name="T0" fmla="*/ 0 w 3613150"/>
              <a:gd name="T1" fmla="*/ 0 h 1631950"/>
              <a:gd name="T2" fmla="*/ 3613150 w 3613150"/>
              <a:gd name="T3" fmla="*/ 1631950 h 1631950"/>
            </a:gdLst>
            <a:ahLst/>
            <a:cxnLst/>
            <a:rect l="T0" t="T1" r="T2" b="T3"/>
            <a:pathLst>
              <a:path w="3613150" h="1631950">
                <a:moveTo>
                  <a:pt x="3613150" y="1631950"/>
                </a:moveTo>
                <a:lnTo>
                  <a:pt x="0" y="1631950"/>
                </a:lnTo>
                <a:lnTo>
                  <a:pt x="0" y="0"/>
                </a:lnTo>
                <a:lnTo>
                  <a:pt x="3613150" y="0"/>
                </a:lnTo>
                <a:lnTo>
                  <a:pt x="3613150" y="1631950"/>
                </a:lnTo>
                <a:close/>
              </a:path>
            </a:pathLst>
          </a:custGeom>
          <a:solidFill>
            <a:srgbClr val="FFD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26" name="object 3"/>
          <p:cNvSpPr txBox="1">
            <a:spLocks noChangeArrowheads="1"/>
          </p:cNvSpPr>
          <p:nvPr/>
        </p:nvSpPr>
        <p:spPr bwMode="auto">
          <a:xfrm>
            <a:off x="2025650" y="673100"/>
            <a:ext cx="4703763" cy="599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492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2163"/>
              </a:lnSpc>
              <a:spcBef>
                <a:spcPts val="275"/>
              </a:spcBef>
            </a:pPr>
            <a:r>
              <a:rPr lang="ru-RU" sz="1900" b="1" dirty="0" err="1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Взаємодія</a:t>
            </a:r>
            <a:r>
              <a:rPr lang="ru-RU" sz="1900" b="1" dirty="0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 </a:t>
            </a:r>
            <a:r>
              <a:rPr lang="ru-RU" sz="1900" b="1" dirty="0" err="1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поліції</a:t>
            </a:r>
            <a:r>
              <a:rPr lang="ru-RU" sz="1900" b="1" dirty="0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 та </a:t>
            </a:r>
            <a:r>
              <a:rPr lang="ru-RU" sz="1900" b="1" dirty="0" err="1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громади</a:t>
            </a:r>
            <a:r>
              <a:rPr lang="ru-RU" sz="1900" b="1" dirty="0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. Заходи,  </a:t>
            </a:r>
            <a:r>
              <a:rPr lang="ru-RU" sz="1900" b="1" dirty="0" err="1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спрямовані</a:t>
            </a:r>
            <a:r>
              <a:rPr lang="ru-RU" sz="1900" b="1" dirty="0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 на </a:t>
            </a:r>
            <a:r>
              <a:rPr lang="ru-RU" sz="1900" b="1" dirty="0" err="1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підвищення</a:t>
            </a:r>
            <a:r>
              <a:rPr lang="ru-RU" sz="1900" b="1" dirty="0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 </a:t>
            </a:r>
            <a:r>
              <a:rPr lang="ru-RU" sz="1900" b="1" dirty="0" err="1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довіри</a:t>
            </a:r>
            <a:endParaRPr lang="ru-RU" sz="1900" dirty="0">
              <a:solidFill>
                <a:schemeClr val="accent1">
                  <a:lumMod val="50000"/>
                </a:schemeClr>
              </a:solidFill>
              <a:latin typeface="Avenir Next Cyr" charset="-52"/>
            </a:endParaRPr>
          </a:p>
        </p:txBody>
      </p:sp>
      <p:sp>
        <p:nvSpPr>
          <p:cNvPr id="30727" name="object 4"/>
          <p:cNvSpPr>
            <a:spLocks noChangeArrowheads="1"/>
          </p:cNvSpPr>
          <p:nvPr/>
        </p:nvSpPr>
        <p:spPr bwMode="auto">
          <a:xfrm>
            <a:off x="292100" y="50800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28" name="object 5"/>
          <p:cNvSpPr>
            <a:spLocks noChangeArrowheads="1"/>
          </p:cNvSpPr>
          <p:nvPr/>
        </p:nvSpPr>
        <p:spPr bwMode="auto">
          <a:xfrm>
            <a:off x="420688" y="50800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29" name="object 6"/>
          <p:cNvSpPr>
            <a:spLocks noChangeArrowheads="1"/>
          </p:cNvSpPr>
          <p:nvPr/>
        </p:nvSpPr>
        <p:spPr bwMode="auto">
          <a:xfrm>
            <a:off x="547688" y="50800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30" name="object 7"/>
          <p:cNvSpPr>
            <a:spLocks noChangeArrowheads="1"/>
          </p:cNvSpPr>
          <p:nvPr/>
        </p:nvSpPr>
        <p:spPr bwMode="auto">
          <a:xfrm>
            <a:off x="292100" y="63817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31" name="object 8"/>
          <p:cNvSpPr>
            <a:spLocks noChangeArrowheads="1"/>
          </p:cNvSpPr>
          <p:nvPr/>
        </p:nvSpPr>
        <p:spPr bwMode="auto">
          <a:xfrm>
            <a:off x="420688" y="63817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32" name="object 9"/>
          <p:cNvSpPr>
            <a:spLocks noChangeArrowheads="1"/>
          </p:cNvSpPr>
          <p:nvPr/>
        </p:nvSpPr>
        <p:spPr bwMode="auto">
          <a:xfrm>
            <a:off x="547688" y="63817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33" name="object 10"/>
          <p:cNvSpPr>
            <a:spLocks noChangeArrowheads="1"/>
          </p:cNvSpPr>
          <p:nvPr/>
        </p:nvSpPr>
        <p:spPr bwMode="auto">
          <a:xfrm>
            <a:off x="292100" y="76835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34" name="object 11"/>
          <p:cNvSpPr>
            <a:spLocks noChangeArrowheads="1"/>
          </p:cNvSpPr>
          <p:nvPr/>
        </p:nvSpPr>
        <p:spPr bwMode="auto">
          <a:xfrm>
            <a:off x="420688" y="76835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35" name="object 12"/>
          <p:cNvSpPr>
            <a:spLocks noChangeArrowheads="1"/>
          </p:cNvSpPr>
          <p:nvPr/>
        </p:nvSpPr>
        <p:spPr bwMode="auto">
          <a:xfrm>
            <a:off x="547688" y="76835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36" name="object 13"/>
          <p:cNvSpPr>
            <a:spLocks noChangeArrowheads="1"/>
          </p:cNvSpPr>
          <p:nvPr/>
        </p:nvSpPr>
        <p:spPr bwMode="auto">
          <a:xfrm>
            <a:off x="292100" y="89852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37" name="object 14"/>
          <p:cNvSpPr>
            <a:spLocks noChangeArrowheads="1"/>
          </p:cNvSpPr>
          <p:nvPr/>
        </p:nvSpPr>
        <p:spPr bwMode="auto">
          <a:xfrm>
            <a:off x="420688" y="89852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38" name="object 15"/>
          <p:cNvSpPr>
            <a:spLocks noChangeArrowheads="1"/>
          </p:cNvSpPr>
          <p:nvPr/>
        </p:nvSpPr>
        <p:spPr bwMode="auto">
          <a:xfrm>
            <a:off x="547688" y="89852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39" name="object 16"/>
          <p:cNvSpPr>
            <a:spLocks noChangeArrowheads="1"/>
          </p:cNvSpPr>
          <p:nvPr/>
        </p:nvSpPr>
        <p:spPr bwMode="auto">
          <a:xfrm>
            <a:off x="292100" y="102870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40" name="object 17"/>
          <p:cNvSpPr>
            <a:spLocks noChangeArrowheads="1"/>
          </p:cNvSpPr>
          <p:nvPr/>
        </p:nvSpPr>
        <p:spPr bwMode="auto">
          <a:xfrm>
            <a:off x="420688" y="102870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41" name="object 18"/>
          <p:cNvSpPr>
            <a:spLocks noChangeArrowheads="1"/>
          </p:cNvSpPr>
          <p:nvPr/>
        </p:nvSpPr>
        <p:spPr bwMode="auto">
          <a:xfrm>
            <a:off x="547688" y="102870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42" name="object 19"/>
          <p:cNvSpPr>
            <a:spLocks noChangeArrowheads="1"/>
          </p:cNvSpPr>
          <p:nvPr/>
        </p:nvSpPr>
        <p:spPr bwMode="auto">
          <a:xfrm>
            <a:off x="292100" y="115887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43" name="object 20"/>
          <p:cNvSpPr>
            <a:spLocks noChangeArrowheads="1"/>
          </p:cNvSpPr>
          <p:nvPr/>
        </p:nvSpPr>
        <p:spPr bwMode="auto">
          <a:xfrm>
            <a:off x="420688" y="115887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44" name="object 21"/>
          <p:cNvSpPr>
            <a:spLocks noChangeArrowheads="1"/>
          </p:cNvSpPr>
          <p:nvPr/>
        </p:nvSpPr>
        <p:spPr bwMode="auto">
          <a:xfrm>
            <a:off x="547688" y="115887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45" name="object 22"/>
          <p:cNvSpPr>
            <a:spLocks noChangeArrowheads="1"/>
          </p:cNvSpPr>
          <p:nvPr/>
        </p:nvSpPr>
        <p:spPr bwMode="auto">
          <a:xfrm>
            <a:off x="292100" y="128905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46" name="object 23"/>
          <p:cNvSpPr>
            <a:spLocks noChangeArrowheads="1"/>
          </p:cNvSpPr>
          <p:nvPr/>
        </p:nvSpPr>
        <p:spPr bwMode="auto">
          <a:xfrm>
            <a:off x="420688" y="128905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47" name="object 24"/>
          <p:cNvSpPr>
            <a:spLocks noChangeArrowheads="1"/>
          </p:cNvSpPr>
          <p:nvPr/>
        </p:nvSpPr>
        <p:spPr bwMode="auto">
          <a:xfrm>
            <a:off x="547688" y="128905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48" name="object 25"/>
          <p:cNvSpPr>
            <a:spLocks noChangeArrowheads="1"/>
          </p:cNvSpPr>
          <p:nvPr/>
        </p:nvSpPr>
        <p:spPr bwMode="auto">
          <a:xfrm>
            <a:off x="292100" y="141922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49" name="object 26"/>
          <p:cNvSpPr>
            <a:spLocks noChangeArrowheads="1"/>
          </p:cNvSpPr>
          <p:nvPr/>
        </p:nvSpPr>
        <p:spPr bwMode="auto">
          <a:xfrm>
            <a:off x="420688" y="141922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50" name="object 27"/>
          <p:cNvSpPr>
            <a:spLocks noChangeArrowheads="1"/>
          </p:cNvSpPr>
          <p:nvPr/>
        </p:nvSpPr>
        <p:spPr bwMode="auto">
          <a:xfrm>
            <a:off x="547688" y="141922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51" name="object 31"/>
          <p:cNvSpPr txBox="1">
            <a:spLocks noChangeArrowheads="1"/>
          </p:cNvSpPr>
          <p:nvPr/>
        </p:nvSpPr>
        <p:spPr bwMode="auto">
          <a:xfrm>
            <a:off x="3568700" y="4579938"/>
            <a:ext cx="1057275" cy="1022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66370" rIns="0" bIns="0">
            <a:spAutoFit/>
          </a:bodyPr>
          <a:lstStyle>
            <a:lvl1pPr marL="123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313"/>
              </a:spcBef>
            </a:pPr>
            <a:r>
              <a:rPr lang="uk-UA" sz="2400" b="1" dirty="0" smtClean="0">
                <a:solidFill>
                  <a:srgbClr val="152A65"/>
                </a:solidFill>
                <a:latin typeface="Avenir Next Cyr Medium" charset="-52"/>
              </a:rPr>
              <a:t>  33</a:t>
            </a:r>
            <a:endParaRPr lang="ru-RU" sz="2400" dirty="0">
              <a:solidFill>
                <a:srgbClr val="152A65"/>
              </a:solidFill>
              <a:latin typeface="Avenir Next Cyr Medium" charset="-52"/>
            </a:endParaRPr>
          </a:p>
          <a:p>
            <a:pPr algn="ctr" eaLnBrk="1" hangingPunct="1">
              <a:lnSpc>
                <a:spcPct val="103000"/>
              </a:lnSpc>
              <a:spcBef>
                <a:spcPts val="450"/>
              </a:spcBef>
            </a:pP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ОПРАЦЬОВАНО /  ВЖИТО ЗАХОДІВ</a:t>
            </a:r>
            <a:endParaRPr lang="ru-RU" sz="900" dirty="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30752" name="object 32"/>
          <p:cNvSpPr txBox="1">
            <a:spLocks noChangeArrowheads="1"/>
          </p:cNvSpPr>
          <p:nvPr/>
        </p:nvSpPr>
        <p:spPr bwMode="auto">
          <a:xfrm>
            <a:off x="4994275" y="4659313"/>
            <a:ext cx="1598613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00"/>
              </a:spcBef>
            </a:pPr>
            <a:r>
              <a:rPr lang="uk-UA" sz="1000" dirty="0">
                <a:solidFill>
                  <a:srgbClr val="152A65"/>
                </a:solidFill>
                <a:latin typeface="Calibri Light" pitchFamily="34" charset="0"/>
              </a:rPr>
              <a:t>За кожним зверненням проводиться ретельний розгляд та </a:t>
            </a:r>
            <a:r>
              <a:rPr lang="uk-UA" sz="1000" dirty="0" smtClean="0">
                <a:solidFill>
                  <a:srgbClr val="152A65"/>
                </a:solidFill>
                <a:latin typeface="Calibri Light" pitchFamily="34" charset="0"/>
              </a:rPr>
              <a:t>приймається </a:t>
            </a:r>
            <a:r>
              <a:rPr lang="uk-UA" sz="1000" dirty="0">
                <a:solidFill>
                  <a:srgbClr val="152A65"/>
                </a:solidFill>
                <a:latin typeface="Calibri Light" pitchFamily="34" charset="0"/>
              </a:rPr>
              <a:t>обґрунтоване рішення</a:t>
            </a:r>
          </a:p>
          <a:p>
            <a:pPr eaLnBrk="1" hangingPunct="1">
              <a:spcBef>
                <a:spcPts val="100"/>
              </a:spcBef>
            </a:pPr>
            <a:r>
              <a:rPr lang="uk-UA" sz="1000" dirty="0">
                <a:solidFill>
                  <a:srgbClr val="152A65"/>
                </a:solidFill>
                <a:latin typeface="Calibri Light" pitchFamily="34" charset="0"/>
              </a:rPr>
              <a:t>Частина звернень розглядається за участі представників громадськості (членів груп безпеки)</a:t>
            </a:r>
            <a:endParaRPr lang="ru-RU" sz="1000" dirty="0">
              <a:solidFill>
                <a:srgbClr val="152A65"/>
              </a:solidFill>
              <a:latin typeface="Calibri Light" pitchFamily="34" charset="0"/>
            </a:endParaRPr>
          </a:p>
        </p:txBody>
      </p:sp>
      <p:sp>
        <p:nvSpPr>
          <p:cNvPr id="30753" name="object 33"/>
          <p:cNvSpPr>
            <a:spLocks noChangeArrowheads="1"/>
          </p:cNvSpPr>
          <p:nvPr/>
        </p:nvSpPr>
        <p:spPr bwMode="auto">
          <a:xfrm>
            <a:off x="701675" y="4081463"/>
            <a:ext cx="6088063" cy="0"/>
          </a:xfrm>
          <a:custGeom>
            <a:avLst/>
            <a:gdLst>
              <a:gd name="T0" fmla="*/ 0 w 6087745"/>
              <a:gd name="T1" fmla="*/ 6087745 w 6087745"/>
            </a:gdLst>
            <a:ahLst/>
            <a:cxnLst/>
            <a:rect l="T0" t="0" r="T1" b="0"/>
            <a:pathLst>
              <a:path w="6087745">
                <a:moveTo>
                  <a:pt x="0" y="0"/>
                </a:moveTo>
                <a:lnTo>
                  <a:pt x="6087541" y="0"/>
                </a:lnTo>
              </a:path>
            </a:pathLst>
          </a:custGeom>
          <a:noFill/>
          <a:ln w="12700">
            <a:solidFill>
              <a:srgbClr val="00499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54" name="object 34"/>
          <p:cNvSpPr txBox="1">
            <a:spLocks noChangeArrowheads="1"/>
          </p:cNvSpPr>
          <p:nvPr/>
        </p:nvSpPr>
        <p:spPr bwMode="auto">
          <a:xfrm>
            <a:off x="4689475" y="3424238"/>
            <a:ext cx="133508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"/>
              </a:spcBef>
            </a:pPr>
            <a:r>
              <a:rPr lang="ru-RU" sz="900" b="1">
                <a:solidFill>
                  <a:srgbClr val="152A65"/>
                </a:solidFill>
                <a:latin typeface="Avenir Next Cyr" charset="-52"/>
              </a:rPr>
              <a:t>МАТЕРІАЛІВ</a:t>
            </a:r>
            <a:endParaRPr lang="ru-RU" sz="900">
              <a:solidFill>
                <a:srgbClr val="152A65"/>
              </a:solidFill>
              <a:latin typeface="Avenir Next Cyr" charset="-52"/>
            </a:endParaRPr>
          </a:p>
          <a:p>
            <a:pPr eaLnBrk="1" hangingPunct="1">
              <a:lnSpc>
                <a:spcPct val="103000"/>
              </a:lnSpc>
            </a:pPr>
            <a:r>
              <a:rPr lang="ru-RU" sz="900" b="1">
                <a:solidFill>
                  <a:srgbClr val="152A65"/>
                </a:solidFill>
                <a:latin typeface="Avenir Next Cyr" charset="-52"/>
              </a:rPr>
              <a:t>ПРО РОБОТУ ПОЛІЦІЇ  У ЗМІ/ІНТЕРНЕТІ</a:t>
            </a:r>
            <a:endParaRPr lang="ru-RU" sz="90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733800" y="3454400"/>
            <a:ext cx="622300" cy="395288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 fontAlgn="auto">
              <a:spcBef>
                <a:spcPts val="120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rgbClr val="152A65"/>
                </a:solidFill>
                <a:latin typeface="Avenir Next Cyr Medium"/>
                <a:cs typeface="Avenir Next Cyr Medium"/>
              </a:rPr>
              <a:t>28</a:t>
            </a:r>
            <a:endParaRPr sz="2400" dirty="0">
              <a:solidFill>
                <a:srgbClr val="152A65"/>
              </a:solidFill>
              <a:latin typeface="Avenir Next Cyr Medium"/>
              <a:cs typeface="Avenir Next Cyr Medium"/>
            </a:endParaRPr>
          </a:p>
        </p:txBody>
      </p:sp>
      <p:sp>
        <p:nvSpPr>
          <p:cNvPr id="30756" name="object 36"/>
          <p:cNvSpPr txBox="1">
            <a:spLocks noChangeArrowheads="1"/>
          </p:cNvSpPr>
          <p:nvPr/>
        </p:nvSpPr>
        <p:spPr bwMode="auto">
          <a:xfrm>
            <a:off x="4687888" y="1927225"/>
            <a:ext cx="1681162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3000"/>
              </a:lnSpc>
              <a:spcBef>
                <a:spcPts val="100"/>
              </a:spcBef>
            </a:pPr>
            <a:r>
              <a:rPr lang="ru-RU" sz="900" b="1">
                <a:solidFill>
                  <a:srgbClr val="152A65"/>
                </a:solidFill>
                <a:latin typeface="Avenir Next Cyr" charset="-52"/>
              </a:rPr>
              <a:t>ЗУСТРІЧЕЙ З НАСЕЛЕННЯМ  КЕРІВНИКІВ ПОЛІЦІЇ</a:t>
            </a:r>
            <a:endParaRPr lang="ru-RU" sz="90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733800" y="1868488"/>
            <a:ext cx="622300" cy="395287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 fontAlgn="auto">
              <a:spcBef>
                <a:spcPts val="120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rgbClr val="152A65"/>
                </a:solidFill>
                <a:latin typeface="Avenir Next Cyr Medium"/>
                <a:cs typeface="Avenir Next Cyr Medium"/>
              </a:rPr>
              <a:t>2</a:t>
            </a:r>
            <a:endParaRPr sz="2400" dirty="0">
              <a:solidFill>
                <a:srgbClr val="152A65"/>
              </a:solidFill>
              <a:latin typeface="Avenir Next Cyr Medium"/>
              <a:cs typeface="Avenir Next Cyr Medium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752850" y="2667000"/>
            <a:ext cx="622300" cy="395288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 fontAlgn="auto">
              <a:spcBef>
                <a:spcPts val="120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rgbClr val="152A65"/>
                </a:solidFill>
                <a:latin typeface="Avenir Next Cyr Medium"/>
                <a:cs typeface="Avenir Next Cyr Medium"/>
              </a:rPr>
              <a:t>2</a:t>
            </a:r>
            <a:endParaRPr sz="2400" dirty="0">
              <a:solidFill>
                <a:srgbClr val="152A65"/>
              </a:solidFill>
              <a:latin typeface="Avenir Next Cyr Medium"/>
              <a:cs typeface="Avenir Next Cyr Medium"/>
            </a:endParaRPr>
          </a:p>
        </p:txBody>
      </p:sp>
      <p:sp>
        <p:nvSpPr>
          <p:cNvPr id="30759" name="object 39"/>
          <p:cNvSpPr txBox="1">
            <a:spLocks noChangeArrowheads="1"/>
          </p:cNvSpPr>
          <p:nvPr/>
        </p:nvSpPr>
        <p:spPr bwMode="auto">
          <a:xfrm>
            <a:off x="4689475" y="2767013"/>
            <a:ext cx="1271588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"/>
              </a:spcBef>
            </a:pPr>
            <a:r>
              <a:rPr lang="ru-RU" sz="900" b="1">
                <a:solidFill>
                  <a:srgbClr val="173B64"/>
                </a:solidFill>
                <a:latin typeface="Avenir Next Cyr" charset="-52"/>
              </a:rPr>
              <a:t>ВИЇЗНИХ ПРИЙОМІВ</a:t>
            </a:r>
            <a:endParaRPr lang="ru-RU" sz="900">
              <a:latin typeface="Avenir Next Cyr" charset="-52"/>
            </a:endParaRPr>
          </a:p>
        </p:txBody>
      </p:sp>
      <p:sp>
        <p:nvSpPr>
          <p:cNvPr id="30760" name="object 40"/>
          <p:cNvSpPr>
            <a:spLocks noChangeArrowheads="1"/>
          </p:cNvSpPr>
          <p:nvPr/>
        </p:nvSpPr>
        <p:spPr bwMode="auto">
          <a:xfrm>
            <a:off x="7683500" y="0"/>
            <a:ext cx="4508500" cy="6858000"/>
          </a:xfrm>
          <a:custGeom>
            <a:avLst/>
            <a:gdLst>
              <a:gd name="T0" fmla="*/ 0 w 4508500"/>
              <a:gd name="T1" fmla="*/ 0 h 6857365"/>
              <a:gd name="T2" fmla="*/ 4508500 w 4508500"/>
              <a:gd name="T3" fmla="*/ 6857365 h 6857365"/>
            </a:gdLst>
            <a:ahLst/>
            <a:cxnLst/>
            <a:rect l="T0" t="T1" r="T2" b="T3"/>
            <a:pathLst>
              <a:path w="4508500" h="6857365">
                <a:moveTo>
                  <a:pt x="4507877" y="0"/>
                </a:moveTo>
                <a:lnTo>
                  <a:pt x="0" y="0"/>
                </a:lnTo>
                <a:lnTo>
                  <a:pt x="0" y="6857276"/>
                </a:lnTo>
                <a:lnTo>
                  <a:pt x="4507877" y="6857276"/>
                </a:lnTo>
                <a:lnTo>
                  <a:pt x="4507877" y="0"/>
                </a:lnTo>
                <a:close/>
              </a:path>
            </a:pathLst>
          </a:custGeom>
          <a:solidFill>
            <a:srgbClr val="152A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61" name="object 41"/>
          <p:cNvSpPr>
            <a:spLocks noChangeArrowheads="1"/>
          </p:cNvSpPr>
          <p:nvPr/>
        </p:nvSpPr>
        <p:spPr bwMode="auto">
          <a:xfrm>
            <a:off x="7440613" y="1073150"/>
            <a:ext cx="482600" cy="0"/>
          </a:xfrm>
          <a:custGeom>
            <a:avLst/>
            <a:gdLst>
              <a:gd name="T0" fmla="*/ 0 w 482600"/>
              <a:gd name="T1" fmla="*/ 482600 w 482600"/>
            </a:gdLst>
            <a:ahLst/>
            <a:cxnLst/>
            <a:rect l="T0" t="0" r="T1" b="0"/>
            <a:pathLst>
              <a:path w="482600">
                <a:moveTo>
                  <a:pt x="0" y="0"/>
                </a:moveTo>
                <a:lnTo>
                  <a:pt x="482600" y="0"/>
                </a:lnTo>
              </a:path>
            </a:pathLst>
          </a:custGeom>
          <a:noFill/>
          <a:ln w="76200">
            <a:solidFill>
              <a:srgbClr val="FFDD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62" name="object 42"/>
          <p:cNvSpPr txBox="1">
            <a:spLocks noChangeArrowheads="1"/>
          </p:cNvSpPr>
          <p:nvPr/>
        </p:nvSpPr>
        <p:spPr bwMode="auto">
          <a:xfrm>
            <a:off x="8015288" y="428625"/>
            <a:ext cx="3819525" cy="2510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7145" rIns="0" bIns="0">
            <a:spAutoFit/>
          </a:bodyPr>
          <a:lstStyle>
            <a:lvl1pPr marL="444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38"/>
              </a:spcBef>
            </a:pPr>
            <a:r>
              <a:rPr lang="ru-RU" sz="1600" b="1" dirty="0" err="1">
                <a:solidFill>
                  <a:srgbClr val="DCDDDD"/>
                </a:solidFill>
                <a:latin typeface="Avenir Next Cyr" charset="-52"/>
              </a:rPr>
              <a:t>Унікальні</a:t>
            </a:r>
            <a:r>
              <a:rPr lang="ru-RU" sz="1600" b="1" dirty="0">
                <a:solidFill>
                  <a:srgbClr val="DCDDDD"/>
                </a:solidFill>
                <a:latin typeface="Avenir Next Cyr" charset="-52"/>
              </a:rPr>
              <a:t> </a:t>
            </a:r>
            <a:r>
              <a:rPr lang="ru-RU" sz="1600" b="1" dirty="0" err="1">
                <a:solidFill>
                  <a:srgbClr val="DCDDDD"/>
                </a:solidFill>
                <a:latin typeface="Avenir Next Cyr" charset="-52"/>
              </a:rPr>
              <a:t>приклади</a:t>
            </a:r>
            <a:endParaRPr lang="ru-RU" sz="1600" dirty="0">
              <a:latin typeface="Avenir Next Cyr" charset="-52"/>
            </a:endParaRPr>
          </a:p>
          <a:p>
            <a:pPr eaLnBrk="1" hangingPunct="1">
              <a:spcBef>
                <a:spcPts val="38"/>
              </a:spcBef>
            </a:pPr>
            <a:r>
              <a:rPr lang="ru-RU" sz="1600" b="1" dirty="0" err="1">
                <a:solidFill>
                  <a:srgbClr val="DCDDDD"/>
                </a:solidFill>
                <a:latin typeface="Avenir Next Cyr" charset="-52"/>
              </a:rPr>
              <a:t>спільної</a:t>
            </a:r>
            <a:r>
              <a:rPr lang="ru-RU" sz="1600" b="1" dirty="0">
                <a:solidFill>
                  <a:srgbClr val="DCDDDD"/>
                </a:solidFill>
                <a:latin typeface="Avenir Next Cyr" charset="-52"/>
              </a:rPr>
              <a:t> </a:t>
            </a:r>
            <a:r>
              <a:rPr lang="ru-RU" sz="1600" b="1" dirty="0" err="1">
                <a:solidFill>
                  <a:srgbClr val="DCDDDD"/>
                </a:solidFill>
                <a:latin typeface="Avenir Next Cyr" charset="-52"/>
              </a:rPr>
              <a:t>дії</a:t>
            </a:r>
            <a:r>
              <a:rPr lang="ru-RU" sz="1600" b="1" dirty="0">
                <a:solidFill>
                  <a:srgbClr val="DCDDDD"/>
                </a:solidFill>
                <a:latin typeface="Avenir Next Cyr" charset="-52"/>
              </a:rPr>
              <a:t> </a:t>
            </a:r>
            <a:r>
              <a:rPr lang="ru-RU" sz="1600" b="1" dirty="0" err="1">
                <a:solidFill>
                  <a:srgbClr val="DCDDDD"/>
                </a:solidFill>
                <a:latin typeface="Avenir Next Cyr" charset="-52"/>
              </a:rPr>
              <a:t>поліції</a:t>
            </a:r>
            <a:r>
              <a:rPr lang="ru-RU" sz="1600" b="1" dirty="0">
                <a:solidFill>
                  <a:srgbClr val="DCDDDD"/>
                </a:solidFill>
                <a:latin typeface="Avenir Next Cyr" charset="-52"/>
              </a:rPr>
              <a:t> та </a:t>
            </a:r>
            <a:r>
              <a:rPr lang="ru-RU" sz="1600" b="1" dirty="0" err="1">
                <a:solidFill>
                  <a:srgbClr val="DCDDDD"/>
                </a:solidFill>
                <a:latin typeface="Avenir Next Cyr" charset="-52"/>
              </a:rPr>
              <a:t>громади</a:t>
            </a:r>
            <a:endParaRPr lang="ru-RU" sz="1600" dirty="0">
              <a:latin typeface="Avenir Next Cyr" charset="-52"/>
            </a:endParaRPr>
          </a:p>
          <a:p>
            <a:pPr eaLnBrk="1" hangingPunct="1">
              <a:spcBef>
                <a:spcPts val="38"/>
              </a:spcBef>
            </a:pPr>
            <a:r>
              <a:rPr lang="ru-RU" sz="1600" dirty="0">
                <a:solidFill>
                  <a:srgbClr val="DCDDDD"/>
                </a:solidFill>
                <a:latin typeface="Avenir Next Cyr Medium" charset="-52"/>
              </a:rPr>
              <a:t>(толоки, спорт, аудит </a:t>
            </a:r>
            <a:r>
              <a:rPr lang="ru-RU" sz="1600" dirty="0" err="1">
                <a:solidFill>
                  <a:srgbClr val="DCDDDD"/>
                </a:solidFill>
                <a:latin typeface="Avenir Next Cyr Medium" charset="-52"/>
              </a:rPr>
              <a:t>безпеки</a:t>
            </a:r>
            <a:r>
              <a:rPr lang="ru-RU" sz="1600" dirty="0">
                <a:solidFill>
                  <a:srgbClr val="DCDDDD"/>
                </a:solidFill>
                <a:latin typeface="Avenir Next Cyr Medium" charset="-52"/>
              </a:rPr>
              <a:t>, </a:t>
            </a:r>
            <a:r>
              <a:rPr lang="ru-RU" sz="1600" dirty="0" err="1">
                <a:solidFill>
                  <a:srgbClr val="DCDDDD"/>
                </a:solidFill>
                <a:latin typeface="Avenir Next Cyr Medium" charset="-52"/>
              </a:rPr>
              <a:t>тощо</a:t>
            </a:r>
            <a:r>
              <a:rPr lang="ru-RU" sz="1600" dirty="0">
                <a:solidFill>
                  <a:srgbClr val="DCDDDD"/>
                </a:solidFill>
                <a:latin typeface="Avenir Next Cyr Medium" charset="-52"/>
              </a:rPr>
              <a:t>)</a:t>
            </a:r>
            <a:endParaRPr lang="uk-UA" sz="1600" dirty="0">
              <a:solidFill>
                <a:srgbClr val="DCDDDD"/>
              </a:solidFill>
              <a:latin typeface="Avenir Next Cyr Medium" charset="-52"/>
            </a:endParaRPr>
          </a:p>
          <a:p>
            <a:pPr eaLnBrk="1" hangingPunct="1">
              <a:spcBef>
                <a:spcPts val="38"/>
              </a:spcBef>
            </a:pPr>
            <a:endParaRPr lang="ru-RU" sz="1600" dirty="0">
              <a:solidFill>
                <a:srgbClr val="DCDDDD"/>
              </a:solidFill>
              <a:latin typeface="Avenir Next Cyr Medium" charset="-52"/>
            </a:endParaRPr>
          </a:p>
          <a:p>
            <a:pPr eaLnBrk="1" hangingPunct="1">
              <a:spcBef>
                <a:spcPts val="38"/>
              </a:spcBef>
            </a:pPr>
            <a:r>
              <a:rPr lang="ru-RU" sz="1400" dirty="0" err="1">
                <a:solidFill>
                  <a:schemeClr val="bg1"/>
                </a:solidFill>
                <a:latin typeface="Calibri" pitchFamily="34" charset="0"/>
              </a:rPr>
              <a:t>Щомісяця</a:t>
            </a:r>
            <a:r>
              <a:rPr lang="ru-RU" sz="1400" dirty="0">
                <a:solidFill>
                  <a:schemeClr val="bg1"/>
                </a:solidFill>
                <a:latin typeface="Calibri" pitchFamily="34" charset="0"/>
              </a:rPr>
              <a:t> начальник </a:t>
            </a:r>
            <a:r>
              <a:rPr lang="ru-RU" sz="1400" dirty="0" err="1">
                <a:solidFill>
                  <a:schemeClr val="bg1"/>
                </a:solidFill>
                <a:latin typeface="Calibri" pitchFamily="34" charset="0"/>
              </a:rPr>
              <a:t>поліції</a:t>
            </a:r>
            <a:r>
              <a:rPr lang="ru-RU" sz="1400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latin typeface="Calibri" pitchFamily="34" charset="0"/>
              </a:rPr>
              <a:t>інформує</a:t>
            </a:r>
            <a:r>
              <a:rPr lang="ru-RU" sz="14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latin typeface="Calibri" pitchFamily="34" charset="0"/>
              </a:rPr>
              <a:t>населення</a:t>
            </a:r>
            <a:r>
              <a:rPr lang="ru-RU" sz="1400" dirty="0">
                <a:solidFill>
                  <a:schemeClr val="bg1"/>
                </a:solidFill>
                <a:latin typeface="Calibri" pitchFamily="34" charset="0"/>
              </a:rPr>
              <a:t> про стан </a:t>
            </a:r>
            <a:r>
              <a:rPr lang="ru-RU" sz="1400" dirty="0" err="1">
                <a:solidFill>
                  <a:schemeClr val="bg1"/>
                </a:solidFill>
                <a:latin typeface="Calibri" pitchFamily="34" charset="0"/>
              </a:rPr>
              <a:t>криміногенної</a:t>
            </a:r>
            <a:r>
              <a:rPr lang="ru-RU" sz="1400" dirty="0">
                <a:solidFill>
                  <a:schemeClr val="bg1"/>
                </a:solidFill>
                <a:latin typeface="Calibri" pitchFamily="34" charset="0"/>
              </a:rPr>
              <a:t> обстановки </a:t>
            </a:r>
            <a:r>
              <a:rPr lang="ru-RU" sz="1400" dirty="0" smtClean="0">
                <a:solidFill>
                  <a:schemeClr val="bg1"/>
                </a:solidFill>
                <a:latin typeface="Calibri" pitchFamily="34" charset="0"/>
              </a:rPr>
              <a:t>на </a:t>
            </a:r>
            <a:r>
              <a:rPr lang="ru-RU" sz="1400" dirty="0" err="1" smtClean="0">
                <a:solidFill>
                  <a:schemeClr val="bg1"/>
                </a:solidFill>
                <a:latin typeface="Calibri" pitchFamily="34" charset="0"/>
              </a:rPr>
              <a:t>території</a:t>
            </a:r>
            <a:r>
              <a:rPr lang="ru-RU" sz="14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latin typeface="Calibri" pitchFamily="34" charset="0"/>
              </a:rPr>
              <a:t>обслуговування</a:t>
            </a:r>
            <a:r>
              <a:rPr lang="uk-UA" sz="1400" dirty="0" smtClean="0">
                <a:solidFill>
                  <a:schemeClr val="bg1"/>
                </a:solidFill>
                <a:latin typeface="Calibri" pitchFamily="34" charset="0"/>
              </a:rPr>
              <a:t>.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>
              <a:spcBef>
                <a:spcPts val="38"/>
              </a:spcBef>
            </a:pPr>
            <a:endParaRPr lang="uk-UA" sz="14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r>
              <a:rPr lang="ru-RU" sz="1400" dirty="0" err="1">
                <a:solidFill>
                  <a:schemeClr val="bg1"/>
                </a:solidFill>
                <a:latin typeface="Calibri" pitchFamily="34" charset="0"/>
              </a:rPr>
              <a:t>Аби</a:t>
            </a:r>
            <a:r>
              <a:rPr lang="ru-RU" sz="1400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latin typeface="Calibri" pitchFamily="34" charset="0"/>
              </a:rPr>
              <a:t>попередити</a:t>
            </a:r>
            <a:r>
              <a:rPr lang="ru-RU" sz="1400" dirty="0">
                <a:solidFill>
                  <a:schemeClr val="bg1"/>
                </a:solidFill>
                <a:latin typeface="Calibri" pitchFamily="34" charset="0"/>
              </a:rPr>
              <a:t> травматизм </a:t>
            </a:r>
            <a:r>
              <a:rPr lang="ru-RU" sz="1400" dirty="0" err="1">
                <a:solidFill>
                  <a:schemeClr val="bg1"/>
                </a:solidFill>
                <a:latin typeface="Calibri" pitchFamily="34" charset="0"/>
              </a:rPr>
              <a:t>дітей</a:t>
            </a:r>
            <a:r>
              <a:rPr lang="ru-RU" sz="1400" dirty="0">
                <a:solidFill>
                  <a:schemeClr val="bg1"/>
                </a:solidFill>
                <a:latin typeface="Calibri" pitchFamily="34" charset="0"/>
              </a:rPr>
              <a:t> на дорогах за </a:t>
            </a:r>
            <a:r>
              <a:rPr lang="ru-RU" sz="1400" dirty="0" err="1">
                <a:solidFill>
                  <a:schemeClr val="bg1"/>
                </a:solidFill>
                <a:latin typeface="Calibri" pitchFamily="34" charset="0"/>
              </a:rPr>
              <a:t>ініціативи</a:t>
            </a:r>
            <a:r>
              <a:rPr lang="ru-RU" sz="1400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latin typeface="Calibri" pitchFamily="34" charset="0"/>
              </a:rPr>
              <a:t>відділення</a:t>
            </a:r>
            <a:r>
              <a:rPr lang="ru-RU" sz="14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latin typeface="Calibri" pitchFamily="34" charset="0"/>
              </a:rPr>
              <a:t>поліції</a:t>
            </a:r>
            <a:r>
              <a:rPr lang="ru-RU" sz="1400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1400" dirty="0" err="1">
                <a:solidFill>
                  <a:schemeClr val="bg1"/>
                </a:solidFill>
                <a:latin typeface="Calibri" pitchFamily="34" charset="0"/>
              </a:rPr>
              <a:t>поліцейські</a:t>
            </a:r>
            <a:r>
              <a:rPr lang="ru-RU" sz="1400" dirty="0">
                <a:solidFill>
                  <a:schemeClr val="bg1"/>
                </a:solidFill>
                <a:latin typeface="Calibri" pitchFamily="34" charset="0"/>
              </a:rPr>
              <a:t> провели </a:t>
            </a:r>
            <a:r>
              <a:rPr lang="ru-RU" sz="1400" dirty="0" err="1" smtClean="0">
                <a:solidFill>
                  <a:schemeClr val="bg1"/>
                </a:solidFill>
                <a:latin typeface="Calibri" pitchFamily="34" charset="0"/>
              </a:rPr>
              <a:t>акцію</a:t>
            </a:r>
            <a:r>
              <a:rPr lang="ru-RU" sz="1400" dirty="0" smtClean="0">
                <a:solidFill>
                  <a:schemeClr val="bg1"/>
                </a:solidFill>
                <a:latin typeface="Calibri" pitchFamily="34" charset="0"/>
              </a:rPr>
              <a:t> «</a:t>
            </a:r>
            <a:r>
              <a:rPr lang="ru-RU" sz="1400" dirty="0" err="1" smtClean="0">
                <a:solidFill>
                  <a:schemeClr val="bg1"/>
                </a:solidFill>
                <a:latin typeface="Calibri" pitchFamily="34" charset="0"/>
              </a:rPr>
              <a:t>Тиждень</a:t>
            </a:r>
            <a:r>
              <a:rPr lang="ru-RU" sz="14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latin typeface="Calibri" pitchFamily="34" charset="0"/>
              </a:rPr>
              <a:t>безпеки</a:t>
            </a:r>
            <a:r>
              <a:rPr lang="ru-RU" sz="14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latin typeface="Calibri" pitchFamily="34" charset="0"/>
              </a:rPr>
              <a:t>дорожнього</a:t>
            </a:r>
            <a:r>
              <a:rPr lang="ru-RU" sz="14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latin typeface="Calibri" pitchFamily="34" charset="0"/>
              </a:rPr>
              <a:t>руху</a:t>
            </a:r>
            <a:r>
              <a:rPr lang="ru-RU" sz="1400" dirty="0" smtClean="0">
                <a:solidFill>
                  <a:schemeClr val="bg1"/>
                </a:solidFill>
                <a:latin typeface="Calibri" pitchFamily="34" charset="0"/>
              </a:rPr>
              <a:t>!»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30763" name="Рисунок 4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9138" y="474663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4" name="object 35"/>
          <p:cNvSpPr txBox="1">
            <a:spLocks noChangeArrowheads="1"/>
          </p:cNvSpPr>
          <p:nvPr/>
        </p:nvSpPr>
        <p:spPr bwMode="auto">
          <a:xfrm>
            <a:off x="990600" y="3375025"/>
            <a:ext cx="2119313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03000"/>
              </a:lnSpc>
              <a:spcBef>
                <a:spcPts val="100"/>
              </a:spcBef>
            </a:pPr>
            <a:r>
              <a:rPr lang="ru-RU" sz="900" b="1">
                <a:solidFill>
                  <a:srgbClr val="152A65"/>
                </a:solidFill>
                <a:latin typeface="Avenir Next Cyr" charset="-52"/>
              </a:rPr>
              <a:t>КІЛЬКІСТЬ ОСІБ, ЯКИХ ПРИЙНЯЛИ </a:t>
            </a:r>
          </a:p>
          <a:p>
            <a:pPr algn="ctr" eaLnBrk="1" hangingPunct="1">
              <a:lnSpc>
                <a:spcPct val="103000"/>
              </a:lnSpc>
              <a:spcBef>
                <a:spcPts val="100"/>
              </a:spcBef>
            </a:pPr>
            <a:r>
              <a:rPr lang="ru-RU" sz="900" b="1">
                <a:solidFill>
                  <a:srgbClr val="152A65"/>
                </a:solidFill>
                <a:latin typeface="Avenir Next Cyr" charset="-52"/>
              </a:rPr>
              <a:t>НАЧАЛЬНИКИ/ДІЛЬНИЧНІ </a:t>
            </a:r>
          </a:p>
          <a:p>
            <a:pPr algn="ctr" eaLnBrk="1" hangingPunct="1">
              <a:lnSpc>
                <a:spcPct val="103000"/>
              </a:lnSpc>
              <a:spcBef>
                <a:spcPts val="100"/>
              </a:spcBef>
            </a:pPr>
            <a:r>
              <a:rPr lang="ru-RU" sz="900" b="1">
                <a:solidFill>
                  <a:srgbClr val="152A65"/>
                </a:solidFill>
                <a:latin typeface="Avenir Next Cyr" charset="-52"/>
              </a:rPr>
              <a:t>НА ПРИЙОМАЇХ</a:t>
            </a:r>
            <a:endParaRPr lang="ru-RU" sz="90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46" name="object 34"/>
          <p:cNvSpPr txBox="1"/>
          <p:nvPr/>
        </p:nvSpPr>
        <p:spPr>
          <a:xfrm>
            <a:off x="1238250" y="2857500"/>
            <a:ext cx="1584325" cy="384721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ctr" fontAlgn="auto">
              <a:spcBef>
                <a:spcPts val="3669"/>
              </a:spcBef>
              <a:spcAft>
                <a:spcPts val="0"/>
              </a:spcAft>
              <a:defRPr/>
            </a:pPr>
            <a:r>
              <a:rPr lang="uk-UA" sz="2500" b="1" spc="10" dirty="0" smtClean="0">
                <a:solidFill>
                  <a:srgbClr val="152A65"/>
                </a:solidFill>
                <a:latin typeface="Avenir Next Cyr"/>
                <a:cs typeface="Avenir Next Cyr"/>
              </a:rPr>
              <a:t>6/12</a:t>
            </a:r>
            <a:endParaRPr sz="2500" dirty="0">
              <a:solidFill>
                <a:srgbClr val="152A65"/>
              </a:solidFill>
              <a:latin typeface="Avenir Next Cyr"/>
              <a:cs typeface="Avenir Next Cyr"/>
            </a:endParaRPr>
          </a:p>
        </p:txBody>
      </p:sp>
      <p:sp>
        <p:nvSpPr>
          <p:cNvPr id="30766" name="object 35"/>
          <p:cNvSpPr txBox="1">
            <a:spLocks noChangeArrowheads="1"/>
          </p:cNvSpPr>
          <p:nvPr/>
        </p:nvSpPr>
        <p:spPr bwMode="auto">
          <a:xfrm>
            <a:off x="990600" y="5443538"/>
            <a:ext cx="2119313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03000"/>
              </a:lnSpc>
              <a:spcBef>
                <a:spcPts val="100"/>
              </a:spcBef>
            </a:pPr>
            <a:r>
              <a:rPr lang="ru-RU" sz="900" b="1">
                <a:solidFill>
                  <a:srgbClr val="152A65"/>
                </a:solidFill>
                <a:latin typeface="Avenir Next Cyr" charset="-52"/>
              </a:rPr>
              <a:t>ПРИЙНЯТО ЗВЕРНЕНЬ</a:t>
            </a:r>
          </a:p>
          <a:p>
            <a:pPr algn="ctr" eaLnBrk="1" hangingPunct="1">
              <a:lnSpc>
                <a:spcPct val="103000"/>
              </a:lnSpc>
              <a:spcBef>
                <a:spcPts val="100"/>
              </a:spcBef>
            </a:pPr>
            <a:r>
              <a:rPr lang="ru-RU" sz="900" b="1">
                <a:solidFill>
                  <a:srgbClr val="152A65"/>
                </a:solidFill>
                <a:latin typeface="Avenir Next Cyr" charset="-52"/>
              </a:rPr>
              <a:t>ГРОМАДЯН</a:t>
            </a:r>
            <a:endParaRPr lang="ru-RU" sz="90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48" name="object 34"/>
          <p:cNvSpPr txBox="1"/>
          <p:nvPr/>
        </p:nvSpPr>
        <p:spPr>
          <a:xfrm>
            <a:off x="1258888" y="4129088"/>
            <a:ext cx="1582737" cy="1239837"/>
          </a:xfrm>
          <a:prstGeom prst="rect">
            <a:avLst/>
          </a:prstGeom>
        </p:spPr>
        <p:txBody>
          <a:bodyPr lIns="0" tIns="466089" rIns="0" bIns="0">
            <a:spAutoFit/>
          </a:bodyPr>
          <a:lstStyle/>
          <a:p>
            <a:pPr algn="ctr" fontAlgn="auto">
              <a:spcBef>
                <a:spcPts val="3669"/>
              </a:spcBef>
              <a:spcAft>
                <a:spcPts val="0"/>
              </a:spcAft>
              <a:defRPr/>
            </a:pPr>
            <a:r>
              <a:rPr lang="uk-UA" sz="5000" b="1" spc="10" dirty="0" smtClean="0">
                <a:solidFill>
                  <a:srgbClr val="152A65"/>
                </a:solidFill>
                <a:latin typeface="Avenir Next Cyr"/>
                <a:cs typeface="Avenir Next Cyr"/>
              </a:rPr>
              <a:t>33</a:t>
            </a:r>
            <a:endParaRPr sz="5000" dirty="0">
              <a:solidFill>
                <a:srgbClr val="152A65"/>
              </a:solidFill>
              <a:latin typeface="Avenir Next Cyr"/>
              <a:cs typeface="Avenir Next Cyr"/>
            </a:endParaRPr>
          </a:p>
        </p:txBody>
      </p:sp>
      <p:pic>
        <p:nvPicPr>
          <p:cNvPr id="30768" name="Рисунок 5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79563" y="1712913"/>
            <a:ext cx="911225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object 2"/>
          <p:cNvSpPr txBox="1">
            <a:spLocks noChangeArrowheads="1"/>
          </p:cNvSpPr>
          <p:nvPr/>
        </p:nvSpPr>
        <p:spPr bwMode="auto">
          <a:xfrm>
            <a:off x="6138863" y="2203450"/>
            <a:ext cx="3022600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7620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ts val="6000"/>
              </a:lnSpc>
              <a:spcBef>
                <a:spcPts val="600"/>
              </a:spcBef>
            </a:pPr>
            <a:r>
              <a:rPr lang="ru-RU" sz="5300" b="1">
                <a:solidFill>
                  <a:srgbClr val="FFFFFF"/>
                </a:solidFill>
                <a:latin typeface="Avenir Next Cyr" charset="-52"/>
              </a:rPr>
              <a:t>Нагальні  потреби  поліції</a:t>
            </a:r>
            <a:endParaRPr lang="ru-RU" sz="5300">
              <a:latin typeface="Avenir Next Cyr" charset="-52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40000" y="1844675"/>
            <a:ext cx="3214688" cy="2987675"/>
          </a:xfrm>
        </p:spPr>
        <p:txBody>
          <a:bodyPr vert="horz" tIns="16510" rtlCol="0"/>
          <a:lstStyle/>
          <a:p>
            <a:pPr marL="12700" eaLnBrk="1" fontAlgn="auto" hangingPunct="1">
              <a:spcBef>
                <a:spcPts val="130"/>
              </a:spcBef>
              <a:spcAft>
                <a:spcPts val="0"/>
              </a:spcAft>
              <a:defRPr/>
            </a:pPr>
            <a:r>
              <a:rPr sz="19400" spc="15" dirty="0" smtClean="0">
                <a:solidFill>
                  <a:srgbClr val="FFDD00"/>
                </a:solidFill>
                <a:latin typeface="Avenir Next Cyr Medium"/>
                <a:cs typeface="Avenir Next Cyr Medium"/>
              </a:rPr>
              <a:t>1</a:t>
            </a:r>
            <a:r>
              <a:rPr lang="uk-UA" sz="19400" spc="15" dirty="0" smtClean="0">
                <a:solidFill>
                  <a:srgbClr val="FFDD00"/>
                </a:solidFill>
                <a:latin typeface="Avenir Next Cyr Medium"/>
                <a:cs typeface="Avenir Next Cyr Medium"/>
              </a:rPr>
              <a:t>1</a:t>
            </a:r>
            <a:endParaRPr sz="19400" dirty="0">
              <a:latin typeface="Avenir Next Cyr Medium"/>
              <a:cs typeface="Avenir Next Cyr Medium"/>
            </a:endParaRPr>
          </a:p>
        </p:txBody>
      </p:sp>
      <p:sp>
        <p:nvSpPr>
          <p:cNvPr id="31748" name="object 4"/>
          <p:cNvSpPr>
            <a:spLocks noChangeArrowheads="1"/>
          </p:cNvSpPr>
          <p:nvPr/>
        </p:nvSpPr>
        <p:spPr bwMode="auto">
          <a:xfrm>
            <a:off x="1293813" y="21018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1749" name="object 5"/>
          <p:cNvSpPr>
            <a:spLocks noChangeArrowheads="1"/>
          </p:cNvSpPr>
          <p:nvPr/>
        </p:nvSpPr>
        <p:spPr bwMode="auto">
          <a:xfrm>
            <a:off x="1649413" y="21018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1750" name="object 6"/>
          <p:cNvSpPr>
            <a:spLocks noChangeArrowheads="1"/>
          </p:cNvSpPr>
          <p:nvPr/>
        </p:nvSpPr>
        <p:spPr bwMode="auto">
          <a:xfrm>
            <a:off x="2005013" y="21018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1751" name="object 7"/>
          <p:cNvSpPr>
            <a:spLocks noChangeArrowheads="1"/>
          </p:cNvSpPr>
          <p:nvPr/>
        </p:nvSpPr>
        <p:spPr bwMode="auto">
          <a:xfrm>
            <a:off x="1293813" y="24638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1752" name="object 8"/>
          <p:cNvSpPr>
            <a:spLocks noChangeArrowheads="1"/>
          </p:cNvSpPr>
          <p:nvPr/>
        </p:nvSpPr>
        <p:spPr bwMode="auto">
          <a:xfrm>
            <a:off x="1649413" y="24638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1753" name="object 9"/>
          <p:cNvSpPr>
            <a:spLocks noChangeArrowheads="1"/>
          </p:cNvSpPr>
          <p:nvPr/>
        </p:nvSpPr>
        <p:spPr bwMode="auto">
          <a:xfrm>
            <a:off x="2005013" y="24638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1754" name="object 10"/>
          <p:cNvSpPr>
            <a:spLocks noChangeArrowheads="1"/>
          </p:cNvSpPr>
          <p:nvPr/>
        </p:nvSpPr>
        <p:spPr bwMode="auto">
          <a:xfrm>
            <a:off x="1293813" y="28257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1755" name="object 11"/>
          <p:cNvSpPr>
            <a:spLocks noChangeArrowheads="1"/>
          </p:cNvSpPr>
          <p:nvPr/>
        </p:nvSpPr>
        <p:spPr bwMode="auto">
          <a:xfrm>
            <a:off x="1649413" y="28257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1756" name="object 12"/>
          <p:cNvSpPr>
            <a:spLocks noChangeArrowheads="1"/>
          </p:cNvSpPr>
          <p:nvPr/>
        </p:nvSpPr>
        <p:spPr bwMode="auto">
          <a:xfrm>
            <a:off x="2005013" y="28257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1757" name="object 13"/>
          <p:cNvSpPr>
            <a:spLocks noChangeArrowheads="1"/>
          </p:cNvSpPr>
          <p:nvPr/>
        </p:nvSpPr>
        <p:spPr bwMode="auto">
          <a:xfrm>
            <a:off x="1293813" y="31877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1758" name="object 14"/>
          <p:cNvSpPr>
            <a:spLocks noChangeArrowheads="1"/>
          </p:cNvSpPr>
          <p:nvPr/>
        </p:nvSpPr>
        <p:spPr bwMode="auto">
          <a:xfrm>
            <a:off x="1649413" y="31877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1759" name="object 15"/>
          <p:cNvSpPr>
            <a:spLocks noChangeArrowheads="1"/>
          </p:cNvSpPr>
          <p:nvPr/>
        </p:nvSpPr>
        <p:spPr bwMode="auto">
          <a:xfrm>
            <a:off x="2005013" y="31877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1760" name="object 16"/>
          <p:cNvSpPr>
            <a:spLocks noChangeArrowheads="1"/>
          </p:cNvSpPr>
          <p:nvPr/>
        </p:nvSpPr>
        <p:spPr bwMode="auto">
          <a:xfrm>
            <a:off x="1293813" y="35496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1761" name="object 17"/>
          <p:cNvSpPr>
            <a:spLocks noChangeArrowheads="1"/>
          </p:cNvSpPr>
          <p:nvPr/>
        </p:nvSpPr>
        <p:spPr bwMode="auto">
          <a:xfrm>
            <a:off x="1649413" y="35496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1762" name="object 18"/>
          <p:cNvSpPr>
            <a:spLocks noChangeArrowheads="1"/>
          </p:cNvSpPr>
          <p:nvPr/>
        </p:nvSpPr>
        <p:spPr bwMode="auto">
          <a:xfrm>
            <a:off x="2005013" y="35496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1763" name="object 19"/>
          <p:cNvSpPr>
            <a:spLocks noChangeArrowheads="1"/>
          </p:cNvSpPr>
          <p:nvPr/>
        </p:nvSpPr>
        <p:spPr bwMode="auto">
          <a:xfrm>
            <a:off x="1293813" y="39116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1764" name="object 20"/>
          <p:cNvSpPr>
            <a:spLocks noChangeArrowheads="1"/>
          </p:cNvSpPr>
          <p:nvPr/>
        </p:nvSpPr>
        <p:spPr bwMode="auto">
          <a:xfrm>
            <a:off x="1649413" y="39116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1765" name="object 21"/>
          <p:cNvSpPr>
            <a:spLocks noChangeArrowheads="1"/>
          </p:cNvSpPr>
          <p:nvPr/>
        </p:nvSpPr>
        <p:spPr bwMode="auto">
          <a:xfrm>
            <a:off x="2005013" y="39116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1766" name="object 22"/>
          <p:cNvSpPr>
            <a:spLocks noChangeArrowheads="1"/>
          </p:cNvSpPr>
          <p:nvPr/>
        </p:nvSpPr>
        <p:spPr bwMode="auto">
          <a:xfrm>
            <a:off x="1293813" y="42735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1767" name="object 23"/>
          <p:cNvSpPr>
            <a:spLocks noChangeArrowheads="1"/>
          </p:cNvSpPr>
          <p:nvPr/>
        </p:nvSpPr>
        <p:spPr bwMode="auto">
          <a:xfrm>
            <a:off x="1649413" y="42735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1768" name="object 24"/>
          <p:cNvSpPr>
            <a:spLocks noChangeArrowheads="1"/>
          </p:cNvSpPr>
          <p:nvPr/>
        </p:nvSpPr>
        <p:spPr bwMode="auto">
          <a:xfrm>
            <a:off x="2005013" y="42735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1769" name="object 25"/>
          <p:cNvSpPr>
            <a:spLocks noChangeArrowheads="1"/>
          </p:cNvSpPr>
          <p:nvPr/>
        </p:nvSpPr>
        <p:spPr bwMode="auto">
          <a:xfrm>
            <a:off x="1293813" y="46355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1770" name="object 26"/>
          <p:cNvSpPr>
            <a:spLocks noChangeArrowheads="1"/>
          </p:cNvSpPr>
          <p:nvPr/>
        </p:nvSpPr>
        <p:spPr bwMode="auto">
          <a:xfrm>
            <a:off x="1649413" y="46355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1771" name="object 27"/>
          <p:cNvSpPr>
            <a:spLocks noChangeArrowheads="1"/>
          </p:cNvSpPr>
          <p:nvPr/>
        </p:nvSpPr>
        <p:spPr bwMode="auto">
          <a:xfrm>
            <a:off x="2005013" y="46355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1772" name="object 28"/>
          <p:cNvSpPr>
            <a:spLocks noChangeArrowheads="1"/>
          </p:cNvSpPr>
          <p:nvPr/>
        </p:nvSpPr>
        <p:spPr bwMode="auto">
          <a:xfrm>
            <a:off x="6061075" y="5537200"/>
            <a:ext cx="0" cy="822325"/>
          </a:xfrm>
          <a:custGeom>
            <a:avLst/>
            <a:gdLst>
              <a:gd name="T0" fmla="*/ 0 h 821689"/>
              <a:gd name="T1" fmla="*/ 821689 h 821689"/>
            </a:gdLst>
            <a:ahLst/>
            <a:cxnLst/>
            <a:rect l="0" t="T0" r="0" b="T1"/>
            <a:pathLst>
              <a:path h="821689">
                <a:moveTo>
                  <a:pt x="0" y="0"/>
                </a:moveTo>
                <a:lnTo>
                  <a:pt x="0" y="821258"/>
                </a:lnTo>
              </a:path>
            </a:pathLst>
          </a:custGeom>
          <a:noFill/>
          <a:ln w="76200">
            <a:solidFill>
              <a:srgbClr val="FFDD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object 2"/>
          <p:cNvSpPr>
            <a:spLocks noGrp="1"/>
          </p:cNvSpPr>
          <p:nvPr>
            <p:ph type="title"/>
          </p:nvPr>
        </p:nvSpPr>
        <p:spPr bwMode="auto">
          <a:xfrm>
            <a:off x="2025650" y="673100"/>
            <a:ext cx="2198688" cy="599523"/>
          </a:xfrm>
        </p:spPr>
        <p:txBody>
          <a:bodyPr vert="horz" tIns="34925" numCol="1" anchor="t" anchorCtr="0" compatLnSpc="1">
            <a:prstTxWarp prst="textNoShape">
              <a:avLst/>
            </a:prstTxWarp>
          </a:bodyPr>
          <a:lstStyle/>
          <a:p>
            <a:pPr marL="12700" eaLnBrk="1" hangingPunct="1">
              <a:lnSpc>
                <a:spcPts val="2163"/>
              </a:lnSpc>
              <a:spcBef>
                <a:spcPts val="275"/>
              </a:spcBef>
            </a:pPr>
            <a:r>
              <a:rPr lang="ru-RU" sz="1900" dirty="0" err="1" smtClean="0">
                <a:solidFill>
                  <a:schemeClr val="accent1">
                    <a:lumMod val="50000"/>
                  </a:schemeClr>
                </a:solidFill>
                <a:latin typeface="Avenir Next Cyr" charset="-52"/>
                <a:ea typeface="Avenir Next Cyr" charset="-52"/>
                <a:cs typeface="Avenir Next Cyr" charset="-52"/>
              </a:rPr>
              <a:t>Нагальні</a:t>
            </a:r>
            <a:r>
              <a:rPr lang="ru-RU" sz="1900" dirty="0" smtClean="0">
                <a:solidFill>
                  <a:schemeClr val="accent1">
                    <a:lumMod val="50000"/>
                  </a:schemeClr>
                </a:solidFill>
                <a:latin typeface="Avenir Next Cyr" charset="-52"/>
                <a:ea typeface="Avenir Next Cyr" charset="-52"/>
                <a:cs typeface="Avenir Next Cyr" charset="-52"/>
              </a:rPr>
              <a:t> потреби  </a:t>
            </a:r>
            <a:r>
              <a:rPr lang="ru-RU" sz="1900" dirty="0" err="1" smtClean="0">
                <a:solidFill>
                  <a:schemeClr val="accent1">
                    <a:lumMod val="50000"/>
                  </a:schemeClr>
                </a:solidFill>
                <a:latin typeface="Avenir Next Cyr" charset="-52"/>
                <a:ea typeface="Avenir Next Cyr" charset="-52"/>
                <a:cs typeface="Avenir Next Cyr" charset="-52"/>
              </a:rPr>
              <a:t>поліції</a:t>
            </a:r>
            <a:endParaRPr lang="ru-RU" sz="1900" dirty="0" smtClean="0">
              <a:solidFill>
                <a:schemeClr val="accent1">
                  <a:lumMod val="50000"/>
                </a:schemeClr>
              </a:solidFill>
              <a:latin typeface="Avenir Next Cyr" charset="-52"/>
              <a:ea typeface="Avenir Next Cyr" charset="-52"/>
              <a:cs typeface="Avenir Next Cyr" charset="-52"/>
            </a:endParaRPr>
          </a:p>
        </p:txBody>
      </p:sp>
      <p:sp>
        <p:nvSpPr>
          <p:cNvPr id="32771" name="object 3"/>
          <p:cNvSpPr>
            <a:spLocks noChangeArrowheads="1"/>
          </p:cNvSpPr>
          <p:nvPr/>
        </p:nvSpPr>
        <p:spPr bwMode="auto">
          <a:xfrm>
            <a:off x="292100" y="50800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2772" name="object 4"/>
          <p:cNvSpPr>
            <a:spLocks noChangeArrowheads="1"/>
          </p:cNvSpPr>
          <p:nvPr/>
        </p:nvSpPr>
        <p:spPr bwMode="auto">
          <a:xfrm>
            <a:off x="420688" y="50800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2773" name="object 5"/>
          <p:cNvSpPr>
            <a:spLocks noChangeArrowheads="1"/>
          </p:cNvSpPr>
          <p:nvPr/>
        </p:nvSpPr>
        <p:spPr bwMode="auto">
          <a:xfrm>
            <a:off x="547688" y="50800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2774" name="object 6"/>
          <p:cNvSpPr>
            <a:spLocks noChangeArrowheads="1"/>
          </p:cNvSpPr>
          <p:nvPr/>
        </p:nvSpPr>
        <p:spPr bwMode="auto">
          <a:xfrm>
            <a:off x="292100" y="63817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2775" name="object 7"/>
          <p:cNvSpPr>
            <a:spLocks noChangeArrowheads="1"/>
          </p:cNvSpPr>
          <p:nvPr/>
        </p:nvSpPr>
        <p:spPr bwMode="auto">
          <a:xfrm>
            <a:off x="420688" y="63817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2776" name="object 8"/>
          <p:cNvSpPr>
            <a:spLocks noChangeArrowheads="1"/>
          </p:cNvSpPr>
          <p:nvPr/>
        </p:nvSpPr>
        <p:spPr bwMode="auto">
          <a:xfrm>
            <a:off x="547688" y="63817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2777" name="object 9"/>
          <p:cNvSpPr>
            <a:spLocks noChangeArrowheads="1"/>
          </p:cNvSpPr>
          <p:nvPr/>
        </p:nvSpPr>
        <p:spPr bwMode="auto">
          <a:xfrm>
            <a:off x="292100" y="76835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2778" name="object 10"/>
          <p:cNvSpPr>
            <a:spLocks noChangeArrowheads="1"/>
          </p:cNvSpPr>
          <p:nvPr/>
        </p:nvSpPr>
        <p:spPr bwMode="auto">
          <a:xfrm>
            <a:off x="420688" y="76835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2779" name="object 11"/>
          <p:cNvSpPr>
            <a:spLocks noChangeArrowheads="1"/>
          </p:cNvSpPr>
          <p:nvPr/>
        </p:nvSpPr>
        <p:spPr bwMode="auto">
          <a:xfrm>
            <a:off x="547688" y="76835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2780" name="object 12"/>
          <p:cNvSpPr>
            <a:spLocks noChangeArrowheads="1"/>
          </p:cNvSpPr>
          <p:nvPr/>
        </p:nvSpPr>
        <p:spPr bwMode="auto">
          <a:xfrm>
            <a:off x="292100" y="89852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2781" name="object 13"/>
          <p:cNvSpPr>
            <a:spLocks noChangeArrowheads="1"/>
          </p:cNvSpPr>
          <p:nvPr/>
        </p:nvSpPr>
        <p:spPr bwMode="auto">
          <a:xfrm>
            <a:off x="420688" y="89852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2782" name="object 14"/>
          <p:cNvSpPr>
            <a:spLocks noChangeArrowheads="1"/>
          </p:cNvSpPr>
          <p:nvPr/>
        </p:nvSpPr>
        <p:spPr bwMode="auto">
          <a:xfrm>
            <a:off x="547688" y="89852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2783" name="object 15"/>
          <p:cNvSpPr>
            <a:spLocks noChangeArrowheads="1"/>
          </p:cNvSpPr>
          <p:nvPr/>
        </p:nvSpPr>
        <p:spPr bwMode="auto">
          <a:xfrm>
            <a:off x="292100" y="102870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2784" name="object 16"/>
          <p:cNvSpPr>
            <a:spLocks noChangeArrowheads="1"/>
          </p:cNvSpPr>
          <p:nvPr/>
        </p:nvSpPr>
        <p:spPr bwMode="auto">
          <a:xfrm>
            <a:off x="420688" y="102870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2785" name="object 17"/>
          <p:cNvSpPr>
            <a:spLocks noChangeArrowheads="1"/>
          </p:cNvSpPr>
          <p:nvPr/>
        </p:nvSpPr>
        <p:spPr bwMode="auto">
          <a:xfrm>
            <a:off x="547688" y="102870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2786" name="object 18"/>
          <p:cNvSpPr>
            <a:spLocks noChangeArrowheads="1"/>
          </p:cNvSpPr>
          <p:nvPr/>
        </p:nvSpPr>
        <p:spPr bwMode="auto">
          <a:xfrm>
            <a:off x="292100" y="115887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2787" name="object 19"/>
          <p:cNvSpPr>
            <a:spLocks noChangeArrowheads="1"/>
          </p:cNvSpPr>
          <p:nvPr/>
        </p:nvSpPr>
        <p:spPr bwMode="auto">
          <a:xfrm>
            <a:off x="420688" y="115887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2788" name="object 20"/>
          <p:cNvSpPr>
            <a:spLocks noChangeArrowheads="1"/>
          </p:cNvSpPr>
          <p:nvPr/>
        </p:nvSpPr>
        <p:spPr bwMode="auto">
          <a:xfrm>
            <a:off x="547688" y="115887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2789" name="object 21"/>
          <p:cNvSpPr>
            <a:spLocks noChangeArrowheads="1"/>
          </p:cNvSpPr>
          <p:nvPr/>
        </p:nvSpPr>
        <p:spPr bwMode="auto">
          <a:xfrm>
            <a:off x="292100" y="128905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2790" name="object 22"/>
          <p:cNvSpPr>
            <a:spLocks noChangeArrowheads="1"/>
          </p:cNvSpPr>
          <p:nvPr/>
        </p:nvSpPr>
        <p:spPr bwMode="auto">
          <a:xfrm>
            <a:off x="420688" y="128905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2791" name="object 23"/>
          <p:cNvSpPr>
            <a:spLocks noChangeArrowheads="1"/>
          </p:cNvSpPr>
          <p:nvPr/>
        </p:nvSpPr>
        <p:spPr bwMode="auto">
          <a:xfrm>
            <a:off x="547688" y="128905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2792" name="object 24"/>
          <p:cNvSpPr>
            <a:spLocks noChangeArrowheads="1"/>
          </p:cNvSpPr>
          <p:nvPr/>
        </p:nvSpPr>
        <p:spPr bwMode="auto">
          <a:xfrm>
            <a:off x="292100" y="141922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2793" name="object 25"/>
          <p:cNvSpPr>
            <a:spLocks noChangeArrowheads="1"/>
          </p:cNvSpPr>
          <p:nvPr/>
        </p:nvSpPr>
        <p:spPr bwMode="auto">
          <a:xfrm>
            <a:off x="420688" y="141922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2794" name="object 26"/>
          <p:cNvSpPr>
            <a:spLocks noChangeArrowheads="1"/>
          </p:cNvSpPr>
          <p:nvPr/>
        </p:nvSpPr>
        <p:spPr bwMode="auto">
          <a:xfrm>
            <a:off x="547688" y="141922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2795" name="object 28"/>
          <p:cNvSpPr>
            <a:spLocks noChangeArrowheads="1"/>
          </p:cNvSpPr>
          <p:nvPr/>
        </p:nvSpPr>
        <p:spPr bwMode="auto">
          <a:xfrm>
            <a:off x="963613" y="1766888"/>
            <a:ext cx="482600" cy="0"/>
          </a:xfrm>
          <a:custGeom>
            <a:avLst/>
            <a:gdLst>
              <a:gd name="T0" fmla="*/ 0 w 482600"/>
              <a:gd name="T1" fmla="*/ 482600 w 482600"/>
            </a:gdLst>
            <a:ahLst/>
            <a:cxnLst/>
            <a:rect l="T0" t="0" r="T1" b="0"/>
            <a:pathLst>
              <a:path w="482600">
                <a:moveTo>
                  <a:pt x="0" y="0"/>
                </a:moveTo>
                <a:lnTo>
                  <a:pt x="482600" y="0"/>
                </a:lnTo>
              </a:path>
            </a:pathLst>
          </a:custGeom>
          <a:noFill/>
          <a:ln w="76200">
            <a:solidFill>
              <a:srgbClr val="FFDD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2796" name="object 29"/>
          <p:cNvSpPr txBox="1">
            <a:spLocks noChangeArrowheads="1"/>
          </p:cNvSpPr>
          <p:nvPr/>
        </p:nvSpPr>
        <p:spPr bwMode="auto">
          <a:xfrm>
            <a:off x="1570038" y="1600200"/>
            <a:ext cx="2560637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714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38"/>
              </a:spcBef>
            </a:pPr>
            <a:r>
              <a:rPr lang="ru-RU" sz="1600" b="1">
                <a:solidFill>
                  <a:srgbClr val="152A65"/>
                </a:solidFill>
                <a:latin typeface="Avenir Next Cyr" charset="-52"/>
              </a:rPr>
              <a:t>Чого потребує поліція?</a:t>
            </a:r>
            <a:endParaRPr lang="ru-RU" sz="160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32797" name="object 32"/>
          <p:cNvSpPr>
            <a:spLocks noChangeArrowheads="1"/>
          </p:cNvSpPr>
          <p:nvPr/>
        </p:nvSpPr>
        <p:spPr bwMode="auto">
          <a:xfrm>
            <a:off x="7683500" y="0"/>
            <a:ext cx="4508500" cy="6858000"/>
          </a:xfrm>
          <a:custGeom>
            <a:avLst/>
            <a:gdLst>
              <a:gd name="T0" fmla="*/ 0 w 4508500"/>
              <a:gd name="T1" fmla="*/ 0 h 6857365"/>
              <a:gd name="T2" fmla="*/ 4508500 w 4508500"/>
              <a:gd name="T3" fmla="*/ 6857365 h 6857365"/>
            </a:gdLst>
            <a:ahLst/>
            <a:cxnLst/>
            <a:rect l="T0" t="T1" r="T2" b="T3"/>
            <a:pathLst>
              <a:path w="4508500" h="6857365">
                <a:moveTo>
                  <a:pt x="4507877" y="0"/>
                </a:moveTo>
                <a:lnTo>
                  <a:pt x="0" y="0"/>
                </a:lnTo>
                <a:lnTo>
                  <a:pt x="0" y="6857276"/>
                </a:lnTo>
                <a:lnTo>
                  <a:pt x="4507877" y="6857276"/>
                </a:lnTo>
                <a:lnTo>
                  <a:pt x="4507877" y="0"/>
                </a:lnTo>
                <a:close/>
              </a:path>
            </a:pathLst>
          </a:custGeom>
          <a:solidFill>
            <a:srgbClr val="152A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2798" name="object 33"/>
          <p:cNvSpPr>
            <a:spLocks noChangeArrowheads="1"/>
          </p:cNvSpPr>
          <p:nvPr/>
        </p:nvSpPr>
        <p:spPr bwMode="auto">
          <a:xfrm>
            <a:off x="7440613" y="1035050"/>
            <a:ext cx="482600" cy="0"/>
          </a:xfrm>
          <a:custGeom>
            <a:avLst/>
            <a:gdLst>
              <a:gd name="T0" fmla="*/ 0 w 482600"/>
              <a:gd name="T1" fmla="*/ 482600 w 482600"/>
            </a:gdLst>
            <a:ahLst/>
            <a:cxnLst/>
            <a:rect l="T0" t="0" r="T1" b="0"/>
            <a:pathLst>
              <a:path w="482600">
                <a:moveTo>
                  <a:pt x="0" y="0"/>
                </a:moveTo>
                <a:lnTo>
                  <a:pt x="482600" y="0"/>
                </a:lnTo>
              </a:path>
            </a:pathLst>
          </a:custGeom>
          <a:noFill/>
          <a:ln w="76200">
            <a:solidFill>
              <a:srgbClr val="FFDD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2799" name="object 34"/>
          <p:cNvSpPr txBox="1">
            <a:spLocks noChangeArrowheads="1"/>
          </p:cNvSpPr>
          <p:nvPr/>
        </p:nvSpPr>
        <p:spPr bwMode="auto">
          <a:xfrm>
            <a:off x="8015288" y="868363"/>
            <a:ext cx="3354387" cy="5176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1430" rIns="0" bIns="0">
            <a:spAutoFit/>
          </a:bodyPr>
          <a:lstStyle>
            <a:lvl1pPr marL="444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2000"/>
              </a:lnSpc>
              <a:spcBef>
                <a:spcPts val="88"/>
              </a:spcBef>
            </a:pPr>
            <a:r>
              <a:rPr lang="ru-RU" sz="1600" b="1" dirty="0">
                <a:solidFill>
                  <a:srgbClr val="DCDDDD"/>
                </a:solidFill>
                <a:latin typeface="Avenir Next Cyr" charset="-52"/>
              </a:rPr>
              <a:t>Як </a:t>
            </a:r>
            <a:r>
              <a:rPr lang="ru-RU" sz="1600" b="1" dirty="0" err="1">
                <a:solidFill>
                  <a:srgbClr val="DCDDDD"/>
                </a:solidFill>
                <a:latin typeface="Avenir Next Cyr" charset="-52"/>
              </a:rPr>
              <a:t>планується</a:t>
            </a:r>
            <a:r>
              <a:rPr lang="ru-RU" sz="1600" b="1" dirty="0">
                <a:solidFill>
                  <a:srgbClr val="DCDDDD"/>
                </a:solidFill>
                <a:latin typeface="Avenir Next Cyr" charset="-52"/>
              </a:rPr>
              <a:t> </a:t>
            </a:r>
            <a:r>
              <a:rPr lang="ru-RU" sz="1600" b="1" dirty="0" err="1">
                <a:solidFill>
                  <a:srgbClr val="DCDDDD"/>
                </a:solidFill>
                <a:latin typeface="Avenir Next Cyr" charset="-52"/>
              </a:rPr>
              <a:t>вирішувати</a:t>
            </a:r>
            <a:r>
              <a:rPr lang="ru-RU" sz="1600" b="1" dirty="0">
                <a:solidFill>
                  <a:srgbClr val="DCDDDD"/>
                </a:solidFill>
                <a:latin typeface="Avenir Next Cyr" charset="-52"/>
              </a:rPr>
              <a:t>  </a:t>
            </a:r>
            <a:r>
              <a:rPr lang="ru-RU" sz="1600" b="1" dirty="0" err="1">
                <a:solidFill>
                  <a:srgbClr val="DCDDDD"/>
                </a:solidFill>
                <a:latin typeface="Avenir Next Cyr" charset="-52"/>
              </a:rPr>
              <a:t>проблеми</a:t>
            </a:r>
            <a:r>
              <a:rPr lang="ru-RU" sz="1600" b="1" dirty="0">
                <a:solidFill>
                  <a:srgbClr val="DCDDDD"/>
                </a:solidFill>
                <a:latin typeface="Avenir Next Cyr" charset="-52"/>
              </a:rPr>
              <a:t>?</a:t>
            </a:r>
            <a:endParaRPr lang="ru-RU" sz="1600" dirty="0">
              <a:latin typeface="Avenir Next Cyr" charset="-52"/>
            </a:endParaRPr>
          </a:p>
          <a:p>
            <a:pPr eaLnBrk="1" hangingPunct="1">
              <a:spcBef>
                <a:spcPts val="1275"/>
              </a:spcBef>
              <a:buFontTx/>
              <a:buChar char="-"/>
            </a:pPr>
            <a:r>
              <a:rPr lang="uk-UA" sz="14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Включити в програму Підвищення безпеки району на </a:t>
            </a:r>
            <a:r>
              <a:rPr lang="uk-UA" sz="1400" dirty="0" smtClean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2021 </a:t>
            </a:r>
            <a:r>
              <a:rPr lang="uk-UA" sz="14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рік закупку двох автомобілів для дільничних;</a:t>
            </a:r>
          </a:p>
          <a:p>
            <a:pPr eaLnBrk="1" hangingPunct="1">
              <a:spcBef>
                <a:spcPts val="1275"/>
              </a:spcBef>
              <a:buFontTx/>
              <a:buChar char="-"/>
            </a:pPr>
            <a:r>
              <a:rPr lang="uk-UA" sz="14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Передбачити в бюджеті </a:t>
            </a:r>
            <a:r>
              <a:rPr lang="uk-UA" sz="1400" dirty="0" err="1" smtClean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Михайлівськї</a:t>
            </a:r>
            <a:r>
              <a:rPr lang="uk-UA" sz="1400" dirty="0" smtClean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 ОТГ </a:t>
            </a:r>
            <a:r>
              <a:rPr lang="uk-UA" sz="14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фінансування щодо обладнання </a:t>
            </a:r>
            <a:r>
              <a:rPr lang="uk-UA" sz="1400" dirty="0" smtClean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поліцейських станцій с. </a:t>
            </a:r>
            <a:r>
              <a:rPr lang="uk-UA" sz="1400" dirty="0" err="1" smtClean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Тимощівка</a:t>
            </a:r>
            <a:r>
              <a:rPr lang="uk-UA" sz="1400" dirty="0" smtClean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uk-UA" sz="1400" dirty="0" err="1" smtClean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с.Бурчак</a:t>
            </a:r>
            <a:endParaRPr lang="uk-UA" sz="1400" dirty="0">
              <a:solidFill>
                <a:srgbClr val="DCDDDD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spcBef>
                <a:spcPts val="1275"/>
              </a:spcBef>
              <a:buFontTx/>
              <a:buChar char="-"/>
            </a:pPr>
            <a:r>
              <a:rPr lang="uk-UA" sz="14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Забезпечити участь працівників поліції у тренінгах з попередження шахрайства</a:t>
            </a:r>
          </a:p>
          <a:p>
            <a:pPr eaLnBrk="1" hangingPunct="1">
              <a:spcBef>
                <a:spcPts val="1275"/>
              </a:spcBef>
              <a:buFontTx/>
              <a:buChar char="-"/>
            </a:pPr>
            <a:r>
              <a:rPr lang="uk-UA" sz="14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Залучити допомогу громадських організацій для проведення тренінгу та запрошення експерта з безконфліктного спілкування;</a:t>
            </a:r>
          </a:p>
          <a:p>
            <a:pPr eaLnBrk="1" hangingPunct="1">
              <a:spcBef>
                <a:spcPts val="1275"/>
              </a:spcBef>
              <a:buFontTx/>
              <a:buChar char="-"/>
            </a:pPr>
            <a:r>
              <a:rPr lang="uk-UA" sz="14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Включити в програму Підвищення безпеки району на </a:t>
            </a:r>
            <a:r>
              <a:rPr lang="uk-UA" sz="1400" dirty="0" smtClean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2020 </a:t>
            </a:r>
            <a:r>
              <a:rPr lang="uk-UA" sz="14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рік закупку, або забезпечення трьох </a:t>
            </a:r>
            <a:r>
              <a:rPr lang="uk-UA" sz="1400" dirty="0" smtClean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квартир (будинків) </a:t>
            </a:r>
            <a:r>
              <a:rPr lang="uk-UA" sz="14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для працівників </a:t>
            </a:r>
            <a:r>
              <a:rPr lang="uk-UA" sz="1400" dirty="0" smtClean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відділення;</a:t>
            </a:r>
            <a:endParaRPr lang="uk-UA" sz="1400" dirty="0">
              <a:solidFill>
                <a:srgbClr val="DCDDDD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object 2"/>
          <p:cNvSpPr txBox="1"/>
          <p:nvPr/>
        </p:nvSpPr>
        <p:spPr>
          <a:xfrm>
            <a:off x="452399" y="2103718"/>
            <a:ext cx="6329402" cy="3754174"/>
          </a:xfrm>
          <a:prstGeom prst="rect">
            <a:avLst/>
          </a:prstGeom>
        </p:spPr>
        <p:txBody>
          <a:bodyPr lIns="0" tIns="12700" rIns="0" bIns="0" numCol="2" spcCol="216000">
            <a:spAutoFit/>
          </a:bodyPr>
          <a:lstStyle/>
          <a:p>
            <a:pPr marL="241300" marR="5080" indent="-228600" fontAlgn="auto">
              <a:spcBef>
                <a:spcPts val="1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pc="-5" dirty="0">
                <a:latin typeface="Calibri Light"/>
                <a:cs typeface="Calibri Light"/>
              </a:rPr>
              <a:t>5 </a:t>
            </a:r>
            <a:r>
              <a:rPr lang="uk-UA" spc="-5" dirty="0">
                <a:latin typeface="Calibri Light"/>
                <a:cs typeface="Calibri Light"/>
              </a:rPr>
              <a:t>автомобілів для роботи дільничних у віддалених населених </a:t>
            </a:r>
            <a:r>
              <a:rPr lang="uk-UA" spc="-5" dirty="0" smtClean="0">
                <a:latin typeface="Calibri Light"/>
                <a:cs typeface="Calibri Light"/>
              </a:rPr>
              <a:t>пунктах.</a:t>
            </a:r>
          </a:p>
          <a:p>
            <a:pPr marL="241300" marR="5080" indent="-228600" fontAlgn="auto">
              <a:spcBef>
                <a:spcPts val="1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uk-UA" spc="-5" dirty="0" smtClean="0">
                <a:latin typeface="Calibri Light"/>
                <a:cs typeface="Calibri Light"/>
              </a:rPr>
              <a:t>Підвищити кваліфікацію працівників поліції у сфері протидії Інтернет, банківським та телефонним шахрайствам</a:t>
            </a:r>
          </a:p>
          <a:p>
            <a:pPr marL="241300" marR="5080" indent="-228600" fontAlgn="auto">
              <a:spcBef>
                <a:spcPts val="1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uk-UA" spc="-5" dirty="0" smtClean="0">
                <a:latin typeface="Calibri Light"/>
                <a:cs typeface="Calibri Light"/>
              </a:rPr>
              <a:t>Підвищити </a:t>
            </a:r>
            <a:r>
              <a:rPr lang="uk-UA" spc="-5" dirty="0">
                <a:latin typeface="Calibri Light"/>
                <a:cs typeface="Calibri Light"/>
              </a:rPr>
              <a:t>навички працівників поліції з деескалації </a:t>
            </a:r>
            <a:r>
              <a:rPr lang="uk-UA" spc="-5" dirty="0" smtClean="0">
                <a:latin typeface="Calibri Light"/>
                <a:cs typeface="Calibri Light"/>
              </a:rPr>
              <a:t>конфліктів</a:t>
            </a:r>
          </a:p>
          <a:p>
            <a:pPr marL="241300" marR="5080" indent="-228600" fontAlgn="auto">
              <a:spcBef>
                <a:spcPts val="100"/>
              </a:spcBef>
              <a:spcAft>
                <a:spcPts val="0"/>
              </a:spcAft>
              <a:buFontTx/>
              <a:buAutoNum type="arabicPeriod"/>
              <a:defRPr/>
            </a:pPr>
            <a:endParaRPr lang="uk-UA" spc="-5" dirty="0">
              <a:latin typeface="Calibri Light"/>
              <a:cs typeface="Calibri Light"/>
            </a:endParaRPr>
          </a:p>
          <a:p>
            <a:pPr marL="241300" marR="5080" indent="-228600" fontAlgn="auto">
              <a:spcBef>
                <a:spcPts val="100"/>
              </a:spcBef>
              <a:spcAft>
                <a:spcPts val="0"/>
              </a:spcAft>
              <a:buFontTx/>
              <a:buAutoNum type="arabicPeriod"/>
              <a:defRPr/>
            </a:pPr>
            <a:endParaRPr lang="uk-UA" spc="-5" dirty="0">
              <a:latin typeface="Calibri Light"/>
              <a:cs typeface="Calibri Light"/>
            </a:endParaRPr>
          </a:p>
          <a:p>
            <a:pPr marL="241300" marR="5080" indent="-228600" fontAlgn="auto">
              <a:spcBef>
                <a:spcPts val="1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uk-UA" spc="-5" dirty="0">
                <a:latin typeface="Calibri Light"/>
                <a:cs typeface="Calibri Light"/>
              </a:rPr>
              <a:t>Вирішення питання житла для сімей </a:t>
            </a:r>
            <a:r>
              <a:rPr lang="uk-UA" spc="-5" dirty="0" smtClean="0">
                <a:latin typeface="Calibri Light"/>
                <a:cs typeface="Calibri Light"/>
              </a:rPr>
              <a:t>9 </a:t>
            </a:r>
            <a:r>
              <a:rPr lang="uk-UA" spc="-5" dirty="0">
                <a:latin typeface="Calibri Light"/>
                <a:cs typeface="Calibri Light"/>
              </a:rPr>
              <a:t>працівників </a:t>
            </a:r>
            <a:r>
              <a:rPr lang="uk-UA" spc="-5" dirty="0" smtClean="0">
                <a:latin typeface="Calibri Light"/>
                <a:cs typeface="Calibri Light"/>
              </a:rPr>
              <a:t>відділення</a:t>
            </a:r>
            <a:endParaRPr lang="uk-UA" spc="-5" dirty="0">
              <a:latin typeface="Calibri Light"/>
              <a:cs typeface="Calibri Light"/>
            </a:endParaRPr>
          </a:p>
          <a:p>
            <a:pPr marL="241300" marR="5080" indent="-228600" fontAlgn="auto">
              <a:spcBef>
                <a:spcPts val="100"/>
              </a:spcBef>
              <a:spcAft>
                <a:spcPts val="0"/>
              </a:spcAft>
              <a:buFontTx/>
              <a:buAutoNum type="arabicPeriod"/>
              <a:defRPr/>
            </a:pPr>
            <a:endParaRPr lang="en-US" sz="1200" dirty="0">
              <a:latin typeface="Calibri Light"/>
              <a:cs typeface="Calibri Light"/>
            </a:endParaRPr>
          </a:p>
        </p:txBody>
      </p:sp>
      <p:pic>
        <p:nvPicPr>
          <p:cNvPr id="32801" name="Рисунок 3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9138" y="474663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ject 3"/>
          <p:cNvSpPr>
            <a:spLocks noChangeArrowheads="1"/>
          </p:cNvSpPr>
          <p:nvPr/>
        </p:nvSpPr>
        <p:spPr bwMode="auto">
          <a:xfrm>
            <a:off x="8953500" y="0"/>
            <a:ext cx="3238500" cy="6858000"/>
          </a:xfrm>
          <a:custGeom>
            <a:avLst/>
            <a:gdLst>
              <a:gd name="T0" fmla="*/ 0 w 4508500"/>
              <a:gd name="T1" fmla="*/ 0 h 6857365"/>
              <a:gd name="T2" fmla="*/ 4508500 w 4508500"/>
              <a:gd name="T3" fmla="*/ 6857365 h 6857365"/>
            </a:gdLst>
            <a:ahLst/>
            <a:cxnLst/>
            <a:rect l="T0" t="T1" r="T2" b="T3"/>
            <a:pathLst>
              <a:path w="4508500" h="6857365">
                <a:moveTo>
                  <a:pt x="0" y="6857276"/>
                </a:moveTo>
                <a:lnTo>
                  <a:pt x="4507890" y="6857276"/>
                </a:lnTo>
                <a:lnTo>
                  <a:pt x="4507890" y="0"/>
                </a:lnTo>
                <a:lnTo>
                  <a:pt x="0" y="0"/>
                </a:lnTo>
                <a:lnTo>
                  <a:pt x="0" y="6857276"/>
                </a:lnTo>
                <a:close/>
              </a:path>
            </a:pathLst>
          </a:custGeom>
          <a:solidFill>
            <a:srgbClr val="152A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5123" name="object 4"/>
          <p:cNvSpPr>
            <a:spLocks noChangeArrowheads="1"/>
          </p:cNvSpPr>
          <p:nvPr/>
        </p:nvSpPr>
        <p:spPr bwMode="auto">
          <a:xfrm>
            <a:off x="8588856" y="1085850"/>
            <a:ext cx="482600" cy="0"/>
          </a:xfrm>
          <a:custGeom>
            <a:avLst/>
            <a:gdLst>
              <a:gd name="T0" fmla="*/ 0 w 482600"/>
              <a:gd name="T1" fmla="*/ 482600 w 482600"/>
            </a:gdLst>
            <a:ahLst/>
            <a:cxnLst/>
            <a:rect l="T0" t="0" r="T1" b="0"/>
            <a:pathLst>
              <a:path w="482600">
                <a:moveTo>
                  <a:pt x="0" y="0"/>
                </a:moveTo>
                <a:lnTo>
                  <a:pt x="482600" y="0"/>
                </a:lnTo>
              </a:path>
            </a:pathLst>
          </a:custGeom>
          <a:noFill/>
          <a:ln w="76200">
            <a:solidFill>
              <a:srgbClr val="FFDD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5124" name="object 5"/>
          <p:cNvSpPr txBox="1">
            <a:spLocks noChangeArrowheads="1"/>
          </p:cNvSpPr>
          <p:nvPr/>
        </p:nvSpPr>
        <p:spPr bwMode="auto">
          <a:xfrm>
            <a:off x="9167813" y="906463"/>
            <a:ext cx="2857500" cy="4531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7145" rIns="0" bIns="0">
            <a:spAutoFit/>
          </a:bodyPr>
          <a:lstStyle>
            <a:lvl1pPr marL="444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38"/>
              </a:spcBef>
            </a:pPr>
            <a:r>
              <a:rPr lang="ru-RU" sz="1600" b="1" dirty="0" err="1">
                <a:solidFill>
                  <a:srgbClr val="DCDDDD"/>
                </a:solidFill>
                <a:latin typeface="Avenir Next Cyr" charset="-52"/>
              </a:rPr>
              <a:t>Що</a:t>
            </a:r>
            <a:r>
              <a:rPr lang="ru-RU" sz="1600" b="1" dirty="0">
                <a:solidFill>
                  <a:srgbClr val="DCDDDD"/>
                </a:solidFill>
                <a:latin typeface="Avenir Next Cyr" charset="-52"/>
              </a:rPr>
              <a:t> треба </a:t>
            </a:r>
            <a:r>
              <a:rPr lang="ru-RU" sz="1600" b="1" dirty="0" err="1">
                <a:solidFill>
                  <a:srgbClr val="DCDDDD"/>
                </a:solidFill>
                <a:latin typeface="Avenir Next Cyr" charset="-52"/>
              </a:rPr>
              <a:t>зробити</a:t>
            </a:r>
            <a:r>
              <a:rPr lang="ru-RU" sz="1600" b="1" dirty="0">
                <a:solidFill>
                  <a:srgbClr val="DCDDDD"/>
                </a:solidFill>
                <a:latin typeface="Avenir Next Cyr" charset="-52"/>
              </a:rPr>
              <a:t>?</a:t>
            </a:r>
          </a:p>
          <a:p>
            <a:pPr eaLnBrk="1" hangingPunct="1">
              <a:spcBef>
                <a:spcPts val="1288"/>
              </a:spcBef>
              <a:buFontTx/>
              <a:buAutoNum type="arabicPeriod"/>
            </a:pPr>
            <a:r>
              <a:rPr lang="uk-UA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Забезпечити роботу різних каналів  інформування населення про виникнення загроз – за допомогою ТВ, радіо, мобільного </a:t>
            </a:r>
            <a:r>
              <a:rPr lang="uk-UA" sz="1300" dirty="0" err="1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зв</a:t>
            </a:r>
            <a:r>
              <a:rPr lang="en-US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’</a:t>
            </a:r>
            <a:r>
              <a:rPr lang="uk-UA" sz="1300" dirty="0" err="1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язку</a:t>
            </a:r>
            <a:r>
              <a:rPr lang="uk-UA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uk-UA" sz="1300" dirty="0" err="1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месенджерів</a:t>
            </a:r>
            <a:r>
              <a:rPr lang="uk-UA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eaLnBrk="1" hangingPunct="1">
              <a:spcBef>
                <a:spcPts val="1288"/>
              </a:spcBef>
            </a:pPr>
            <a:r>
              <a:rPr lang="uk-UA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2.  Постійно оновлювати перелік установ та організацій </a:t>
            </a:r>
            <a:r>
              <a:rPr lang="uk-UA" sz="1300" dirty="0" smtClean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які </a:t>
            </a:r>
            <a:r>
              <a:rPr lang="uk-UA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потребують особливої уваги , охорони, або допомоги під час надзвичайних </a:t>
            </a:r>
            <a:r>
              <a:rPr lang="uk-UA" sz="1300" dirty="0" smtClean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ситуацій, </a:t>
            </a:r>
            <a:r>
              <a:rPr lang="uk-UA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або виникнення загрози бойових дій.</a:t>
            </a:r>
          </a:p>
          <a:p>
            <a:pPr eaLnBrk="1" hangingPunct="1">
              <a:spcBef>
                <a:spcPts val="1288"/>
              </a:spcBef>
              <a:buFontTx/>
              <a:buAutoNum type="arabicPeriod" startAt="3"/>
            </a:pPr>
            <a:r>
              <a:rPr lang="uk-UA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Забезпечити ресурсами плани дій у разі виникнення надзвичайних ситуацій, або загрози бойових дій.</a:t>
            </a:r>
          </a:p>
          <a:p>
            <a:pPr eaLnBrk="1" hangingPunct="1">
              <a:spcBef>
                <a:spcPts val="1288"/>
              </a:spcBef>
              <a:buFontTx/>
              <a:buAutoNum type="arabicPeriod" startAt="3"/>
            </a:pPr>
            <a:r>
              <a:rPr lang="uk-UA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Створити ініціативні групи населення та залучати їх до обговорення планів дій та навчань з реагування на загрозу виникнення бойових дій</a:t>
            </a:r>
            <a:r>
              <a:rPr lang="uk-UA" sz="1300" dirty="0" smtClean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ru-RU" sz="13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5" name="object 7"/>
          <p:cNvSpPr>
            <a:spLocks noGrp="1"/>
          </p:cNvSpPr>
          <p:nvPr>
            <p:ph type="title"/>
          </p:nvPr>
        </p:nvSpPr>
        <p:spPr bwMode="auto">
          <a:xfrm>
            <a:off x="2025650" y="673100"/>
            <a:ext cx="1528763" cy="598488"/>
          </a:xfrm>
        </p:spPr>
        <p:txBody>
          <a:bodyPr vert="horz" tIns="34925" numCol="1" anchor="t" anchorCtr="0" compatLnSpc="1">
            <a:prstTxWarp prst="textNoShape">
              <a:avLst/>
            </a:prstTxWarp>
          </a:bodyPr>
          <a:lstStyle/>
          <a:p>
            <a:pPr marL="12700" eaLnBrk="1" hangingPunct="1">
              <a:lnSpc>
                <a:spcPts val="2163"/>
              </a:lnSpc>
              <a:spcBef>
                <a:spcPts val="275"/>
              </a:spcBef>
            </a:pPr>
            <a:r>
              <a:rPr lang="ru-RU" sz="1900" dirty="0" err="1" smtClean="0">
                <a:solidFill>
                  <a:schemeClr val="accent1">
                    <a:lumMod val="50000"/>
                  </a:schemeClr>
                </a:solidFill>
                <a:latin typeface="Avenir Next Cyr" charset="-52"/>
                <a:ea typeface="Avenir Next Cyr" charset="-52"/>
                <a:cs typeface="Avenir Next Cyr" charset="-52"/>
              </a:rPr>
              <a:t>Загроза</a:t>
            </a:r>
            <a:r>
              <a:rPr lang="ru-RU" sz="1900" dirty="0" smtClean="0">
                <a:solidFill>
                  <a:schemeClr val="accent1">
                    <a:lumMod val="50000"/>
                  </a:schemeClr>
                </a:solidFill>
                <a:latin typeface="Avenir Next Cyr" charset="-52"/>
                <a:ea typeface="Avenir Next Cyr" charset="-52"/>
                <a:cs typeface="Avenir Next Cyr" charset="-52"/>
              </a:rPr>
              <a:t>  </a:t>
            </a:r>
            <a:r>
              <a:rPr lang="ru-RU" sz="1900" dirty="0" err="1" smtClean="0">
                <a:solidFill>
                  <a:schemeClr val="accent1">
                    <a:lumMod val="50000"/>
                  </a:schemeClr>
                </a:solidFill>
                <a:latin typeface="Avenir Next Cyr" charset="-52"/>
                <a:ea typeface="Avenir Next Cyr" charset="-52"/>
                <a:cs typeface="Avenir Next Cyr" charset="-52"/>
              </a:rPr>
              <a:t>бойових</a:t>
            </a:r>
            <a:r>
              <a:rPr lang="ru-RU" sz="1900" dirty="0" smtClean="0">
                <a:solidFill>
                  <a:schemeClr val="accent1">
                    <a:lumMod val="50000"/>
                  </a:schemeClr>
                </a:solidFill>
                <a:latin typeface="Avenir Next Cyr" charset="-52"/>
                <a:ea typeface="Avenir Next Cyr" charset="-52"/>
                <a:cs typeface="Avenir Next Cyr" charset="-52"/>
              </a:rPr>
              <a:t> </a:t>
            </a:r>
            <a:r>
              <a:rPr lang="ru-RU" sz="1900" dirty="0" err="1" smtClean="0">
                <a:solidFill>
                  <a:schemeClr val="accent1">
                    <a:lumMod val="50000"/>
                  </a:schemeClr>
                </a:solidFill>
                <a:latin typeface="Avenir Next Cyr" charset="-52"/>
                <a:ea typeface="Avenir Next Cyr" charset="-52"/>
                <a:cs typeface="Avenir Next Cyr" charset="-52"/>
              </a:rPr>
              <a:t>дій</a:t>
            </a:r>
            <a:endParaRPr lang="ru-RU" sz="1900" dirty="0" smtClean="0">
              <a:solidFill>
                <a:schemeClr val="accent1">
                  <a:lumMod val="50000"/>
                </a:schemeClr>
              </a:solidFill>
              <a:latin typeface="Avenir Next Cyr" charset="-52"/>
              <a:ea typeface="Avenir Next Cyr" charset="-52"/>
              <a:cs typeface="Avenir Next Cyr" charset="-52"/>
            </a:endParaRPr>
          </a:p>
        </p:txBody>
      </p:sp>
      <p:sp>
        <p:nvSpPr>
          <p:cNvPr id="5126" name="object 8"/>
          <p:cNvSpPr>
            <a:spLocks noChangeArrowheads="1"/>
          </p:cNvSpPr>
          <p:nvPr/>
        </p:nvSpPr>
        <p:spPr bwMode="auto">
          <a:xfrm>
            <a:off x="292100" y="50800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27" name="object 9"/>
          <p:cNvSpPr>
            <a:spLocks noChangeArrowheads="1"/>
          </p:cNvSpPr>
          <p:nvPr/>
        </p:nvSpPr>
        <p:spPr bwMode="auto">
          <a:xfrm>
            <a:off x="420688" y="50800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28" name="object 10"/>
          <p:cNvSpPr>
            <a:spLocks noChangeArrowheads="1"/>
          </p:cNvSpPr>
          <p:nvPr/>
        </p:nvSpPr>
        <p:spPr bwMode="auto">
          <a:xfrm>
            <a:off x="547688" y="50800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29" name="object 11"/>
          <p:cNvSpPr>
            <a:spLocks noChangeArrowheads="1"/>
          </p:cNvSpPr>
          <p:nvPr/>
        </p:nvSpPr>
        <p:spPr bwMode="auto">
          <a:xfrm>
            <a:off x="292100" y="63817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30" name="object 12"/>
          <p:cNvSpPr>
            <a:spLocks noChangeArrowheads="1"/>
          </p:cNvSpPr>
          <p:nvPr/>
        </p:nvSpPr>
        <p:spPr bwMode="auto">
          <a:xfrm>
            <a:off x="420688" y="63817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31" name="object 13"/>
          <p:cNvSpPr>
            <a:spLocks noChangeArrowheads="1"/>
          </p:cNvSpPr>
          <p:nvPr/>
        </p:nvSpPr>
        <p:spPr bwMode="auto">
          <a:xfrm>
            <a:off x="547688" y="63817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32" name="object 14"/>
          <p:cNvSpPr>
            <a:spLocks noChangeArrowheads="1"/>
          </p:cNvSpPr>
          <p:nvPr/>
        </p:nvSpPr>
        <p:spPr bwMode="auto">
          <a:xfrm>
            <a:off x="292100" y="76835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33" name="object 15"/>
          <p:cNvSpPr>
            <a:spLocks noChangeArrowheads="1"/>
          </p:cNvSpPr>
          <p:nvPr/>
        </p:nvSpPr>
        <p:spPr bwMode="auto">
          <a:xfrm>
            <a:off x="420688" y="76835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34" name="object 16"/>
          <p:cNvSpPr>
            <a:spLocks noChangeArrowheads="1"/>
          </p:cNvSpPr>
          <p:nvPr/>
        </p:nvSpPr>
        <p:spPr bwMode="auto">
          <a:xfrm>
            <a:off x="547688" y="76835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35" name="object 17"/>
          <p:cNvSpPr>
            <a:spLocks noChangeArrowheads="1"/>
          </p:cNvSpPr>
          <p:nvPr/>
        </p:nvSpPr>
        <p:spPr bwMode="auto">
          <a:xfrm>
            <a:off x="292100" y="89852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36" name="object 18"/>
          <p:cNvSpPr>
            <a:spLocks noChangeArrowheads="1"/>
          </p:cNvSpPr>
          <p:nvPr/>
        </p:nvSpPr>
        <p:spPr bwMode="auto">
          <a:xfrm>
            <a:off x="420688" y="89852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37" name="object 19"/>
          <p:cNvSpPr>
            <a:spLocks noChangeArrowheads="1"/>
          </p:cNvSpPr>
          <p:nvPr/>
        </p:nvSpPr>
        <p:spPr bwMode="auto">
          <a:xfrm>
            <a:off x="547688" y="89852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38" name="object 20"/>
          <p:cNvSpPr>
            <a:spLocks noChangeArrowheads="1"/>
          </p:cNvSpPr>
          <p:nvPr/>
        </p:nvSpPr>
        <p:spPr bwMode="auto">
          <a:xfrm>
            <a:off x="292100" y="102870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39" name="object 21"/>
          <p:cNvSpPr>
            <a:spLocks noChangeArrowheads="1"/>
          </p:cNvSpPr>
          <p:nvPr/>
        </p:nvSpPr>
        <p:spPr bwMode="auto">
          <a:xfrm>
            <a:off x="420688" y="102870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40" name="object 22"/>
          <p:cNvSpPr>
            <a:spLocks noChangeArrowheads="1"/>
          </p:cNvSpPr>
          <p:nvPr/>
        </p:nvSpPr>
        <p:spPr bwMode="auto">
          <a:xfrm>
            <a:off x="547688" y="102870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41" name="object 23"/>
          <p:cNvSpPr>
            <a:spLocks noChangeArrowheads="1"/>
          </p:cNvSpPr>
          <p:nvPr/>
        </p:nvSpPr>
        <p:spPr bwMode="auto">
          <a:xfrm>
            <a:off x="292100" y="115887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42" name="object 24"/>
          <p:cNvSpPr>
            <a:spLocks noChangeArrowheads="1"/>
          </p:cNvSpPr>
          <p:nvPr/>
        </p:nvSpPr>
        <p:spPr bwMode="auto">
          <a:xfrm>
            <a:off x="420688" y="115887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43" name="object 25"/>
          <p:cNvSpPr>
            <a:spLocks noChangeArrowheads="1"/>
          </p:cNvSpPr>
          <p:nvPr/>
        </p:nvSpPr>
        <p:spPr bwMode="auto">
          <a:xfrm>
            <a:off x="547688" y="115887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44" name="object 26"/>
          <p:cNvSpPr>
            <a:spLocks noChangeArrowheads="1"/>
          </p:cNvSpPr>
          <p:nvPr/>
        </p:nvSpPr>
        <p:spPr bwMode="auto">
          <a:xfrm>
            <a:off x="292100" y="128905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45" name="object 27"/>
          <p:cNvSpPr>
            <a:spLocks noChangeArrowheads="1"/>
          </p:cNvSpPr>
          <p:nvPr/>
        </p:nvSpPr>
        <p:spPr bwMode="auto">
          <a:xfrm>
            <a:off x="420688" y="128905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46" name="object 28"/>
          <p:cNvSpPr>
            <a:spLocks noChangeArrowheads="1"/>
          </p:cNvSpPr>
          <p:nvPr/>
        </p:nvSpPr>
        <p:spPr bwMode="auto">
          <a:xfrm>
            <a:off x="547688" y="128905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47" name="object 29"/>
          <p:cNvSpPr>
            <a:spLocks noChangeArrowheads="1"/>
          </p:cNvSpPr>
          <p:nvPr/>
        </p:nvSpPr>
        <p:spPr bwMode="auto">
          <a:xfrm>
            <a:off x="292100" y="141922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48" name="object 30"/>
          <p:cNvSpPr>
            <a:spLocks noChangeArrowheads="1"/>
          </p:cNvSpPr>
          <p:nvPr/>
        </p:nvSpPr>
        <p:spPr bwMode="auto">
          <a:xfrm>
            <a:off x="420688" y="141922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49" name="object 31"/>
          <p:cNvSpPr>
            <a:spLocks noChangeArrowheads="1"/>
          </p:cNvSpPr>
          <p:nvPr/>
        </p:nvSpPr>
        <p:spPr bwMode="auto">
          <a:xfrm>
            <a:off x="547688" y="141922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50" name="object 33"/>
          <p:cNvSpPr txBox="1">
            <a:spLocks noChangeArrowheads="1"/>
          </p:cNvSpPr>
          <p:nvPr/>
        </p:nvSpPr>
        <p:spPr bwMode="auto">
          <a:xfrm>
            <a:off x="731837" y="1668462"/>
            <a:ext cx="2828925" cy="2941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143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2000"/>
              </a:lnSpc>
              <a:spcBef>
                <a:spcPts val="88"/>
              </a:spcBef>
            </a:pPr>
            <a:r>
              <a:rPr lang="ru-RU" sz="1900" b="1" dirty="0">
                <a:solidFill>
                  <a:srgbClr val="152A65"/>
                </a:solidFill>
                <a:latin typeface="Avenir Next Cyr" charset="-52"/>
              </a:rPr>
              <a:t>РІВЕНЬ</a:t>
            </a:r>
            <a:endParaRPr lang="uk-UA" sz="1900" b="1" dirty="0">
              <a:solidFill>
                <a:srgbClr val="152A65"/>
              </a:solidFill>
              <a:latin typeface="Avenir Next Cyr" charset="-52"/>
            </a:endParaRPr>
          </a:p>
          <a:p>
            <a:pPr eaLnBrk="1" hangingPunct="1">
              <a:lnSpc>
                <a:spcPct val="102000"/>
              </a:lnSpc>
              <a:spcBef>
                <a:spcPts val="88"/>
              </a:spcBef>
            </a:pPr>
            <a:r>
              <a:rPr lang="ru-RU" sz="1900" b="1" dirty="0">
                <a:solidFill>
                  <a:srgbClr val="152A65"/>
                </a:solidFill>
                <a:latin typeface="Avenir Next Cyr" charset="-52"/>
              </a:rPr>
              <a:t>ЗАГРОЗИ</a:t>
            </a:r>
            <a:endParaRPr lang="ru-RU" sz="1900" dirty="0">
              <a:solidFill>
                <a:srgbClr val="152A65"/>
              </a:solidFill>
              <a:latin typeface="Avenir Next Cyr" charset="-52"/>
            </a:endParaRPr>
          </a:p>
          <a:p>
            <a:pPr eaLnBrk="1" hangingPunct="1">
              <a:spcBef>
                <a:spcPts val="1313"/>
              </a:spcBef>
            </a:pPr>
            <a:r>
              <a:rPr lang="uk-UA" sz="1400" dirty="0">
                <a:latin typeface="Calibri Light" pitchFamily="34" charset="0"/>
              </a:rPr>
              <a:t>Рівень загрози оцінюється як </a:t>
            </a:r>
            <a:r>
              <a:rPr lang="uk-UA" sz="1400" dirty="0" smtClean="0">
                <a:latin typeface="Calibri Light" pitchFamily="34" charset="0"/>
              </a:rPr>
              <a:t>помірний. </a:t>
            </a:r>
            <a:r>
              <a:rPr lang="uk-UA" sz="1400" dirty="0">
                <a:latin typeface="Calibri Light" pitchFamily="34" charset="0"/>
              </a:rPr>
              <a:t>Район знаходиться поодаль від зони бойових зіткнень та кордону. На території району розташовані </a:t>
            </a:r>
            <a:r>
              <a:rPr lang="uk-UA" sz="1400" dirty="0" smtClean="0">
                <a:latin typeface="Calibri Light" pitchFamily="34" charset="0"/>
              </a:rPr>
              <a:t>об</a:t>
            </a:r>
            <a:r>
              <a:rPr lang="en-US" sz="1400" dirty="0">
                <a:latin typeface="Calibri Light" pitchFamily="34" charset="0"/>
              </a:rPr>
              <a:t>’</a:t>
            </a:r>
            <a:r>
              <a:rPr lang="uk-UA" sz="1400" dirty="0" err="1">
                <a:latin typeface="Calibri Light" pitchFamily="34" charset="0"/>
              </a:rPr>
              <a:t>єкти</a:t>
            </a:r>
            <a:r>
              <a:rPr lang="uk-UA" sz="1400" dirty="0">
                <a:latin typeface="Calibri Light" pitchFamily="34" charset="0"/>
              </a:rPr>
              <a:t> критичної інфраструктури, які потребують особливої </a:t>
            </a:r>
            <a:r>
              <a:rPr lang="uk-UA" sz="1400" dirty="0" smtClean="0">
                <a:latin typeface="Calibri Light" pitchFamily="34" charset="0"/>
              </a:rPr>
              <a:t>уваги. На </a:t>
            </a:r>
            <a:r>
              <a:rPr lang="uk-UA" sz="1400" dirty="0">
                <a:latin typeface="Calibri Light" pitchFamily="34" charset="0"/>
              </a:rPr>
              <a:t>території району </a:t>
            </a:r>
            <a:r>
              <a:rPr lang="uk-UA" sz="1400" dirty="0" smtClean="0">
                <a:latin typeface="Calibri Light" pitchFamily="34" charset="0"/>
              </a:rPr>
              <a:t>бойові дії не відбувались тому залишків озброєння та боєприпасів не має. </a:t>
            </a:r>
            <a:endParaRPr lang="ru-RU" sz="1400" dirty="0">
              <a:latin typeface="Calibri Light" pitchFamily="34" charset="0"/>
            </a:endParaRPr>
          </a:p>
        </p:txBody>
      </p:sp>
      <p:sp>
        <p:nvSpPr>
          <p:cNvPr id="5151" name="object 34"/>
          <p:cNvSpPr txBox="1">
            <a:spLocks noChangeArrowheads="1"/>
          </p:cNvSpPr>
          <p:nvPr/>
        </p:nvSpPr>
        <p:spPr bwMode="auto">
          <a:xfrm>
            <a:off x="3686656" y="1325895"/>
            <a:ext cx="5143500" cy="403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1430" rIns="0" bIns="0">
            <a:spAutoFit/>
          </a:bodyPr>
          <a:lstStyle>
            <a:lvl1pPr marL="68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2000"/>
              </a:lnSpc>
              <a:spcBef>
                <a:spcPts val="88"/>
              </a:spcBef>
            </a:pPr>
            <a:r>
              <a:rPr lang="ru-RU" sz="1900" b="1" dirty="0">
                <a:solidFill>
                  <a:srgbClr val="152A65"/>
                </a:solidFill>
                <a:latin typeface="Avenir Next Cyr" charset="-52"/>
              </a:rPr>
              <a:t>ГОТОВНІСТЬ,</a:t>
            </a:r>
            <a:endParaRPr lang="uk-UA" sz="1900" b="1" dirty="0">
              <a:solidFill>
                <a:srgbClr val="152A65"/>
              </a:solidFill>
              <a:latin typeface="Avenir Next Cyr" charset="-52"/>
            </a:endParaRPr>
          </a:p>
          <a:p>
            <a:pPr eaLnBrk="1" hangingPunct="1">
              <a:lnSpc>
                <a:spcPct val="102000"/>
              </a:lnSpc>
              <a:spcBef>
                <a:spcPts val="88"/>
              </a:spcBef>
            </a:pPr>
            <a:r>
              <a:rPr lang="ru-RU" sz="1900" b="1" dirty="0">
                <a:solidFill>
                  <a:srgbClr val="152A65"/>
                </a:solidFill>
                <a:latin typeface="Avenir Next Cyr" charset="-52"/>
              </a:rPr>
              <a:t>ЗАХОДИ</a:t>
            </a:r>
            <a:endParaRPr lang="uk-UA" sz="1900" b="1" dirty="0">
              <a:solidFill>
                <a:srgbClr val="152A65"/>
              </a:solidFill>
              <a:latin typeface="Avenir Next Cyr" charset="-52"/>
            </a:endParaRPr>
          </a:p>
          <a:p>
            <a:pPr algn="just" eaLnBrk="1" hangingPunct="1">
              <a:lnSpc>
                <a:spcPct val="102000"/>
              </a:lnSpc>
              <a:spcBef>
                <a:spcPts val="88"/>
              </a:spcBef>
              <a:buFontTx/>
              <a:buAutoNum type="arabicPeriod"/>
            </a:pPr>
            <a:r>
              <a:rPr lang="uk-UA" sz="1400" dirty="0">
                <a:solidFill>
                  <a:srgbClr val="152A65"/>
                </a:solidFill>
                <a:latin typeface="Calibri" pitchFamily="34" charset="0"/>
              </a:rPr>
              <a:t>При оголошенні сигналу “тривога” увесь персонал переводиться на посилений режим несення служби.</a:t>
            </a:r>
          </a:p>
          <a:p>
            <a:pPr algn="just" eaLnBrk="1" hangingPunct="1">
              <a:lnSpc>
                <a:spcPct val="102000"/>
              </a:lnSpc>
              <a:spcBef>
                <a:spcPts val="88"/>
              </a:spcBef>
              <a:buFontTx/>
              <a:buAutoNum type="arabicPeriod"/>
            </a:pPr>
            <a:r>
              <a:rPr lang="uk-UA" sz="1400" dirty="0">
                <a:solidFill>
                  <a:srgbClr val="152A65"/>
                </a:solidFill>
                <a:latin typeface="Calibri" pitchFamily="34" charset="0"/>
              </a:rPr>
              <a:t>Персонал отримує зброю, спорядження, засоби захисту.</a:t>
            </a:r>
          </a:p>
          <a:p>
            <a:pPr algn="just" eaLnBrk="1" hangingPunct="1">
              <a:lnSpc>
                <a:spcPct val="102000"/>
              </a:lnSpc>
              <a:spcBef>
                <a:spcPts val="88"/>
              </a:spcBef>
              <a:buFontTx/>
              <a:buAutoNum type="arabicPeriod"/>
            </a:pPr>
            <a:r>
              <a:rPr lang="uk-UA" sz="1400" dirty="0">
                <a:solidFill>
                  <a:srgbClr val="152A65"/>
                </a:solidFill>
                <a:latin typeface="Calibri" pitchFamily="34" charset="0"/>
              </a:rPr>
              <a:t>Щомісячно проводяться навчання збору персоналу по “тривозі”.</a:t>
            </a:r>
          </a:p>
          <a:p>
            <a:pPr algn="just" eaLnBrk="1" hangingPunct="1">
              <a:lnSpc>
                <a:spcPct val="102000"/>
              </a:lnSpc>
              <a:spcBef>
                <a:spcPts val="88"/>
              </a:spcBef>
              <a:buFontTx/>
              <a:buAutoNum type="arabicPeriod"/>
            </a:pPr>
            <a:r>
              <a:rPr lang="uk-UA" sz="1400" dirty="0">
                <a:solidFill>
                  <a:srgbClr val="152A65"/>
                </a:solidFill>
                <a:latin typeface="Calibri" pitchFamily="34" charset="0"/>
              </a:rPr>
              <a:t>Після збору персоналу посилюється охорона </a:t>
            </a:r>
            <a:r>
              <a:rPr lang="uk-UA" sz="1400" dirty="0" smtClean="0">
                <a:solidFill>
                  <a:srgbClr val="152A65"/>
                </a:solidFill>
                <a:latin typeface="Calibri" pitchFamily="34" charset="0"/>
              </a:rPr>
              <a:t>адміністративної будівлі. </a:t>
            </a:r>
            <a:endParaRPr lang="uk-UA" sz="1400" dirty="0">
              <a:solidFill>
                <a:srgbClr val="152A65"/>
              </a:solidFill>
              <a:latin typeface="Calibri" pitchFamily="34" charset="0"/>
            </a:endParaRPr>
          </a:p>
          <a:p>
            <a:pPr algn="just" eaLnBrk="1" hangingPunct="1">
              <a:lnSpc>
                <a:spcPct val="102000"/>
              </a:lnSpc>
              <a:spcBef>
                <a:spcPts val="88"/>
              </a:spcBef>
              <a:buFontTx/>
              <a:buAutoNum type="arabicPeriod"/>
            </a:pPr>
            <a:r>
              <a:rPr lang="uk-UA" sz="1400" dirty="0">
                <a:solidFill>
                  <a:srgbClr val="152A65"/>
                </a:solidFill>
                <a:latin typeface="Calibri" pitchFamily="34" charset="0"/>
              </a:rPr>
              <a:t>Вводяться в дію плани “Заручник”, “</a:t>
            </a:r>
            <a:r>
              <a:rPr lang="uk-UA" sz="1400" dirty="0" smtClean="0">
                <a:solidFill>
                  <a:srgbClr val="152A65"/>
                </a:solidFill>
                <a:latin typeface="Calibri" pitchFamily="34" charset="0"/>
              </a:rPr>
              <a:t>Грім</a:t>
            </a:r>
            <a:r>
              <a:rPr lang="uk-UA" sz="1400" dirty="0">
                <a:solidFill>
                  <a:srgbClr val="152A65"/>
                </a:solidFill>
                <a:latin typeface="Calibri" pitchFamily="34" charset="0"/>
              </a:rPr>
              <a:t>”, “Сирена”, встановлюється мобільні </a:t>
            </a:r>
            <a:r>
              <a:rPr lang="uk-UA" sz="1400" dirty="0" err="1">
                <a:solidFill>
                  <a:srgbClr val="152A65"/>
                </a:solidFill>
                <a:latin typeface="Calibri" pitchFamily="34" charset="0"/>
              </a:rPr>
              <a:t>блок-пости</a:t>
            </a:r>
            <a:r>
              <a:rPr lang="uk-UA" sz="1400" dirty="0">
                <a:solidFill>
                  <a:srgbClr val="152A65"/>
                </a:solidFill>
                <a:latin typeface="Calibri" pitchFamily="34" charset="0"/>
              </a:rPr>
              <a:t>.</a:t>
            </a:r>
          </a:p>
          <a:p>
            <a:pPr algn="just" eaLnBrk="1" hangingPunct="1">
              <a:lnSpc>
                <a:spcPct val="102000"/>
              </a:lnSpc>
              <a:spcBef>
                <a:spcPts val="88"/>
              </a:spcBef>
              <a:buFontTx/>
              <a:buAutoNum type="arabicPeriod"/>
            </a:pPr>
            <a:r>
              <a:rPr lang="uk-UA" sz="1400" dirty="0">
                <a:solidFill>
                  <a:srgbClr val="152A65"/>
                </a:solidFill>
                <a:latin typeface="Calibri" pitchFamily="34" charset="0"/>
              </a:rPr>
              <a:t>Створюється оперативний штаб для управляння силами та засобами.</a:t>
            </a:r>
          </a:p>
          <a:p>
            <a:pPr algn="just" eaLnBrk="1" hangingPunct="1">
              <a:lnSpc>
                <a:spcPct val="102000"/>
              </a:lnSpc>
              <a:spcBef>
                <a:spcPts val="88"/>
              </a:spcBef>
              <a:buFontTx/>
              <a:buAutoNum type="arabicPeriod"/>
            </a:pPr>
            <a:r>
              <a:rPr lang="uk-UA" sz="1400" dirty="0">
                <a:solidFill>
                  <a:srgbClr val="152A65"/>
                </a:solidFill>
                <a:latin typeface="Calibri" pitchFamily="34" charset="0"/>
              </a:rPr>
              <a:t>На момент ведення бойових дій управляння здійснює штаб ООС.</a:t>
            </a:r>
          </a:p>
          <a:p>
            <a:pPr algn="just" eaLnBrk="1" hangingPunct="1">
              <a:lnSpc>
                <a:spcPct val="102000"/>
              </a:lnSpc>
              <a:spcBef>
                <a:spcPts val="88"/>
              </a:spcBef>
              <a:buFontTx/>
              <a:buAutoNum type="arabicPeriod"/>
            </a:pPr>
            <a:r>
              <a:rPr lang="uk-UA" sz="1400" dirty="0">
                <a:solidFill>
                  <a:srgbClr val="152A65"/>
                </a:solidFill>
                <a:latin typeface="Calibri" pitchFamily="34" charset="0"/>
              </a:rPr>
              <a:t>Поліція виставляє додаткові групи/наряди для охорони майна громадян та попередження випадків мародерства.</a:t>
            </a:r>
          </a:p>
          <a:p>
            <a:pPr algn="just" eaLnBrk="1" hangingPunct="1">
              <a:lnSpc>
                <a:spcPct val="102000"/>
              </a:lnSpc>
              <a:spcBef>
                <a:spcPts val="88"/>
              </a:spcBef>
              <a:buFontTx/>
              <a:buAutoNum type="arabicPeriod"/>
            </a:pPr>
            <a:r>
              <a:rPr lang="uk-UA" sz="1400" dirty="0">
                <a:solidFill>
                  <a:srgbClr val="152A65"/>
                </a:solidFill>
                <a:latin typeface="Calibri" pitchFamily="34" charset="0"/>
              </a:rPr>
              <a:t>Поліція забезпечує охорону пунктів евакуації та шляхів до них</a:t>
            </a:r>
            <a:r>
              <a:rPr lang="uk-UA" sz="1400" dirty="0" smtClean="0">
                <a:solidFill>
                  <a:srgbClr val="152A65"/>
                </a:solidFill>
                <a:latin typeface="Calibri" pitchFamily="34" charset="0"/>
              </a:rPr>
              <a:t>.</a:t>
            </a:r>
            <a:endParaRPr lang="uk-UA" sz="1900" b="1" dirty="0">
              <a:solidFill>
                <a:srgbClr val="152A65"/>
              </a:solidFill>
              <a:latin typeface="Avenir Next Cyr" charset="-52"/>
            </a:endParaRPr>
          </a:p>
        </p:txBody>
      </p:sp>
      <p:pic>
        <p:nvPicPr>
          <p:cNvPr id="5152" name="Рисунок 3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0" y="474663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bject 2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0 w 12192000"/>
              <a:gd name="T1" fmla="*/ 0 h 6858000"/>
              <a:gd name="T2" fmla="*/ 12192000 w 12192000"/>
              <a:gd name="T3" fmla="*/ 6858000 h 6858000"/>
            </a:gdLst>
            <a:ahLst/>
            <a:cxnLst/>
            <a:rect l="T0" t="T1" r="T2" b="T3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152A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solidFill>
                <a:srgbClr val="152A65"/>
              </a:solidFill>
              <a:latin typeface="Calibri" pitchFamily="34" charset="0"/>
            </a:endParaRPr>
          </a:p>
        </p:txBody>
      </p:sp>
      <p:sp>
        <p:nvSpPr>
          <p:cNvPr id="8195" name="object 2"/>
          <p:cNvSpPr txBox="1">
            <a:spLocks noChangeArrowheads="1"/>
          </p:cNvSpPr>
          <p:nvPr/>
        </p:nvSpPr>
        <p:spPr bwMode="auto">
          <a:xfrm>
            <a:off x="6138863" y="2424113"/>
            <a:ext cx="38989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6175"/>
              </a:lnSpc>
              <a:spcBef>
                <a:spcPts val="100"/>
              </a:spcBef>
            </a:pPr>
            <a:r>
              <a:rPr lang="uk-UA" sz="5300" b="1">
                <a:solidFill>
                  <a:srgbClr val="FFFFFF"/>
                </a:solidFill>
                <a:latin typeface="Avenir Next Cyr" charset="-52"/>
              </a:rPr>
              <a:t>Персонал</a:t>
            </a:r>
          </a:p>
          <a:p>
            <a:pPr eaLnBrk="1" hangingPunct="1">
              <a:lnSpc>
                <a:spcPts val="6175"/>
              </a:lnSpc>
              <a:spcBef>
                <a:spcPts val="100"/>
              </a:spcBef>
            </a:pPr>
            <a:r>
              <a:rPr lang="uk-UA" sz="5300" b="1">
                <a:solidFill>
                  <a:srgbClr val="FFFFFF"/>
                </a:solidFill>
                <a:latin typeface="Avenir Next Cyr" charset="-52"/>
              </a:rPr>
              <a:t>поліції</a:t>
            </a:r>
            <a:endParaRPr lang="ru-RU" sz="5300">
              <a:latin typeface="Avenir Next Cyr" charset="-52"/>
            </a:endParaRPr>
          </a:p>
        </p:txBody>
      </p:sp>
      <p:sp>
        <p:nvSpPr>
          <p:cNvPr id="32" name="object 3"/>
          <p:cNvSpPr txBox="1">
            <a:spLocks noGrp="1"/>
          </p:cNvSpPr>
          <p:nvPr>
            <p:ph type="title"/>
          </p:nvPr>
        </p:nvSpPr>
        <p:spPr>
          <a:xfrm>
            <a:off x="2540000" y="1844675"/>
            <a:ext cx="3214688" cy="2987675"/>
          </a:xfrm>
        </p:spPr>
        <p:txBody>
          <a:bodyPr vert="horz" tIns="16510" rtlCol="0"/>
          <a:lstStyle/>
          <a:p>
            <a:pPr marL="12700" eaLnBrk="1" fontAlgn="auto" hangingPunct="1">
              <a:spcBef>
                <a:spcPts val="130"/>
              </a:spcBef>
              <a:spcAft>
                <a:spcPts val="0"/>
              </a:spcAft>
              <a:defRPr/>
            </a:pPr>
            <a:r>
              <a:rPr lang="en-US" sz="19400" spc="15" dirty="0" smtClean="0">
                <a:solidFill>
                  <a:srgbClr val="FFDD00"/>
                </a:solidFill>
                <a:latin typeface="Avenir Next Cyr Medium"/>
                <a:cs typeface="Avenir Next Cyr Medium"/>
              </a:rPr>
              <a:t>0</a:t>
            </a:r>
            <a:r>
              <a:rPr lang="uk-UA" sz="19400" spc="15" dirty="0" smtClean="0">
                <a:solidFill>
                  <a:srgbClr val="FFDD00"/>
                </a:solidFill>
                <a:latin typeface="Avenir Next Cyr Medium"/>
                <a:cs typeface="Avenir Next Cyr Medium"/>
              </a:rPr>
              <a:t>2</a:t>
            </a:r>
            <a:endParaRPr sz="19400" dirty="0">
              <a:latin typeface="Avenir Next Cyr Medium"/>
              <a:cs typeface="Avenir Next Cyr Medium"/>
            </a:endParaRPr>
          </a:p>
        </p:txBody>
      </p:sp>
      <p:sp>
        <p:nvSpPr>
          <p:cNvPr id="8197" name="object 4"/>
          <p:cNvSpPr>
            <a:spLocks noChangeArrowheads="1"/>
          </p:cNvSpPr>
          <p:nvPr/>
        </p:nvSpPr>
        <p:spPr bwMode="auto">
          <a:xfrm>
            <a:off x="1293813" y="21018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198" name="object 5"/>
          <p:cNvSpPr>
            <a:spLocks noChangeArrowheads="1"/>
          </p:cNvSpPr>
          <p:nvPr/>
        </p:nvSpPr>
        <p:spPr bwMode="auto">
          <a:xfrm>
            <a:off x="1649413" y="21018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199" name="object 6"/>
          <p:cNvSpPr>
            <a:spLocks noChangeArrowheads="1"/>
          </p:cNvSpPr>
          <p:nvPr/>
        </p:nvSpPr>
        <p:spPr bwMode="auto">
          <a:xfrm>
            <a:off x="2005013" y="21018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200" name="object 7"/>
          <p:cNvSpPr>
            <a:spLocks noChangeArrowheads="1"/>
          </p:cNvSpPr>
          <p:nvPr/>
        </p:nvSpPr>
        <p:spPr bwMode="auto">
          <a:xfrm>
            <a:off x="1293813" y="24638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201" name="object 8"/>
          <p:cNvSpPr>
            <a:spLocks noChangeArrowheads="1"/>
          </p:cNvSpPr>
          <p:nvPr/>
        </p:nvSpPr>
        <p:spPr bwMode="auto">
          <a:xfrm>
            <a:off x="1649413" y="24638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202" name="object 9"/>
          <p:cNvSpPr>
            <a:spLocks noChangeArrowheads="1"/>
          </p:cNvSpPr>
          <p:nvPr/>
        </p:nvSpPr>
        <p:spPr bwMode="auto">
          <a:xfrm>
            <a:off x="2005013" y="24638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203" name="object 10"/>
          <p:cNvSpPr>
            <a:spLocks noChangeArrowheads="1"/>
          </p:cNvSpPr>
          <p:nvPr/>
        </p:nvSpPr>
        <p:spPr bwMode="auto">
          <a:xfrm>
            <a:off x="1293813" y="28257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204" name="object 11"/>
          <p:cNvSpPr>
            <a:spLocks noChangeArrowheads="1"/>
          </p:cNvSpPr>
          <p:nvPr/>
        </p:nvSpPr>
        <p:spPr bwMode="auto">
          <a:xfrm>
            <a:off x="1649413" y="28257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205" name="object 12"/>
          <p:cNvSpPr>
            <a:spLocks noChangeArrowheads="1"/>
          </p:cNvSpPr>
          <p:nvPr/>
        </p:nvSpPr>
        <p:spPr bwMode="auto">
          <a:xfrm>
            <a:off x="2005013" y="28257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206" name="object 13"/>
          <p:cNvSpPr>
            <a:spLocks noChangeArrowheads="1"/>
          </p:cNvSpPr>
          <p:nvPr/>
        </p:nvSpPr>
        <p:spPr bwMode="auto">
          <a:xfrm>
            <a:off x="1293813" y="31877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207" name="object 14"/>
          <p:cNvSpPr>
            <a:spLocks noChangeArrowheads="1"/>
          </p:cNvSpPr>
          <p:nvPr/>
        </p:nvSpPr>
        <p:spPr bwMode="auto">
          <a:xfrm>
            <a:off x="1649413" y="31877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208" name="object 15"/>
          <p:cNvSpPr>
            <a:spLocks noChangeArrowheads="1"/>
          </p:cNvSpPr>
          <p:nvPr/>
        </p:nvSpPr>
        <p:spPr bwMode="auto">
          <a:xfrm>
            <a:off x="2005013" y="31877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209" name="object 16"/>
          <p:cNvSpPr>
            <a:spLocks noChangeArrowheads="1"/>
          </p:cNvSpPr>
          <p:nvPr/>
        </p:nvSpPr>
        <p:spPr bwMode="auto">
          <a:xfrm>
            <a:off x="1293813" y="35496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210" name="object 17"/>
          <p:cNvSpPr>
            <a:spLocks noChangeArrowheads="1"/>
          </p:cNvSpPr>
          <p:nvPr/>
        </p:nvSpPr>
        <p:spPr bwMode="auto">
          <a:xfrm>
            <a:off x="1649413" y="35496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211" name="object 18"/>
          <p:cNvSpPr>
            <a:spLocks noChangeArrowheads="1"/>
          </p:cNvSpPr>
          <p:nvPr/>
        </p:nvSpPr>
        <p:spPr bwMode="auto">
          <a:xfrm>
            <a:off x="2005013" y="35496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212" name="object 19"/>
          <p:cNvSpPr>
            <a:spLocks noChangeArrowheads="1"/>
          </p:cNvSpPr>
          <p:nvPr/>
        </p:nvSpPr>
        <p:spPr bwMode="auto">
          <a:xfrm>
            <a:off x="1293813" y="39116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213" name="object 20"/>
          <p:cNvSpPr>
            <a:spLocks noChangeArrowheads="1"/>
          </p:cNvSpPr>
          <p:nvPr/>
        </p:nvSpPr>
        <p:spPr bwMode="auto">
          <a:xfrm>
            <a:off x="1649413" y="39116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214" name="object 21"/>
          <p:cNvSpPr>
            <a:spLocks noChangeArrowheads="1"/>
          </p:cNvSpPr>
          <p:nvPr/>
        </p:nvSpPr>
        <p:spPr bwMode="auto">
          <a:xfrm>
            <a:off x="2005013" y="39116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215" name="object 22"/>
          <p:cNvSpPr>
            <a:spLocks noChangeArrowheads="1"/>
          </p:cNvSpPr>
          <p:nvPr/>
        </p:nvSpPr>
        <p:spPr bwMode="auto">
          <a:xfrm>
            <a:off x="1293813" y="42735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216" name="object 23"/>
          <p:cNvSpPr>
            <a:spLocks noChangeArrowheads="1"/>
          </p:cNvSpPr>
          <p:nvPr/>
        </p:nvSpPr>
        <p:spPr bwMode="auto">
          <a:xfrm>
            <a:off x="1649413" y="42735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217" name="object 24"/>
          <p:cNvSpPr>
            <a:spLocks noChangeArrowheads="1"/>
          </p:cNvSpPr>
          <p:nvPr/>
        </p:nvSpPr>
        <p:spPr bwMode="auto">
          <a:xfrm>
            <a:off x="2005013" y="42735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218" name="object 25"/>
          <p:cNvSpPr>
            <a:spLocks noChangeArrowheads="1"/>
          </p:cNvSpPr>
          <p:nvPr/>
        </p:nvSpPr>
        <p:spPr bwMode="auto">
          <a:xfrm>
            <a:off x="1293813" y="46355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219" name="object 26"/>
          <p:cNvSpPr>
            <a:spLocks noChangeArrowheads="1"/>
          </p:cNvSpPr>
          <p:nvPr/>
        </p:nvSpPr>
        <p:spPr bwMode="auto">
          <a:xfrm>
            <a:off x="1649413" y="46355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220" name="object 27"/>
          <p:cNvSpPr>
            <a:spLocks noChangeArrowheads="1"/>
          </p:cNvSpPr>
          <p:nvPr/>
        </p:nvSpPr>
        <p:spPr bwMode="auto">
          <a:xfrm>
            <a:off x="2005013" y="46355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8221" name="object 28"/>
          <p:cNvSpPr>
            <a:spLocks noChangeArrowheads="1"/>
          </p:cNvSpPr>
          <p:nvPr/>
        </p:nvSpPr>
        <p:spPr bwMode="auto">
          <a:xfrm>
            <a:off x="6061075" y="5537200"/>
            <a:ext cx="0" cy="822325"/>
          </a:xfrm>
          <a:custGeom>
            <a:avLst/>
            <a:gdLst>
              <a:gd name="T0" fmla="*/ 0 h 821689"/>
              <a:gd name="T1" fmla="*/ 821689 h 821689"/>
            </a:gdLst>
            <a:ahLst/>
            <a:cxnLst/>
            <a:rect l="0" t="T0" r="0" b="T1"/>
            <a:pathLst>
              <a:path h="821689">
                <a:moveTo>
                  <a:pt x="0" y="0"/>
                </a:moveTo>
                <a:lnTo>
                  <a:pt x="0" y="821258"/>
                </a:lnTo>
              </a:path>
            </a:pathLst>
          </a:custGeom>
          <a:noFill/>
          <a:ln w="76200">
            <a:solidFill>
              <a:srgbClr val="FFDD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bject 2"/>
          <p:cNvSpPr>
            <a:spLocks noChangeArrowheads="1"/>
          </p:cNvSpPr>
          <p:nvPr/>
        </p:nvSpPr>
        <p:spPr bwMode="auto">
          <a:xfrm>
            <a:off x="7683500" y="3422650"/>
            <a:ext cx="4508500" cy="3435350"/>
          </a:xfrm>
          <a:custGeom>
            <a:avLst/>
            <a:gdLst>
              <a:gd name="T0" fmla="*/ 0 w 4508500"/>
              <a:gd name="T1" fmla="*/ 0 h 3435350"/>
              <a:gd name="T2" fmla="*/ 4508500 w 4508500"/>
              <a:gd name="T3" fmla="*/ 3435350 h 3435350"/>
            </a:gdLst>
            <a:ahLst/>
            <a:cxnLst/>
            <a:rect l="T0" t="T1" r="T2" b="T3"/>
            <a:pathLst>
              <a:path w="4508500" h="3435350">
                <a:moveTo>
                  <a:pt x="0" y="3435350"/>
                </a:moveTo>
                <a:lnTo>
                  <a:pt x="4507890" y="3435350"/>
                </a:lnTo>
                <a:lnTo>
                  <a:pt x="4507890" y="0"/>
                </a:lnTo>
                <a:lnTo>
                  <a:pt x="0" y="0"/>
                </a:lnTo>
                <a:lnTo>
                  <a:pt x="0" y="3435350"/>
                </a:lnTo>
                <a:close/>
              </a:path>
            </a:pathLst>
          </a:custGeom>
          <a:solidFill>
            <a:srgbClr val="FFD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19" name="object 4"/>
          <p:cNvSpPr>
            <a:spLocks noChangeArrowheads="1"/>
          </p:cNvSpPr>
          <p:nvPr/>
        </p:nvSpPr>
        <p:spPr bwMode="auto">
          <a:xfrm>
            <a:off x="7683500" y="0"/>
            <a:ext cx="4508500" cy="3435350"/>
          </a:xfrm>
          <a:custGeom>
            <a:avLst/>
            <a:gdLst>
              <a:gd name="T0" fmla="*/ 0 w 4508500"/>
              <a:gd name="T1" fmla="*/ 0 h 3435350"/>
              <a:gd name="T2" fmla="*/ 4508500 w 4508500"/>
              <a:gd name="T3" fmla="*/ 3435350 h 3435350"/>
            </a:gdLst>
            <a:ahLst/>
            <a:cxnLst/>
            <a:rect l="T0" t="T1" r="T2" b="T3"/>
            <a:pathLst>
              <a:path w="4508500" h="3435350">
                <a:moveTo>
                  <a:pt x="0" y="3435350"/>
                </a:moveTo>
                <a:lnTo>
                  <a:pt x="4507890" y="3435350"/>
                </a:lnTo>
                <a:lnTo>
                  <a:pt x="4507890" y="0"/>
                </a:lnTo>
                <a:lnTo>
                  <a:pt x="0" y="0"/>
                </a:lnTo>
                <a:lnTo>
                  <a:pt x="0" y="3435350"/>
                </a:lnTo>
                <a:close/>
              </a:path>
            </a:pathLst>
          </a:custGeom>
          <a:solidFill>
            <a:srgbClr val="152A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20" name="object 5"/>
          <p:cNvSpPr>
            <a:spLocks noChangeArrowheads="1"/>
          </p:cNvSpPr>
          <p:nvPr/>
        </p:nvSpPr>
        <p:spPr bwMode="auto">
          <a:xfrm>
            <a:off x="7440613" y="984250"/>
            <a:ext cx="482600" cy="0"/>
          </a:xfrm>
          <a:custGeom>
            <a:avLst/>
            <a:gdLst>
              <a:gd name="T0" fmla="*/ 0 w 482600"/>
              <a:gd name="T1" fmla="*/ 482600 w 482600"/>
            </a:gdLst>
            <a:ahLst/>
            <a:cxnLst/>
            <a:rect l="T0" t="0" r="T1" b="0"/>
            <a:pathLst>
              <a:path w="482600">
                <a:moveTo>
                  <a:pt x="0" y="0"/>
                </a:moveTo>
                <a:lnTo>
                  <a:pt x="482600" y="0"/>
                </a:lnTo>
              </a:path>
            </a:pathLst>
          </a:custGeom>
          <a:noFill/>
          <a:ln w="76200">
            <a:solidFill>
              <a:srgbClr val="FFDD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21" name="object 6"/>
          <p:cNvSpPr txBox="1">
            <a:spLocks noChangeArrowheads="1"/>
          </p:cNvSpPr>
          <p:nvPr/>
        </p:nvSpPr>
        <p:spPr bwMode="auto">
          <a:xfrm>
            <a:off x="8015288" y="817563"/>
            <a:ext cx="3327400" cy="1197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7145" rIns="0" bIns="0">
            <a:spAutoFit/>
          </a:bodyPr>
          <a:lstStyle>
            <a:lvl1pPr marL="444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38"/>
              </a:spcBef>
            </a:pPr>
            <a:r>
              <a:rPr lang="ru-RU" sz="1600" b="1" dirty="0">
                <a:solidFill>
                  <a:srgbClr val="C00000"/>
                </a:solidFill>
                <a:latin typeface="Avenir Next Cyr" charset="-52"/>
              </a:rPr>
              <a:t>Покарано. За </a:t>
            </a:r>
            <a:r>
              <a:rPr lang="ru-RU" sz="1600" b="1" dirty="0" err="1">
                <a:solidFill>
                  <a:srgbClr val="C00000"/>
                </a:solidFill>
                <a:latin typeface="Avenir Next Cyr" charset="-52"/>
              </a:rPr>
              <a:t>що</a:t>
            </a:r>
            <a:r>
              <a:rPr lang="ru-RU" sz="1600" b="1" dirty="0">
                <a:solidFill>
                  <a:srgbClr val="C00000"/>
                </a:solidFill>
                <a:latin typeface="Avenir Next Cyr" charset="-52"/>
              </a:rPr>
              <a:t>?</a:t>
            </a:r>
            <a:endParaRPr lang="ru-RU" sz="1600" dirty="0">
              <a:solidFill>
                <a:srgbClr val="C00000"/>
              </a:solidFill>
              <a:latin typeface="Avenir Next Cyr" charset="-52"/>
            </a:endParaRPr>
          </a:p>
          <a:p>
            <a:pPr eaLnBrk="1" hangingPunct="1">
              <a:spcBef>
                <a:spcPts val="1288"/>
              </a:spcBef>
            </a:pPr>
            <a:r>
              <a:rPr lang="uk-UA" sz="13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До дисциплінарної відповідальності було притягнено </a:t>
            </a:r>
            <a:r>
              <a:rPr lang="uk-UA" sz="13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18 </a:t>
            </a:r>
            <a:r>
              <a:rPr lang="uk-UA" sz="13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працівників. Серед них:</a:t>
            </a:r>
          </a:p>
          <a:p>
            <a:pPr eaLnBrk="1" hangingPunct="1">
              <a:spcBef>
                <a:spcPts val="1288"/>
              </a:spcBef>
            </a:pPr>
            <a:r>
              <a:rPr lang="uk-UA" sz="13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Всі за </a:t>
            </a:r>
            <a:r>
              <a:rPr lang="uk-UA" sz="13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порушення </a:t>
            </a:r>
            <a:r>
              <a:rPr lang="uk-UA" sz="13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відомчих наказів</a:t>
            </a:r>
            <a:endParaRPr lang="uk-UA" sz="130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22" name="object 7"/>
          <p:cNvSpPr txBox="1">
            <a:spLocks noChangeArrowheads="1"/>
          </p:cNvSpPr>
          <p:nvPr/>
        </p:nvSpPr>
        <p:spPr bwMode="auto">
          <a:xfrm>
            <a:off x="2025650" y="673100"/>
            <a:ext cx="1230313" cy="599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492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2163"/>
              </a:lnSpc>
              <a:spcBef>
                <a:spcPts val="275"/>
              </a:spcBef>
            </a:pPr>
            <a:r>
              <a:rPr lang="ru-RU" sz="1900" b="1" dirty="0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Персонал  </a:t>
            </a:r>
            <a:r>
              <a:rPr lang="ru-RU" sz="1900" b="1" dirty="0" err="1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поліції</a:t>
            </a:r>
            <a:endParaRPr lang="ru-RU" sz="1900" dirty="0">
              <a:solidFill>
                <a:schemeClr val="accent1">
                  <a:lumMod val="50000"/>
                </a:schemeClr>
              </a:solidFill>
              <a:latin typeface="Avenir Next Cyr" charset="-52"/>
            </a:endParaRPr>
          </a:p>
        </p:txBody>
      </p:sp>
      <p:sp>
        <p:nvSpPr>
          <p:cNvPr id="9223" name="object 8"/>
          <p:cNvSpPr>
            <a:spLocks noChangeArrowheads="1"/>
          </p:cNvSpPr>
          <p:nvPr/>
        </p:nvSpPr>
        <p:spPr bwMode="auto">
          <a:xfrm>
            <a:off x="292100" y="50800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24" name="object 9"/>
          <p:cNvSpPr>
            <a:spLocks noChangeArrowheads="1"/>
          </p:cNvSpPr>
          <p:nvPr/>
        </p:nvSpPr>
        <p:spPr bwMode="auto">
          <a:xfrm>
            <a:off x="420688" y="50800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25" name="object 10"/>
          <p:cNvSpPr>
            <a:spLocks noChangeArrowheads="1"/>
          </p:cNvSpPr>
          <p:nvPr/>
        </p:nvSpPr>
        <p:spPr bwMode="auto">
          <a:xfrm>
            <a:off x="547688" y="50800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26" name="object 11"/>
          <p:cNvSpPr>
            <a:spLocks noChangeArrowheads="1"/>
          </p:cNvSpPr>
          <p:nvPr/>
        </p:nvSpPr>
        <p:spPr bwMode="auto">
          <a:xfrm>
            <a:off x="292100" y="63817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27" name="object 12"/>
          <p:cNvSpPr>
            <a:spLocks noChangeArrowheads="1"/>
          </p:cNvSpPr>
          <p:nvPr/>
        </p:nvSpPr>
        <p:spPr bwMode="auto">
          <a:xfrm>
            <a:off x="420688" y="63817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28" name="object 13"/>
          <p:cNvSpPr>
            <a:spLocks noChangeArrowheads="1"/>
          </p:cNvSpPr>
          <p:nvPr/>
        </p:nvSpPr>
        <p:spPr bwMode="auto">
          <a:xfrm>
            <a:off x="547688" y="63817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29" name="object 14"/>
          <p:cNvSpPr>
            <a:spLocks noChangeArrowheads="1"/>
          </p:cNvSpPr>
          <p:nvPr/>
        </p:nvSpPr>
        <p:spPr bwMode="auto">
          <a:xfrm>
            <a:off x="292100" y="76835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0" name="object 15"/>
          <p:cNvSpPr>
            <a:spLocks noChangeArrowheads="1"/>
          </p:cNvSpPr>
          <p:nvPr/>
        </p:nvSpPr>
        <p:spPr bwMode="auto">
          <a:xfrm>
            <a:off x="420688" y="76835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1" name="object 16"/>
          <p:cNvSpPr>
            <a:spLocks noChangeArrowheads="1"/>
          </p:cNvSpPr>
          <p:nvPr/>
        </p:nvSpPr>
        <p:spPr bwMode="auto">
          <a:xfrm>
            <a:off x="547688" y="76835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2" name="object 17"/>
          <p:cNvSpPr>
            <a:spLocks noChangeArrowheads="1"/>
          </p:cNvSpPr>
          <p:nvPr/>
        </p:nvSpPr>
        <p:spPr bwMode="auto">
          <a:xfrm>
            <a:off x="292100" y="89852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3" name="object 18"/>
          <p:cNvSpPr>
            <a:spLocks noChangeArrowheads="1"/>
          </p:cNvSpPr>
          <p:nvPr/>
        </p:nvSpPr>
        <p:spPr bwMode="auto">
          <a:xfrm>
            <a:off x="420688" y="89852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4" name="object 19"/>
          <p:cNvSpPr>
            <a:spLocks noChangeArrowheads="1"/>
          </p:cNvSpPr>
          <p:nvPr/>
        </p:nvSpPr>
        <p:spPr bwMode="auto">
          <a:xfrm>
            <a:off x="547688" y="89852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5" name="object 20"/>
          <p:cNvSpPr>
            <a:spLocks noChangeArrowheads="1"/>
          </p:cNvSpPr>
          <p:nvPr/>
        </p:nvSpPr>
        <p:spPr bwMode="auto">
          <a:xfrm>
            <a:off x="292100" y="102870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6" name="object 21"/>
          <p:cNvSpPr>
            <a:spLocks noChangeArrowheads="1"/>
          </p:cNvSpPr>
          <p:nvPr/>
        </p:nvSpPr>
        <p:spPr bwMode="auto">
          <a:xfrm>
            <a:off x="420688" y="102870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7" name="object 22"/>
          <p:cNvSpPr>
            <a:spLocks noChangeArrowheads="1"/>
          </p:cNvSpPr>
          <p:nvPr/>
        </p:nvSpPr>
        <p:spPr bwMode="auto">
          <a:xfrm>
            <a:off x="547688" y="102870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8" name="object 23"/>
          <p:cNvSpPr>
            <a:spLocks noChangeArrowheads="1"/>
          </p:cNvSpPr>
          <p:nvPr/>
        </p:nvSpPr>
        <p:spPr bwMode="auto">
          <a:xfrm>
            <a:off x="292100" y="115887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9" name="object 24"/>
          <p:cNvSpPr>
            <a:spLocks noChangeArrowheads="1"/>
          </p:cNvSpPr>
          <p:nvPr/>
        </p:nvSpPr>
        <p:spPr bwMode="auto">
          <a:xfrm>
            <a:off x="420688" y="115887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40" name="object 25"/>
          <p:cNvSpPr>
            <a:spLocks noChangeArrowheads="1"/>
          </p:cNvSpPr>
          <p:nvPr/>
        </p:nvSpPr>
        <p:spPr bwMode="auto">
          <a:xfrm>
            <a:off x="547688" y="115887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41" name="object 26"/>
          <p:cNvSpPr>
            <a:spLocks noChangeArrowheads="1"/>
          </p:cNvSpPr>
          <p:nvPr/>
        </p:nvSpPr>
        <p:spPr bwMode="auto">
          <a:xfrm>
            <a:off x="292100" y="128905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42" name="object 27"/>
          <p:cNvSpPr>
            <a:spLocks noChangeArrowheads="1"/>
          </p:cNvSpPr>
          <p:nvPr/>
        </p:nvSpPr>
        <p:spPr bwMode="auto">
          <a:xfrm>
            <a:off x="420688" y="128905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43" name="object 28"/>
          <p:cNvSpPr>
            <a:spLocks noChangeArrowheads="1"/>
          </p:cNvSpPr>
          <p:nvPr/>
        </p:nvSpPr>
        <p:spPr bwMode="auto">
          <a:xfrm>
            <a:off x="547688" y="128905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44" name="object 29"/>
          <p:cNvSpPr>
            <a:spLocks noChangeArrowheads="1"/>
          </p:cNvSpPr>
          <p:nvPr/>
        </p:nvSpPr>
        <p:spPr bwMode="auto">
          <a:xfrm>
            <a:off x="292100" y="141922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45" name="object 30"/>
          <p:cNvSpPr>
            <a:spLocks noChangeArrowheads="1"/>
          </p:cNvSpPr>
          <p:nvPr/>
        </p:nvSpPr>
        <p:spPr bwMode="auto">
          <a:xfrm>
            <a:off x="420688" y="141922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46" name="object 31"/>
          <p:cNvSpPr>
            <a:spLocks noChangeArrowheads="1"/>
          </p:cNvSpPr>
          <p:nvPr/>
        </p:nvSpPr>
        <p:spPr bwMode="auto">
          <a:xfrm>
            <a:off x="547688" y="141922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47" name="object 33"/>
          <p:cNvSpPr txBox="1">
            <a:spLocks noChangeArrowheads="1"/>
          </p:cNvSpPr>
          <p:nvPr/>
        </p:nvSpPr>
        <p:spPr bwMode="auto">
          <a:xfrm>
            <a:off x="3719513" y="3706813"/>
            <a:ext cx="1052512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uk-UA" sz="900" b="1" dirty="0">
                <a:solidFill>
                  <a:srgbClr val="152A65"/>
                </a:solidFill>
                <a:latin typeface="Avenir Next Cyr" charset="-52"/>
              </a:rPr>
              <a:t>З </a:t>
            </a: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ДОСВІД</a:t>
            </a:r>
            <a:r>
              <a:rPr lang="uk-UA" sz="900" b="1" dirty="0">
                <a:solidFill>
                  <a:srgbClr val="152A65"/>
                </a:solidFill>
                <a:latin typeface="Avenir Next Cyr" charset="-52"/>
              </a:rPr>
              <a:t>ОМ </a:t>
            </a: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 РОБОТИ</a:t>
            </a:r>
            <a:r>
              <a:rPr lang="uk-UA" sz="900" b="1" dirty="0">
                <a:solidFill>
                  <a:srgbClr val="152A65"/>
                </a:solidFill>
                <a:latin typeface="Avenir Next Cyr" charset="-52"/>
              </a:rPr>
              <a:t> БІЛЬШ НІЖ 3 РОКИ</a:t>
            </a:r>
            <a:endParaRPr lang="ru-RU" sz="900" dirty="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9248" name="object 34"/>
          <p:cNvSpPr txBox="1">
            <a:spLocks noChangeArrowheads="1"/>
          </p:cNvSpPr>
          <p:nvPr/>
        </p:nvSpPr>
        <p:spPr bwMode="auto">
          <a:xfrm>
            <a:off x="3719513" y="2068513"/>
            <a:ext cx="690562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900" b="1">
                <a:solidFill>
                  <a:srgbClr val="152A65"/>
                </a:solidFill>
                <a:latin typeface="Avenir Next Cyr" charset="-52"/>
              </a:rPr>
              <a:t>ЧОЛОВІКИ</a:t>
            </a:r>
            <a:endParaRPr lang="ru-RU" sz="90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9249" name="object 35"/>
          <p:cNvSpPr txBox="1">
            <a:spLocks noChangeArrowheads="1"/>
          </p:cNvSpPr>
          <p:nvPr/>
        </p:nvSpPr>
        <p:spPr bwMode="auto">
          <a:xfrm>
            <a:off x="3719513" y="2887663"/>
            <a:ext cx="6223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900" b="1">
                <a:solidFill>
                  <a:srgbClr val="152A65"/>
                </a:solidFill>
                <a:latin typeface="Avenir Next Cyr" charset="-52"/>
              </a:rPr>
              <a:t>ЖІНКИ</a:t>
            </a:r>
            <a:endParaRPr lang="ru-RU" sz="90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9250" name="object 36"/>
          <p:cNvSpPr txBox="1">
            <a:spLocks noChangeArrowheads="1"/>
          </p:cNvSpPr>
          <p:nvPr/>
        </p:nvSpPr>
        <p:spPr bwMode="auto">
          <a:xfrm>
            <a:off x="646112" y="3978895"/>
            <a:ext cx="1876425" cy="1705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00"/>
              </a:spcBef>
            </a:pPr>
            <a:r>
              <a:rPr lang="uk-UA" sz="1000" dirty="0">
                <a:latin typeface="Arial" pitchFamily="34" charset="0"/>
                <a:cs typeface="Arial" pitchFamily="34" charset="0"/>
              </a:rPr>
              <a:t>Окрім виконання прямих функціональних </a:t>
            </a:r>
            <a:r>
              <a:rPr lang="uk-UA" sz="1000" dirty="0" err="1">
                <a:latin typeface="Arial" pitchFamily="34" charset="0"/>
                <a:cs typeface="Arial" pitchFamily="34" charset="0"/>
              </a:rPr>
              <a:t>обов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’</a:t>
            </a:r>
            <a:r>
              <a:rPr lang="uk-UA" sz="1000" dirty="0" err="1">
                <a:latin typeface="Arial" pitchFamily="34" charset="0"/>
                <a:cs typeface="Arial" pitchFamily="34" charset="0"/>
              </a:rPr>
              <a:t>язків</a:t>
            </a:r>
            <a:r>
              <a:rPr lang="uk-UA" sz="1000" dirty="0">
                <a:latin typeface="Arial" pitchFamily="34" charset="0"/>
                <a:cs typeface="Arial" pitchFamily="34" charset="0"/>
              </a:rPr>
              <a:t>, працівники  </a:t>
            </a:r>
            <a:r>
              <a:rPr lang="uk-UA" sz="1000" dirty="0" smtClean="0">
                <a:latin typeface="Arial" pitchFamily="34" charset="0"/>
                <a:cs typeface="Arial" pitchFamily="34" charset="0"/>
              </a:rPr>
              <a:t>відділення поліції </a:t>
            </a:r>
            <a:r>
              <a:rPr lang="uk-UA" sz="1000" dirty="0">
                <a:latin typeface="Arial" pitchFamily="34" charset="0"/>
                <a:cs typeface="Arial" pitchFamily="34" charset="0"/>
              </a:rPr>
              <a:t>постійно залучаються до несення служби на </a:t>
            </a:r>
            <a:r>
              <a:rPr lang="uk-UA" sz="1000" dirty="0" smtClean="0">
                <a:latin typeface="Arial" pitchFamily="34" charset="0"/>
                <a:cs typeface="Arial" pitchFamily="34" charset="0"/>
              </a:rPr>
              <a:t>забезпечення карантинних заходів, </a:t>
            </a:r>
            <a:r>
              <a:rPr lang="uk-UA" sz="1000" dirty="0" err="1" smtClean="0">
                <a:latin typeface="Arial" pitchFamily="34" charset="0"/>
                <a:cs typeface="Arial" pitchFamily="34" charset="0"/>
              </a:rPr>
              <a:t>заходів</a:t>
            </a:r>
            <a:r>
              <a:rPr lang="uk-UA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altLang="ru-RU" sz="1000" dirty="0" smtClean="0">
                <a:latin typeface="Arial" pitchFamily="34" charset="0"/>
                <a:cs typeface="Arial" pitchFamily="34" charset="0"/>
              </a:rPr>
              <a:t>та охороні адміністративних будівель відділення поліції. А також  для охорони публічного порядку на масових заходах.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51" name="object 37"/>
          <p:cNvSpPr txBox="1">
            <a:spLocks noChangeArrowheads="1"/>
          </p:cNvSpPr>
          <p:nvPr/>
        </p:nvSpPr>
        <p:spPr bwMode="auto">
          <a:xfrm>
            <a:off x="750092" y="3698876"/>
            <a:ext cx="185102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"/>
              </a:spcBef>
            </a:pP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ЗАДІЯННЯ У ЗАХОДАХ</a:t>
            </a:r>
            <a:endParaRPr lang="ru-RU" sz="900" dirty="0">
              <a:solidFill>
                <a:srgbClr val="152A65"/>
              </a:solidFill>
              <a:latin typeface="Avenir Next Cyr" charset="-52"/>
            </a:endParaRPr>
          </a:p>
          <a:p>
            <a:pPr eaLnBrk="1" hangingPunct="1">
              <a:spcBef>
                <a:spcPts val="38"/>
              </a:spcBef>
            </a:pP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КРІМ ОСНОВНИХ ОБОВ’ЯЗКІВ</a:t>
            </a:r>
            <a:endParaRPr lang="ru-RU" sz="900" dirty="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9252" name="object 38"/>
          <p:cNvSpPr txBox="1">
            <a:spLocks noChangeArrowheads="1"/>
          </p:cNvSpPr>
          <p:nvPr/>
        </p:nvSpPr>
        <p:spPr bwMode="auto">
          <a:xfrm>
            <a:off x="2787998" y="4582480"/>
            <a:ext cx="1876425" cy="1115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00"/>
              </a:spcBef>
              <a:buFontTx/>
              <a:buNone/>
            </a:pPr>
            <a:r>
              <a:rPr lang="uk-UA" altLang="ru-RU" sz="1000" dirty="0">
                <a:latin typeface="Arial" pitchFamily="34" charset="0"/>
                <a:cs typeface="Arial" pitchFamily="34" charset="0"/>
              </a:rPr>
              <a:t>Некомплект кадрів.</a:t>
            </a:r>
          </a:p>
          <a:p>
            <a:pPr eaLnBrk="1" hangingPunct="1">
              <a:spcBef>
                <a:spcPts val="100"/>
              </a:spcBef>
              <a:buFontTx/>
              <a:buNone/>
            </a:pPr>
            <a:r>
              <a:rPr lang="uk-UA" altLang="ru-RU" sz="1000" dirty="0">
                <a:latin typeface="Arial" pitchFamily="34" charset="0"/>
                <a:cs typeface="Arial" pitchFamily="34" charset="0"/>
              </a:rPr>
              <a:t>Перевантаження, що призводить до перевтоми.</a:t>
            </a:r>
          </a:p>
          <a:p>
            <a:pPr eaLnBrk="1" hangingPunct="1">
              <a:spcBef>
                <a:spcPts val="100"/>
              </a:spcBef>
              <a:buFontTx/>
              <a:buNone/>
            </a:pPr>
            <a:r>
              <a:rPr lang="uk-UA" altLang="ru-RU" sz="1000" dirty="0">
                <a:latin typeface="Arial" pitchFamily="34" charset="0"/>
                <a:cs typeface="Arial" pitchFamily="34" charset="0"/>
              </a:rPr>
              <a:t>Неможливість надати працівникам повноцінний відпочинок у відповідності до трудового законодавства</a:t>
            </a:r>
            <a:endParaRPr lang="ru-RU" alt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53" name="object 39"/>
          <p:cNvSpPr txBox="1">
            <a:spLocks noChangeArrowheads="1"/>
          </p:cNvSpPr>
          <p:nvPr/>
        </p:nvSpPr>
        <p:spPr bwMode="auto">
          <a:xfrm>
            <a:off x="2894013" y="4395788"/>
            <a:ext cx="1768475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"/>
              </a:spcBef>
            </a:pPr>
            <a:r>
              <a:rPr lang="ru-RU" sz="900" b="1">
                <a:solidFill>
                  <a:srgbClr val="152A65"/>
                </a:solidFill>
                <a:latin typeface="Avenir Next Cyr" charset="-52"/>
              </a:rPr>
              <a:t>ПРОБЛЕМИ З ПЕРСОНАЛОМ</a:t>
            </a:r>
            <a:endParaRPr lang="ru-RU" sz="90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9256" name="object 42"/>
          <p:cNvSpPr txBox="1">
            <a:spLocks noChangeArrowheads="1"/>
          </p:cNvSpPr>
          <p:nvPr/>
        </p:nvSpPr>
        <p:spPr bwMode="auto">
          <a:xfrm>
            <a:off x="5062538" y="1647825"/>
            <a:ext cx="1885950" cy="1874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3000"/>
              </a:lnSpc>
              <a:spcBef>
                <a:spcPts val="100"/>
              </a:spcBef>
            </a:pP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НЕКОМЛЕКТ.  НАВАНТАЖЕННЯ НА ОДНОГО  ПОЛІЦЕЙСЬКОГО</a:t>
            </a:r>
          </a:p>
          <a:p>
            <a:pPr eaLnBrk="1" hangingPunct="1">
              <a:spcBef>
                <a:spcPts val="450"/>
              </a:spcBef>
            </a:pPr>
            <a:r>
              <a:rPr lang="uk-UA" sz="1000" dirty="0">
                <a:latin typeface="Arial" pitchFamily="34" charset="0"/>
                <a:cs typeface="Arial" pitchFamily="34" charset="0"/>
              </a:rPr>
              <a:t>Некомплект складає  </a:t>
            </a:r>
            <a:r>
              <a:rPr lang="uk-UA" sz="1000" dirty="0" smtClean="0">
                <a:latin typeface="Arial" pitchFamily="34" charset="0"/>
                <a:cs typeface="Arial" pitchFamily="34" charset="0"/>
              </a:rPr>
              <a:t>10 </a:t>
            </a:r>
            <a:r>
              <a:rPr lang="uk-UA" sz="1000" dirty="0">
                <a:latin typeface="Arial" pitchFamily="34" charset="0"/>
                <a:cs typeface="Arial" pitchFamily="34" charset="0"/>
              </a:rPr>
              <a:t>працівників </a:t>
            </a:r>
            <a:r>
              <a:rPr lang="uk-UA" sz="1000" dirty="0" smtClean="0">
                <a:latin typeface="Arial" pitchFamily="34" charset="0"/>
                <a:cs typeface="Arial" pitchFamily="34" charset="0"/>
              </a:rPr>
              <a:t>(20 %)</a:t>
            </a:r>
          </a:p>
          <a:p>
            <a:pPr eaLnBrk="1" hangingPunct="1">
              <a:spcBef>
                <a:spcPts val="450"/>
              </a:spcBef>
            </a:pPr>
            <a:r>
              <a:rPr lang="uk-UA" sz="1000" dirty="0">
                <a:latin typeface="Arial" pitchFamily="34" charset="0"/>
                <a:cs typeface="Arial" pitchFamily="34" charset="0"/>
              </a:rPr>
              <a:t>Найбільше не вистачає </a:t>
            </a:r>
            <a:r>
              <a:rPr lang="uk-UA" sz="1000" dirty="0" err="1" smtClean="0">
                <a:latin typeface="Arial" pitchFamily="34" charset="0"/>
                <a:cs typeface="Arial" pitchFamily="34" charset="0"/>
              </a:rPr>
              <a:t>дізнавачів</a:t>
            </a:r>
            <a:r>
              <a:rPr lang="uk-UA" sz="1000" dirty="0" smtClean="0">
                <a:latin typeface="Arial" pitchFamily="34" charset="0"/>
                <a:cs typeface="Arial" pitchFamily="34" charset="0"/>
              </a:rPr>
              <a:t> (33,3%) та </a:t>
            </a:r>
            <a:r>
              <a:rPr lang="uk-UA" sz="1000" dirty="0">
                <a:latin typeface="Arial" pitchFamily="34" charset="0"/>
                <a:cs typeface="Arial" pitchFamily="34" charset="0"/>
              </a:rPr>
              <a:t>оперуповноважених </a:t>
            </a:r>
            <a:r>
              <a:rPr lang="uk-UA" sz="1000" dirty="0" smtClean="0">
                <a:latin typeface="Arial" pitchFamily="34" charset="0"/>
                <a:cs typeface="Arial" pitchFamily="34" charset="0"/>
              </a:rPr>
              <a:t>(25%), </a:t>
            </a:r>
            <a:r>
              <a:rPr lang="uk-UA" sz="1000" dirty="0">
                <a:latin typeface="Arial" pitchFamily="34" charset="0"/>
                <a:cs typeface="Arial" pitchFamily="34" charset="0"/>
              </a:rPr>
              <a:t>що створює додаткове навантаження на </a:t>
            </a:r>
            <a:r>
              <a:rPr lang="uk-UA" sz="1000" dirty="0" smtClean="0">
                <a:latin typeface="Arial" pitchFamily="34" charset="0"/>
                <a:cs typeface="Arial" pitchFamily="34" charset="0"/>
              </a:rPr>
              <a:t>працівників.</a:t>
            </a:r>
            <a:endParaRPr lang="uk-UA" sz="10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ts val="450"/>
              </a:spcBef>
            </a:pPr>
            <a:r>
              <a:rPr lang="uk-UA" sz="1000" dirty="0" smtClean="0">
                <a:latin typeface="Arial" pitchFamily="34" charset="0"/>
                <a:cs typeface="Arial" pitchFamily="34" charset="0"/>
              </a:rPr>
              <a:t>За </a:t>
            </a:r>
            <a:r>
              <a:rPr lang="uk-UA" sz="1000" dirty="0">
                <a:latin typeface="Arial" pitchFamily="34" charset="0"/>
                <a:cs typeface="Arial" pitchFamily="34" charset="0"/>
              </a:rPr>
              <a:t>звітний період звільнено 2</a:t>
            </a:r>
            <a:r>
              <a:rPr lang="uk-UA" sz="1000" dirty="0" smtClean="0">
                <a:latin typeface="Arial" pitchFamily="34" charset="0"/>
                <a:cs typeface="Arial" pitchFamily="34" charset="0"/>
              </a:rPr>
              <a:t> особа </a:t>
            </a:r>
            <a:r>
              <a:rPr lang="uk-UA" sz="1000" dirty="0">
                <a:latin typeface="Arial" pitchFamily="34" charset="0"/>
                <a:cs typeface="Arial" pitchFamily="34" charset="0"/>
              </a:rPr>
              <a:t>– за власним </a:t>
            </a:r>
            <a:r>
              <a:rPr lang="uk-UA" sz="1000" dirty="0" smtClean="0">
                <a:latin typeface="Arial" pitchFamily="34" charset="0"/>
                <a:cs typeface="Arial" pitchFamily="34" charset="0"/>
              </a:rPr>
              <a:t>бажанням. </a:t>
            </a:r>
          </a:p>
        </p:txBody>
      </p:sp>
      <p:sp>
        <p:nvSpPr>
          <p:cNvPr id="9257" name="object 43"/>
          <p:cNvSpPr>
            <a:spLocks noChangeArrowheads="1"/>
          </p:cNvSpPr>
          <p:nvPr/>
        </p:nvSpPr>
        <p:spPr bwMode="auto">
          <a:xfrm>
            <a:off x="1616075" y="2208213"/>
            <a:ext cx="90488" cy="31750"/>
          </a:xfrm>
          <a:custGeom>
            <a:avLst/>
            <a:gdLst>
              <a:gd name="T0" fmla="*/ 0 w 90169"/>
              <a:gd name="T1" fmla="*/ 0 h 30480"/>
              <a:gd name="T2" fmla="*/ 90169 w 90169"/>
              <a:gd name="T3" fmla="*/ 30480 h 30480"/>
            </a:gdLst>
            <a:ahLst/>
            <a:cxnLst/>
            <a:rect l="T0" t="T1" r="T2" b="T3"/>
            <a:pathLst>
              <a:path w="90169" h="30480">
                <a:moveTo>
                  <a:pt x="83096" y="0"/>
                </a:moveTo>
                <a:lnTo>
                  <a:pt x="6705" y="0"/>
                </a:lnTo>
                <a:lnTo>
                  <a:pt x="0" y="6705"/>
                </a:lnTo>
                <a:lnTo>
                  <a:pt x="0" y="23241"/>
                </a:lnTo>
                <a:lnTo>
                  <a:pt x="6705" y="29933"/>
                </a:lnTo>
                <a:lnTo>
                  <a:pt x="83096" y="29933"/>
                </a:lnTo>
                <a:lnTo>
                  <a:pt x="89801" y="23241"/>
                </a:lnTo>
                <a:lnTo>
                  <a:pt x="89801" y="6705"/>
                </a:lnTo>
                <a:lnTo>
                  <a:pt x="83096" y="0"/>
                </a:lnTo>
                <a:close/>
              </a:path>
            </a:pathLst>
          </a:custGeom>
          <a:solidFill>
            <a:srgbClr val="173B6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58" name="object 44"/>
          <p:cNvSpPr>
            <a:spLocks noChangeArrowheads="1"/>
          </p:cNvSpPr>
          <p:nvPr/>
        </p:nvSpPr>
        <p:spPr bwMode="auto">
          <a:xfrm>
            <a:off x="1541463" y="2044700"/>
            <a:ext cx="90487" cy="60325"/>
          </a:xfrm>
          <a:custGeom>
            <a:avLst/>
            <a:gdLst>
              <a:gd name="T0" fmla="*/ 0 w 90169"/>
              <a:gd name="T1" fmla="*/ 0 h 60325"/>
              <a:gd name="T2" fmla="*/ 90169 w 90169"/>
              <a:gd name="T3" fmla="*/ 60325 h 60325"/>
            </a:gdLst>
            <a:ahLst/>
            <a:cxnLst/>
            <a:rect l="T0" t="T1" r="T2" b="T3"/>
            <a:pathLst>
              <a:path w="90169" h="60325">
                <a:moveTo>
                  <a:pt x="59867" y="29933"/>
                </a:moveTo>
                <a:lnTo>
                  <a:pt x="29933" y="29933"/>
                </a:lnTo>
                <a:lnTo>
                  <a:pt x="29933" y="53162"/>
                </a:lnTo>
                <a:lnTo>
                  <a:pt x="36626" y="59867"/>
                </a:lnTo>
                <a:lnTo>
                  <a:pt x="53162" y="59867"/>
                </a:lnTo>
                <a:lnTo>
                  <a:pt x="59867" y="53162"/>
                </a:lnTo>
                <a:lnTo>
                  <a:pt x="59867" y="29933"/>
                </a:lnTo>
                <a:close/>
              </a:path>
              <a:path w="90169" h="60325">
                <a:moveTo>
                  <a:pt x="83096" y="0"/>
                </a:moveTo>
                <a:lnTo>
                  <a:pt x="6692" y="0"/>
                </a:lnTo>
                <a:lnTo>
                  <a:pt x="0" y="6692"/>
                </a:lnTo>
                <a:lnTo>
                  <a:pt x="0" y="23241"/>
                </a:lnTo>
                <a:lnTo>
                  <a:pt x="6692" y="29933"/>
                </a:lnTo>
                <a:lnTo>
                  <a:pt x="83096" y="29933"/>
                </a:lnTo>
                <a:lnTo>
                  <a:pt x="89788" y="23241"/>
                </a:lnTo>
                <a:lnTo>
                  <a:pt x="89788" y="6692"/>
                </a:lnTo>
                <a:lnTo>
                  <a:pt x="83096" y="0"/>
                </a:lnTo>
                <a:close/>
              </a:path>
            </a:pathLst>
          </a:custGeom>
          <a:solidFill>
            <a:srgbClr val="173B6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59" name="object 45"/>
          <p:cNvSpPr>
            <a:spLocks noChangeArrowheads="1"/>
          </p:cNvSpPr>
          <p:nvPr/>
        </p:nvSpPr>
        <p:spPr bwMode="auto">
          <a:xfrm>
            <a:off x="1690688" y="2044700"/>
            <a:ext cx="90487" cy="60325"/>
          </a:xfrm>
          <a:custGeom>
            <a:avLst/>
            <a:gdLst>
              <a:gd name="T0" fmla="*/ 0 w 90169"/>
              <a:gd name="T1" fmla="*/ 0 h 60325"/>
              <a:gd name="T2" fmla="*/ 90169 w 90169"/>
              <a:gd name="T3" fmla="*/ 60325 h 60325"/>
            </a:gdLst>
            <a:ahLst/>
            <a:cxnLst/>
            <a:rect l="T0" t="T1" r="T2" b="T3"/>
            <a:pathLst>
              <a:path w="90169" h="60325">
                <a:moveTo>
                  <a:pt x="59867" y="29933"/>
                </a:moveTo>
                <a:lnTo>
                  <a:pt x="29933" y="29933"/>
                </a:lnTo>
                <a:lnTo>
                  <a:pt x="29933" y="53162"/>
                </a:lnTo>
                <a:lnTo>
                  <a:pt x="36639" y="59855"/>
                </a:lnTo>
                <a:lnTo>
                  <a:pt x="53174" y="59855"/>
                </a:lnTo>
                <a:lnTo>
                  <a:pt x="59867" y="53162"/>
                </a:lnTo>
                <a:lnTo>
                  <a:pt x="59867" y="29933"/>
                </a:lnTo>
                <a:close/>
              </a:path>
              <a:path w="90169" h="60325">
                <a:moveTo>
                  <a:pt x="83096" y="0"/>
                </a:moveTo>
                <a:lnTo>
                  <a:pt x="6705" y="0"/>
                </a:lnTo>
                <a:lnTo>
                  <a:pt x="0" y="6692"/>
                </a:lnTo>
                <a:lnTo>
                  <a:pt x="0" y="23241"/>
                </a:lnTo>
                <a:lnTo>
                  <a:pt x="6705" y="29933"/>
                </a:lnTo>
                <a:lnTo>
                  <a:pt x="83096" y="29933"/>
                </a:lnTo>
                <a:lnTo>
                  <a:pt x="89801" y="23241"/>
                </a:lnTo>
                <a:lnTo>
                  <a:pt x="89801" y="6692"/>
                </a:lnTo>
                <a:lnTo>
                  <a:pt x="83096" y="0"/>
                </a:lnTo>
                <a:close/>
              </a:path>
            </a:pathLst>
          </a:custGeom>
          <a:solidFill>
            <a:srgbClr val="173B6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60" name="object 46"/>
          <p:cNvSpPr>
            <a:spLocks noChangeArrowheads="1"/>
          </p:cNvSpPr>
          <p:nvPr/>
        </p:nvSpPr>
        <p:spPr bwMode="auto">
          <a:xfrm>
            <a:off x="1298575" y="1717675"/>
            <a:ext cx="725488" cy="895350"/>
          </a:xfrm>
          <a:custGeom>
            <a:avLst/>
            <a:gdLst>
              <a:gd name="T0" fmla="*/ 0 w 726439"/>
              <a:gd name="T1" fmla="*/ 0 h 895350"/>
              <a:gd name="T2" fmla="*/ 726439 w 726439"/>
              <a:gd name="T3" fmla="*/ 895350 h 895350"/>
            </a:gdLst>
            <a:ahLst/>
            <a:cxnLst/>
            <a:rect l="T0" t="T1" r="T2" b="T3"/>
            <a:pathLst>
              <a:path w="726439" h="895350">
                <a:moveTo>
                  <a:pt x="228611" y="447039"/>
                </a:moveTo>
                <a:lnTo>
                  <a:pt x="198474" y="447039"/>
                </a:lnTo>
                <a:lnTo>
                  <a:pt x="202053" y="467359"/>
                </a:lnTo>
                <a:lnTo>
                  <a:pt x="208777" y="486409"/>
                </a:lnTo>
                <a:lnTo>
                  <a:pt x="218487" y="504189"/>
                </a:lnTo>
                <a:lnTo>
                  <a:pt x="231024" y="520699"/>
                </a:lnTo>
                <a:lnTo>
                  <a:pt x="233475" y="532129"/>
                </a:lnTo>
                <a:lnTo>
                  <a:pt x="240084" y="577849"/>
                </a:lnTo>
                <a:lnTo>
                  <a:pt x="241387" y="607059"/>
                </a:lnTo>
                <a:lnTo>
                  <a:pt x="192124" y="656589"/>
                </a:lnTo>
                <a:lnTo>
                  <a:pt x="174427" y="657859"/>
                </a:lnTo>
                <a:lnTo>
                  <a:pt x="156944" y="660399"/>
                </a:lnTo>
                <a:lnTo>
                  <a:pt x="116648" y="673099"/>
                </a:lnTo>
                <a:lnTo>
                  <a:pt x="102919" y="680719"/>
                </a:lnTo>
                <a:lnTo>
                  <a:pt x="92795" y="687069"/>
                </a:lnTo>
                <a:lnTo>
                  <a:pt x="50701" y="725169"/>
                </a:lnTo>
                <a:lnTo>
                  <a:pt x="29539" y="758189"/>
                </a:lnTo>
                <a:lnTo>
                  <a:pt x="1942" y="836929"/>
                </a:lnTo>
                <a:lnTo>
                  <a:pt x="0" y="854709"/>
                </a:lnTo>
                <a:lnTo>
                  <a:pt x="4845" y="871219"/>
                </a:lnTo>
                <a:lnTo>
                  <a:pt x="15542" y="885189"/>
                </a:lnTo>
                <a:lnTo>
                  <a:pt x="31152" y="894079"/>
                </a:lnTo>
                <a:lnTo>
                  <a:pt x="35559" y="895349"/>
                </a:lnTo>
                <a:lnTo>
                  <a:pt x="681214" y="895349"/>
                </a:lnTo>
                <a:lnTo>
                  <a:pt x="698706" y="892809"/>
                </a:lnTo>
                <a:lnTo>
                  <a:pt x="712996" y="882649"/>
                </a:lnTo>
                <a:lnTo>
                  <a:pt x="722637" y="868679"/>
                </a:lnTo>
                <a:lnTo>
                  <a:pt x="723144" y="866139"/>
                </a:lnTo>
                <a:lnTo>
                  <a:pt x="36511" y="866139"/>
                </a:lnTo>
                <a:lnTo>
                  <a:pt x="29780" y="859789"/>
                </a:lnTo>
                <a:lnTo>
                  <a:pt x="29755" y="849629"/>
                </a:lnTo>
                <a:lnTo>
                  <a:pt x="29996" y="848359"/>
                </a:lnTo>
                <a:lnTo>
                  <a:pt x="30466" y="847089"/>
                </a:lnTo>
                <a:lnTo>
                  <a:pt x="49973" y="786129"/>
                </a:lnTo>
                <a:lnTo>
                  <a:pt x="52570" y="778509"/>
                </a:lnTo>
                <a:lnTo>
                  <a:pt x="55463" y="772159"/>
                </a:lnTo>
                <a:lnTo>
                  <a:pt x="58646" y="767079"/>
                </a:lnTo>
                <a:lnTo>
                  <a:pt x="62114" y="760729"/>
                </a:lnTo>
                <a:lnTo>
                  <a:pt x="67162" y="753109"/>
                </a:lnTo>
                <a:lnTo>
                  <a:pt x="72674" y="745489"/>
                </a:lnTo>
                <a:lnTo>
                  <a:pt x="78634" y="737869"/>
                </a:lnTo>
                <a:lnTo>
                  <a:pt x="85025" y="731519"/>
                </a:lnTo>
                <a:lnTo>
                  <a:pt x="86845" y="728979"/>
                </a:lnTo>
                <a:lnTo>
                  <a:pt x="119798" y="704849"/>
                </a:lnTo>
                <a:lnTo>
                  <a:pt x="134415" y="698499"/>
                </a:lnTo>
                <a:lnTo>
                  <a:pt x="148542" y="693419"/>
                </a:lnTo>
                <a:lnTo>
                  <a:pt x="163059" y="689609"/>
                </a:lnTo>
                <a:lnTo>
                  <a:pt x="177858" y="687069"/>
                </a:lnTo>
                <a:lnTo>
                  <a:pt x="192835" y="685799"/>
                </a:lnTo>
                <a:lnTo>
                  <a:pt x="238265" y="685799"/>
                </a:lnTo>
                <a:lnTo>
                  <a:pt x="220382" y="670559"/>
                </a:lnTo>
                <a:lnTo>
                  <a:pt x="259015" y="632459"/>
                </a:lnTo>
                <a:lnTo>
                  <a:pt x="305547" y="632459"/>
                </a:lnTo>
                <a:lnTo>
                  <a:pt x="271232" y="603249"/>
                </a:lnTo>
                <a:lnTo>
                  <a:pt x="268616" y="562609"/>
                </a:lnTo>
                <a:lnTo>
                  <a:pt x="268324" y="561339"/>
                </a:lnTo>
                <a:lnTo>
                  <a:pt x="268159" y="560069"/>
                </a:lnTo>
                <a:lnTo>
                  <a:pt x="313660" y="560069"/>
                </a:lnTo>
                <a:lnTo>
                  <a:pt x="278697" y="528319"/>
                </a:lnTo>
                <a:lnTo>
                  <a:pt x="251060" y="497839"/>
                </a:lnTo>
                <a:lnTo>
                  <a:pt x="234084" y="469899"/>
                </a:lnTo>
                <a:lnTo>
                  <a:pt x="228611" y="447039"/>
                </a:lnTo>
                <a:close/>
              </a:path>
              <a:path w="726439" h="895350">
                <a:moveTo>
                  <a:pt x="238265" y="685799"/>
                </a:moveTo>
                <a:lnTo>
                  <a:pt x="192835" y="685799"/>
                </a:lnTo>
                <a:lnTo>
                  <a:pt x="292975" y="772159"/>
                </a:lnTo>
                <a:lnTo>
                  <a:pt x="329195" y="808989"/>
                </a:lnTo>
                <a:lnTo>
                  <a:pt x="294664" y="866139"/>
                </a:lnTo>
                <a:lnTo>
                  <a:pt x="329576" y="866139"/>
                </a:lnTo>
                <a:lnTo>
                  <a:pt x="352449" y="828039"/>
                </a:lnTo>
                <a:lnTo>
                  <a:pt x="408333" y="828039"/>
                </a:lnTo>
                <a:lnTo>
                  <a:pt x="396823" y="808989"/>
                </a:lnTo>
                <a:lnTo>
                  <a:pt x="405566" y="800099"/>
                </a:lnTo>
                <a:lnTo>
                  <a:pt x="363015" y="800099"/>
                </a:lnTo>
                <a:lnTo>
                  <a:pt x="324318" y="760729"/>
                </a:lnTo>
                <a:lnTo>
                  <a:pt x="344754" y="740409"/>
                </a:lnTo>
                <a:lnTo>
                  <a:pt x="302347" y="740409"/>
                </a:lnTo>
                <a:lnTo>
                  <a:pt x="238265" y="685799"/>
                </a:lnTo>
                <a:close/>
              </a:path>
              <a:path w="726439" h="895350">
                <a:moveTo>
                  <a:pt x="408333" y="828039"/>
                </a:moveTo>
                <a:lnTo>
                  <a:pt x="373582" y="828039"/>
                </a:lnTo>
                <a:lnTo>
                  <a:pt x="396442" y="866139"/>
                </a:lnTo>
                <a:lnTo>
                  <a:pt x="431354" y="866139"/>
                </a:lnTo>
                <a:lnTo>
                  <a:pt x="408333" y="828039"/>
                </a:lnTo>
                <a:close/>
              </a:path>
              <a:path w="726439" h="895350">
                <a:moveTo>
                  <a:pt x="631199" y="685799"/>
                </a:moveTo>
                <a:lnTo>
                  <a:pt x="533183" y="685799"/>
                </a:lnTo>
                <a:lnTo>
                  <a:pt x="548158" y="687069"/>
                </a:lnTo>
                <a:lnTo>
                  <a:pt x="562953" y="689609"/>
                </a:lnTo>
                <a:lnTo>
                  <a:pt x="577465" y="693419"/>
                </a:lnTo>
                <a:lnTo>
                  <a:pt x="591590" y="698499"/>
                </a:lnTo>
                <a:lnTo>
                  <a:pt x="596606" y="699769"/>
                </a:lnTo>
                <a:lnTo>
                  <a:pt x="634232" y="725169"/>
                </a:lnTo>
                <a:lnTo>
                  <a:pt x="640993" y="731519"/>
                </a:lnTo>
                <a:lnTo>
                  <a:pt x="647391" y="737869"/>
                </a:lnTo>
                <a:lnTo>
                  <a:pt x="670412" y="772159"/>
                </a:lnTo>
                <a:lnTo>
                  <a:pt x="698067" y="854709"/>
                </a:lnTo>
                <a:lnTo>
                  <a:pt x="693698" y="862329"/>
                </a:lnTo>
                <a:lnTo>
                  <a:pt x="684313" y="866139"/>
                </a:lnTo>
                <a:lnTo>
                  <a:pt x="723144" y="866139"/>
                </a:lnTo>
                <a:lnTo>
                  <a:pt x="726185" y="850899"/>
                </a:lnTo>
                <a:lnTo>
                  <a:pt x="726185" y="845819"/>
                </a:lnTo>
                <a:lnTo>
                  <a:pt x="704074" y="774699"/>
                </a:lnTo>
                <a:lnTo>
                  <a:pt x="686591" y="740409"/>
                </a:lnTo>
                <a:lnTo>
                  <a:pt x="662164" y="709929"/>
                </a:lnTo>
                <a:lnTo>
                  <a:pt x="633224" y="687069"/>
                </a:lnTo>
                <a:lnTo>
                  <a:pt x="631199" y="685799"/>
                </a:lnTo>
                <a:close/>
              </a:path>
              <a:path w="726439" h="895350">
                <a:moveTo>
                  <a:pt x="373582" y="828039"/>
                </a:moveTo>
                <a:lnTo>
                  <a:pt x="352449" y="828039"/>
                </a:lnTo>
                <a:lnTo>
                  <a:pt x="359243" y="830579"/>
                </a:lnTo>
                <a:lnTo>
                  <a:pt x="366775" y="830579"/>
                </a:lnTo>
                <a:lnTo>
                  <a:pt x="373582" y="828039"/>
                </a:lnTo>
                <a:close/>
              </a:path>
              <a:path w="726439" h="895350">
                <a:moveTo>
                  <a:pt x="405623" y="722629"/>
                </a:moveTo>
                <a:lnTo>
                  <a:pt x="362634" y="722629"/>
                </a:lnTo>
                <a:lnTo>
                  <a:pt x="401331" y="761999"/>
                </a:lnTo>
                <a:lnTo>
                  <a:pt x="363015" y="800099"/>
                </a:lnTo>
                <a:lnTo>
                  <a:pt x="405566" y="800099"/>
                </a:lnTo>
                <a:lnTo>
                  <a:pt x="433043" y="772159"/>
                </a:lnTo>
                <a:lnTo>
                  <a:pt x="469859" y="740409"/>
                </a:lnTo>
                <a:lnTo>
                  <a:pt x="423658" y="740409"/>
                </a:lnTo>
                <a:lnTo>
                  <a:pt x="405623" y="722629"/>
                </a:lnTo>
                <a:close/>
              </a:path>
              <a:path w="726439" h="895350">
                <a:moveTo>
                  <a:pt x="305547" y="632459"/>
                </a:moveTo>
                <a:lnTo>
                  <a:pt x="259015" y="632459"/>
                </a:lnTo>
                <a:lnTo>
                  <a:pt x="341006" y="702309"/>
                </a:lnTo>
                <a:lnTo>
                  <a:pt x="302347" y="740409"/>
                </a:lnTo>
                <a:lnTo>
                  <a:pt x="344754" y="740409"/>
                </a:lnTo>
                <a:lnTo>
                  <a:pt x="362634" y="722629"/>
                </a:lnTo>
                <a:lnTo>
                  <a:pt x="405623" y="722629"/>
                </a:lnTo>
                <a:lnTo>
                  <a:pt x="385012" y="702309"/>
                </a:lnTo>
                <a:lnTo>
                  <a:pt x="410354" y="680719"/>
                </a:lnTo>
                <a:lnTo>
                  <a:pt x="362241" y="680719"/>
                </a:lnTo>
                <a:lnTo>
                  <a:pt x="305547" y="632459"/>
                </a:lnTo>
                <a:close/>
              </a:path>
              <a:path w="726439" h="895350">
                <a:moveTo>
                  <a:pt x="509894" y="632459"/>
                </a:moveTo>
                <a:lnTo>
                  <a:pt x="467003" y="632459"/>
                </a:lnTo>
                <a:lnTo>
                  <a:pt x="505636" y="670559"/>
                </a:lnTo>
                <a:lnTo>
                  <a:pt x="423658" y="740409"/>
                </a:lnTo>
                <a:lnTo>
                  <a:pt x="469859" y="740409"/>
                </a:lnTo>
                <a:lnTo>
                  <a:pt x="533183" y="685799"/>
                </a:lnTo>
                <a:lnTo>
                  <a:pt x="631199" y="685799"/>
                </a:lnTo>
                <a:lnTo>
                  <a:pt x="623099" y="680719"/>
                </a:lnTo>
                <a:lnTo>
                  <a:pt x="621702" y="679449"/>
                </a:lnTo>
                <a:lnTo>
                  <a:pt x="615644" y="675639"/>
                </a:lnTo>
                <a:lnTo>
                  <a:pt x="569062" y="660399"/>
                </a:lnTo>
                <a:lnTo>
                  <a:pt x="533894" y="656589"/>
                </a:lnTo>
                <a:lnTo>
                  <a:pt x="509894" y="632459"/>
                </a:lnTo>
                <a:close/>
              </a:path>
              <a:path w="726439" h="895350">
                <a:moveTo>
                  <a:pt x="487927" y="560069"/>
                </a:moveTo>
                <a:lnTo>
                  <a:pt x="457859" y="560069"/>
                </a:lnTo>
                <a:lnTo>
                  <a:pt x="457694" y="561339"/>
                </a:lnTo>
                <a:lnTo>
                  <a:pt x="457414" y="562609"/>
                </a:lnTo>
                <a:lnTo>
                  <a:pt x="456243" y="574039"/>
                </a:lnTo>
                <a:lnTo>
                  <a:pt x="455490" y="582929"/>
                </a:lnTo>
                <a:lnTo>
                  <a:pt x="455005" y="593089"/>
                </a:lnTo>
                <a:lnTo>
                  <a:pt x="454786" y="603249"/>
                </a:lnTo>
                <a:lnTo>
                  <a:pt x="363384" y="680719"/>
                </a:lnTo>
                <a:lnTo>
                  <a:pt x="410354" y="680719"/>
                </a:lnTo>
                <a:lnTo>
                  <a:pt x="467003" y="632459"/>
                </a:lnTo>
                <a:lnTo>
                  <a:pt x="509894" y="632459"/>
                </a:lnTo>
                <a:lnTo>
                  <a:pt x="484631" y="607059"/>
                </a:lnTo>
                <a:lnTo>
                  <a:pt x="484764" y="596899"/>
                </a:lnTo>
                <a:lnTo>
                  <a:pt x="485202" y="586739"/>
                </a:lnTo>
                <a:lnTo>
                  <a:pt x="485945" y="577849"/>
                </a:lnTo>
                <a:lnTo>
                  <a:pt x="486993" y="567689"/>
                </a:lnTo>
                <a:lnTo>
                  <a:pt x="487927" y="560069"/>
                </a:lnTo>
                <a:close/>
              </a:path>
              <a:path w="726439" h="895350">
                <a:moveTo>
                  <a:pt x="313660" y="560069"/>
                </a:moveTo>
                <a:lnTo>
                  <a:pt x="268159" y="560069"/>
                </a:lnTo>
                <a:lnTo>
                  <a:pt x="275053" y="566419"/>
                </a:lnTo>
                <a:lnTo>
                  <a:pt x="328736" y="603249"/>
                </a:lnTo>
                <a:lnTo>
                  <a:pt x="362987" y="608329"/>
                </a:lnTo>
                <a:lnTo>
                  <a:pt x="397242" y="603249"/>
                </a:lnTo>
                <a:lnTo>
                  <a:pt x="428420" y="585469"/>
                </a:lnTo>
                <a:lnTo>
                  <a:pt x="436301" y="579119"/>
                </a:lnTo>
                <a:lnTo>
                  <a:pt x="362984" y="579119"/>
                </a:lnTo>
                <a:lnTo>
                  <a:pt x="338618" y="574039"/>
                </a:lnTo>
                <a:lnTo>
                  <a:pt x="316457" y="562609"/>
                </a:lnTo>
                <a:lnTo>
                  <a:pt x="313660" y="560069"/>
                </a:lnTo>
                <a:close/>
              </a:path>
              <a:path w="726439" h="895350">
                <a:moveTo>
                  <a:pt x="553274" y="265429"/>
                </a:moveTo>
                <a:lnTo>
                  <a:pt x="512266" y="265429"/>
                </a:lnTo>
                <a:lnTo>
                  <a:pt x="512367" y="267969"/>
                </a:lnTo>
                <a:lnTo>
                  <a:pt x="512685" y="269239"/>
                </a:lnTo>
                <a:lnTo>
                  <a:pt x="512685" y="271779"/>
                </a:lnTo>
                <a:lnTo>
                  <a:pt x="512409" y="279399"/>
                </a:lnTo>
                <a:lnTo>
                  <a:pt x="511658" y="287019"/>
                </a:lnTo>
                <a:lnTo>
                  <a:pt x="510433" y="294639"/>
                </a:lnTo>
                <a:lnTo>
                  <a:pt x="508735" y="300989"/>
                </a:lnTo>
                <a:lnTo>
                  <a:pt x="501297" y="334009"/>
                </a:lnTo>
                <a:lnTo>
                  <a:pt x="496902" y="368299"/>
                </a:lnTo>
                <a:lnTo>
                  <a:pt x="495569" y="402589"/>
                </a:lnTo>
                <a:lnTo>
                  <a:pt x="497318" y="435609"/>
                </a:lnTo>
                <a:lnTo>
                  <a:pt x="497572" y="439419"/>
                </a:lnTo>
                <a:lnTo>
                  <a:pt x="497712" y="441959"/>
                </a:lnTo>
                <a:lnTo>
                  <a:pt x="497712" y="445769"/>
                </a:lnTo>
                <a:lnTo>
                  <a:pt x="491933" y="469899"/>
                </a:lnTo>
                <a:lnTo>
                  <a:pt x="447316" y="528319"/>
                </a:lnTo>
                <a:lnTo>
                  <a:pt x="409548" y="562609"/>
                </a:lnTo>
                <a:lnTo>
                  <a:pt x="362984" y="579119"/>
                </a:lnTo>
                <a:lnTo>
                  <a:pt x="436301" y="579119"/>
                </a:lnTo>
                <a:lnTo>
                  <a:pt x="443792" y="572769"/>
                </a:lnTo>
                <a:lnTo>
                  <a:pt x="450957" y="566419"/>
                </a:lnTo>
                <a:lnTo>
                  <a:pt x="457859" y="560069"/>
                </a:lnTo>
                <a:lnTo>
                  <a:pt x="487927" y="560069"/>
                </a:lnTo>
                <a:lnTo>
                  <a:pt x="494994" y="520699"/>
                </a:lnTo>
                <a:lnTo>
                  <a:pt x="507533" y="504189"/>
                </a:lnTo>
                <a:lnTo>
                  <a:pt x="517247" y="486409"/>
                </a:lnTo>
                <a:lnTo>
                  <a:pt x="523976" y="467359"/>
                </a:lnTo>
                <a:lnTo>
                  <a:pt x="527557" y="447039"/>
                </a:lnTo>
                <a:lnTo>
                  <a:pt x="538809" y="447039"/>
                </a:lnTo>
                <a:lnTo>
                  <a:pt x="541387" y="445769"/>
                </a:lnTo>
                <a:lnTo>
                  <a:pt x="549516" y="441959"/>
                </a:lnTo>
                <a:lnTo>
                  <a:pt x="559872" y="427989"/>
                </a:lnTo>
                <a:lnTo>
                  <a:pt x="563212" y="416559"/>
                </a:lnTo>
                <a:lnTo>
                  <a:pt x="532383" y="416559"/>
                </a:lnTo>
                <a:lnTo>
                  <a:pt x="530020" y="414019"/>
                </a:lnTo>
                <a:lnTo>
                  <a:pt x="527874" y="411479"/>
                </a:lnTo>
                <a:lnTo>
                  <a:pt x="525969" y="410209"/>
                </a:lnTo>
                <a:lnTo>
                  <a:pt x="526022" y="387349"/>
                </a:lnTo>
                <a:lnTo>
                  <a:pt x="527469" y="365759"/>
                </a:lnTo>
                <a:lnTo>
                  <a:pt x="530300" y="344169"/>
                </a:lnTo>
                <a:lnTo>
                  <a:pt x="534503" y="322579"/>
                </a:lnTo>
                <a:lnTo>
                  <a:pt x="536053" y="321309"/>
                </a:lnTo>
                <a:lnTo>
                  <a:pt x="537717" y="321309"/>
                </a:lnTo>
                <a:lnTo>
                  <a:pt x="539520" y="320039"/>
                </a:lnTo>
                <a:lnTo>
                  <a:pt x="570549" y="320039"/>
                </a:lnTo>
                <a:lnTo>
                  <a:pt x="569984" y="316229"/>
                </a:lnTo>
                <a:lnTo>
                  <a:pt x="563854" y="302259"/>
                </a:lnTo>
                <a:lnTo>
                  <a:pt x="551915" y="292099"/>
                </a:lnTo>
                <a:lnTo>
                  <a:pt x="548588" y="290829"/>
                </a:lnTo>
                <a:lnTo>
                  <a:pt x="545006" y="289559"/>
                </a:lnTo>
                <a:lnTo>
                  <a:pt x="541400" y="289559"/>
                </a:lnTo>
                <a:lnTo>
                  <a:pt x="541920" y="285749"/>
                </a:lnTo>
                <a:lnTo>
                  <a:pt x="542022" y="281939"/>
                </a:lnTo>
                <a:lnTo>
                  <a:pt x="542225" y="278129"/>
                </a:lnTo>
                <a:lnTo>
                  <a:pt x="553274" y="265429"/>
                </a:lnTo>
                <a:close/>
              </a:path>
              <a:path w="726439" h="895350">
                <a:moveTo>
                  <a:pt x="371470" y="0"/>
                </a:moveTo>
                <a:lnTo>
                  <a:pt x="354561" y="0"/>
                </a:lnTo>
                <a:lnTo>
                  <a:pt x="346188" y="1269"/>
                </a:lnTo>
                <a:lnTo>
                  <a:pt x="178154" y="40639"/>
                </a:lnTo>
                <a:lnTo>
                  <a:pt x="105256" y="143509"/>
                </a:lnTo>
                <a:lnTo>
                  <a:pt x="100155" y="168909"/>
                </a:lnTo>
                <a:lnTo>
                  <a:pt x="103583" y="182879"/>
                </a:lnTo>
                <a:lnTo>
                  <a:pt x="110857" y="194309"/>
                </a:lnTo>
                <a:lnTo>
                  <a:pt x="183793" y="278129"/>
                </a:lnTo>
                <a:lnTo>
                  <a:pt x="183971" y="281939"/>
                </a:lnTo>
                <a:lnTo>
                  <a:pt x="184098" y="285749"/>
                </a:lnTo>
                <a:lnTo>
                  <a:pt x="184618" y="289559"/>
                </a:lnTo>
                <a:lnTo>
                  <a:pt x="181012" y="289559"/>
                </a:lnTo>
                <a:lnTo>
                  <a:pt x="153788" y="331469"/>
                </a:lnTo>
                <a:lnTo>
                  <a:pt x="153465" y="341629"/>
                </a:lnTo>
                <a:lnTo>
                  <a:pt x="157251" y="397509"/>
                </a:lnTo>
                <a:lnTo>
                  <a:pt x="166157" y="427989"/>
                </a:lnTo>
                <a:lnTo>
                  <a:pt x="176509" y="441959"/>
                </a:lnTo>
                <a:lnTo>
                  <a:pt x="184631" y="445769"/>
                </a:lnTo>
                <a:lnTo>
                  <a:pt x="187222" y="447039"/>
                </a:lnTo>
                <a:lnTo>
                  <a:pt x="189940" y="448309"/>
                </a:lnTo>
                <a:lnTo>
                  <a:pt x="192658" y="448309"/>
                </a:lnTo>
                <a:lnTo>
                  <a:pt x="194626" y="447039"/>
                </a:lnTo>
                <a:lnTo>
                  <a:pt x="228611" y="447039"/>
                </a:lnTo>
                <a:lnTo>
                  <a:pt x="228306" y="445769"/>
                </a:lnTo>
                <a:lnTo>
                  <a:pt x="228433" y="439419"/>
                </a:lnTo>
                <a:lnTo>
                  <a:pt x="228675" y="435609"/>
                </a:lnTo>
                <a:lnTo>
                  <a:pt x="229693" y="416559"/>
                </a:lnTo>
                <a:lnTo>
                  <a:pt x="193648" y="416559"/>
                </a:lnTo>
                <a:lnTo>
                  <a:pt x="190472" y="408939"/>
                </a:lnTo>
                <a:lnTo>
                  <a:pt x="187123" y="394969"/>
                </a:lnTo>
                <a:lnTo>
                  <a:pt x="184476" y="372109"/>
                </a:lnTo>
                <a:lnTo>
                  <a:pt x="183399" y="341629"/>
                </a:lnTo>
                <a:lnTo>
                  <a:pt x="182853" y="334009"/>
                </a:lnTo>
                <a:lnTo>
                  <a:pt x="183895" y="327659"/>
                </a:lnTo>
                <a:lnTo>
                  <a:pt x="186485" y="320039"/>
                </a:lnTo>
                <a:lnTo>
                  <a:pt x="221444" y="320039"/>
                </a:lnTo>
                <a:lnTo>
                  <a:pt x="217321" y="300989"/>
                </a:lnTo>
                <a:lnTo>
                  <a:pt x="215612" y="294639"/>
                </a:lnTo>
                <a:lnTo>
                  <a:pt x="214375" y="287019"/>
                </a:lnTo>
                <a:lnTo>
                  <a:pt x="213613" y="279399"/>
                </a:lnTo>
                <a:lnTo>
                  <a:pt x="213333" y="271779"/>
                </a:lnTo>
                <a:lnTo>
                  <a:pt x="213333" y="269239"/>
                </a:lnTo>
                <a:lnTo>
                  <a:pt x="213651" y="267969"/>
                </a:lnTo>
                <a:lnTo>
                  <a:pt x="213765" y="265429"/>
                </a:lnTo>
                <a:lnTo>
                  <a:pt x="316543" y="265429"/>
                </a:lnTo>
                <a:lnTo>
                  <a:pt x="277266" y="257809"/>
                </a:lnTo>
                <a:lnTo>
                  <a:pt x="246317" y="248919"/>
                </a:lnTo>
                <a:lnTo>
                  <a:pt x="224827" y="237489"/>
                </a:lnTo>
                <a:lnTo>
                  <a:pt x="577582" y="237489"/>
                </a:lnTo>
                <a:lnTo>
                  <a:pt x="579792" y="234949"/>
                </a:lnTo>
                <a:lnTo>
                  <a:pt x="186473" y="234949"/>
                </a:lnTo>
                <a:lnTo>
                  <a:pt x="133450" y="173989"/>
                </a:lnTo>
                <a:lnTo>
                  <a:pt x="129373" y="170179"/>
                </a:lnTo>
                <a:lnTo>
                  <a:pt x="128624" y="162559"/>
                </a:lnTo>
                <a:lnTo>
                  <a:pt x="177214" y="72389"/>
                </a:lnTo>
                <a:lnTo>
                  <a:pt x="180758" y="69849"/>
                </a:lnTo>
                <a:lnTo>
                  <a:pt x="184911" y="69849"/>
                </a:lnTo>
                <a:lnTo>
                  <a:pt x="352932" y="30479"/>
                </a:lnTo>
                <a:lnTo>
                  <a:pt x="359561" y="29209"/>
                </a:lnTo>
                <a:lnTo>
                  <a:pt x="499047" y="29209"/>
                </a:lnTo>
                <a:lnTo>
                  <a:pt x="379843" y="1269"/>
                </a:lnTo>
                <a:lnTo>
                  <a:pt x="371470" y="0"/>
                </a:lnTo>
                <a:close/>
              </a:path>
              <a:path w="726439" h="895350">
                <a:moveTo>
                  <a:pt x="538809" y="447039"/>
                </a:moveTo>
                <a:lnTo>
                  <a:pt x="531379" y="447039"/>
                </a:lnTo>
                <a:lnTo>
                  <a:pt x="533373" y="448309"/>
                </a:lnTo>
                <a:lnTo>
                  <a:pt x="536091" y="448309"/>
                </a:lnTo>
                <a:lnTo>
                  <a:pt x="538809" y="447039"/>
                </a:lnTo>
                <a:close/>
              </a:path>
              <a:path w="726439" h="895350">
                <a:moveTo>
                  <a:pt x="221444" y="320039"/>
                </a:moveTo>
                <a:lnTo>
                  <a:pt x="186485" y="320039"/>
                </a:lnTo>
                <a:lnTo>
                  <a:pt x="188301" y="321309"/>
                </a:lnTo>
                <a:lnTo>
                  <a:pt x="189978" y="321309"/>
                </a:lnTo>
                <a:lnTo>
                  <a:pt x="191515" y="322579"/>
                </a:lnTo>
                <a:lnTo>
                  <a:pt x="195723" y="344169"/>
                </a:lnTo>
                <a:lnTo>
                  <a:pt x="198553" y="365759"/>
                </a:lnTo>
                <a:lnTo>
                  <a:pt x="199998" y="387349"/>
                </a:lnTo>
                <a:lnTo>
                  <a:pt x="200049" y="410209"/>
                </a:lnTo>
                <a:lnTo>
                  <a:pt x="198144" y="411479"/>
                </a:lnTo>
                <a:lnTo>
                  <a:pt x="195998" y="414019"/>
                </a:lnTo>
                <a:lnTo>
                  <a:pt x="193648" y="416559"/>
                </a:lnTo>
                <a:lnTo>
                  <a:pt x="229693" y="416559"/>
                </a:lnTo>
                <a:lnTo>
                  <a:pt x="230440" y="402589"/>
                </a:lnTo>
                <a:lnTo>
                  <a:pt x="229122" y="368299"/>
                </a:lnTo>
                <a:lnTo>
                  <a:pt x="224742" y="335279"/>
                </a:lnTo>
                <a:lnTo>
                  <a:pt x="221444" y="320039"/>
                </a:lnTo>
                <a:close/>
              </a:path>
              <a:path w="726439" h="895350">
                <a:moveTo>
                  <a:pt x="570549" y="320039"/>
                </a:moveTo>
                <a:lnTo>
                  <a:pt x="539520" y="320039"/>
                </a:lnTo>
                <a:lnTo>
                  <a:pt x="542123" y="327659"/>
                </a:lnTo>
                <a:lnTo>
                  <a:pt x="543165" y="334009"/>
                </a:lnTo>
                <a:lnTo>
                  <a:pt x="542619" y="341629"/>
                </a:lnTo>
                <a:lnTo>
                  <a:pt x="541543" y="372109"/>
                </a:lnTo>
                <a:lnTo>
                  <a:pt x="538896" y="394969"/>
                </a:lnTo>
                <a:lnTo>
                  <a:pt x="535552" y="408939"/>
                </a:lnTo>
                <a:lnTo>
                  <a:pt x="532383" y="416559"/>
                </a:lnTo>
                <a:lnTo>
                  <a:pt x="563212" y="416559"/>
                </a:lnTo>
                <a:lnTo>
                  <a:pt x="568780" y="397509"/>
                </a:lnTo>
                <a:lnTo>
                  <a:pt x="572565" y="341629"/>
                </a:lnTo>
                <a:lnTo>
                  <a:pt x="572243" y="331469"/>
                </a:lnTo>
                <a:lnTo>
                  <a:pt x="570549" y="320039"/>
                </a:lnTo>
                <a:close/>
              </a:path>
              <a:path w="726439" h="895350">
                <a:moveTo>
                  <a:pt x="316543" y="265429"/>
                </a:moveTo>
                <a:lnTo>
                  <a:pt x="213765" y="265429"/>
                </a:lnTo>
                <a:lnTo>
                  <a:pt x="241688" y="279399"/>
                </a:lnTo>
                <a:lnTo>
                  <a:pt x="276774" y="288289"/>
                </a:lnTo>
                <a:lnTo>
                  <a:pt x="317669" y="294639"/>
                </a:lnTo>
                <a:lnTo>
                  <a:pt x="363015" y="297179"/>
                </a:lnTo>
                <a:lnTo>
                  <a:pt x="408356" y="294639"/>
                </a:lnTo>
                <a:lnTo>
                  <a:pt x="449251" y="288289"/>
                </a:lnTo>
                <a:lnTo>
                  <a:pt x="484341" y="279399"/>
                </a:lnTo>
                <a:lnTo>
                  <a:pt x="509727" y="266699"/>
                </a:lnTo>
                <a:lnTo>
                  <a:pt x="363015" y="266699"/>
                </a:lnTo>
                <a:lnTo>
                  <a:pt x="316543" y="265429"/>
                </a:lnTo>
                <a:close/>
              </a:path>
              <a:path w="726439" h="895350">
                <a:moveTo>
                  <a:pt x="577582" y="237489"/>
                </a:moveTo>
                <a:lnTo>
                  <a:pt x="501166" y="237489"/>
                </a:lnTo>
                <a:lnTo>
                  <a:pt x="479646" y="248919"/>
                </a:lnTo>
                <a:lnTo>
                  <a:pt x="448697" y="257809"/>
                </a:lnTo>
                <a:lnTo>
                  <a:pt x="409446" y="265429"/>
                </a:lnTo>
                <a:lnTo>
                  <a:pt x="363015" y="266699"/>
                </a:lnTo>
                <a:lnTo>
                  <a:pt x="509727" y="266699"/>
                </a:lnTo>
                <a:lnTo>
                  <a:pt x="512266" y="265429"/>
                </a:lnTo>
                <a:lnTo>
                  <a:pt x="553274" y="265429"/>
                </a:lnTo>
                <a:lnTo>
                  <a:pt x="577582" y="237489"/>
                </a:lnTo>
                <a:close/>
              </a:path>
              <a:path w="726439" h="895350">
                <a:moveTo>
                  <a:pt x="535926" y="207009"/>
                </a:moveTo>
                <a:lnTo>
                  <a:pt x="190092" y="207009"/>
                </a:lnTo>
                <a:lnTo>
                  <a:pt x="183399" y="214629"/>
                </a:lnTo>
                <a:lnTo>
                  <a:pt x="183510" y="223519"/>
                </a:lnTo>
                <a:lnTo>
                  <a:pt x="183844" y="227329"/>
                </a:lnTo>
                <a:lnTo>
                  <a:pt x="184872" y="231139"/>
                </a:lnTo>
                <a:lnTo>
                  <a:pt x="186473" y="234949"/>
                </a:lnTo>
                <a:lnTo>
                  <a:pt x="579792" y="234949"/>
                </a:lnTo>
                <a:lnTo>
                  <a:pt x="580897" y="233679"/>
                </a:lnTo>
                <a:lnTo>
                  <a:pt x="540650" y="233679"/>
                </a:lnTo>
                <a:lnTo>
                  <a:pt x="541603" y="231139"/>
                </a:lnTo>
                <a:lnTo>
                  <a:pt x="542225" y="228599"/>
                </a:lnTo>
                <a:lnTo>
                  <a:pt x="542492" y="226059"/>
                </a:lnTo>
                <a:lnTo>
                  <a:pt x="542619" y="214629"/>
                </a:lnTo>
                <a:lnTo>
                  <a:pt x="535926" y="207009"/>
                </a:lnTo>
                <a:close/>
              </a:path>
              <a:path w="726439" h="895350">
                <a:moveTo>
                  <a:pt x="499047" y="29209"/>
                </a:moveTo>
                <a:lnTo>
                  <a:pt x="366457" y="29209"/>
                </a:lnTo>
                <a:lnTo>
                  <a:pt x="373099" y="30479"/>
                </a:lnTo>
                <a:lnTo>
                  <a:pt x="545222" y="69849"/>
                </a:lnTo>
                <a:lnTo>
                  <a:pt x="548791" y="72389"/>
                </a:lnTo>
                <a:lnTo>
                  <a:pt x="597394" y="162559"/>
                </a:lnTo>
                <a:lnTo>
                  <a:pt x="596632" y="170179"/>
                </a:lnTo>
                <a:lnTo>
                  <a:pt x="540650" y="233679"/>
                </a:lnTo>
                <a:lnTo>
                  <a:pt x="580897" y="233679"/>
                </a:lnTo>
                <a:lnTo>
                  <a:pt x="615148" y="194309"/>
                </a:lnTo>
                <a:lnTo>
                  <a:pt x="622430" y="182879"/>
                </a:lnTo>
                <a:lnTo>
                  <a:pt x="625862" y="168909"/>
                </a:lnTo>
                <a:lnTo>
                  <a:pt x="625344" y="156209"/>
                </a:lnTo>
                <a:lnTo>
                  <a:pt x="577175" y="62229"/>
                </a:lnTo>
                <a:lnTo>
                  <a:pt x="547813" y="40639"/>
                </a:lnTo>
                <a:lnTo>
                  <a:pt x="499047" y="29209"/>
                </a:lnTo>
                <a:close/>
              </a:path>
            </a:pathLst>
          </a:custGeom>
          <a:solidFill>
            <a:srgbClr val="173B6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61" name="object 47"/>
          <p:cNvSpPr>
            <a:spLocks noChangeArrowheads="1"/>
          </p:cNvSpPr>
          <p:nvPr/>
        </p:nvSpPr>
        <p:spPr bwMode="auto">
          <a:xfrm>
            <a:off x="1781175" y="2447925"/>
            <a:ext cx="104775" cy="12065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62" name="object 48"/>
          <p:cNvSpPr>
            <a:spLocks noChangeArrowheads="1"/>
          </p:cNvSpPr>
          <p:nvPr/>
        </p:nvSpPr>
        <p:spPr bwMode="auto">
          <a:xfrm>
            <a:off x="1616075" y="1789113"/>
            <a:ext cx="90488" cy="104775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63" name="object 55"/>
          <p:cNvSpPr>
            <a:spLocks noChangeArrowheads="1"/>
          </p:cNvSpPr>
          <p:nvPr/>
        </p:nvSpPr>
        <p:spPr bwMode="auto">
          <a:xfrm>
            <a:off x="3109913" y="2517775"/>
            <a:ext cx="373062" cy="461963"/>
          </a:xfrm>
          <a:prstGeom prst="rect">
            <a:avLst/>
          </a:prstGeom>
          <a:blipFill dpi="0"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64" name="object 58"/>
          <p:cNvSpPr>
            <a:spLocks noChangeArrowheads="1"/>
          </p:cNvSpPr>
          <p:nvPr/>
        </p:nvSpPr>
        <p:spPr bwMode="auto">
          <a:xfrm>
            <a:off x="7440613" y="3897313"/>
            <a:ext cx="482600" cy="0"/>
          </a:xfrm>
          <a:custGeom>
            <a:avLst/>
            <a:gdLst>
              <a:gd name="T0" fmla="*/ 0 w 482600"/>
              <a:gd name="T1" fmla="*/ 482600 w 482600"/>
            </a:gdLst>
            <a:ahLst/>
            <a:cxnLst/>
            <a:rect l="T0" t="0" r="T1" b="0"/>
            <a:pathLst>
              <a:path w="482600">
                <a:moveTo>
                  <a:pt x="0" y="0"/>
                </a:moveTo>
                <a:lnTo>
                  <a:pt x="482600" y="0"/>
                </a:lnTo>
              </a:path>
            </a:pathLst>
          </a:custGeom>
          <a:noFill/>
          <a:ln w="76200">
            <a:solidFill>
              <a:srgbClr val="173B6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65" name="object 59"/>
          <p:cNvSpPr txBox="1">
            <a:spLocks noChangeArrowheads="1"/>
          </p:cNvSpPr>
          <p:nvPr/>
        </p:nvSpPr>
        <p:spPr bwMode="auto">
          <a:xfrm>
            <a:off x="8047038" y="3748088"/>
            <a:ext cx="3333750" cy="903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143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2000"/>
              </a:lnSpc>
              <a:spcBef>
                <a:spcPts val="88"/>
              </a:spcBef>
            </a:pPr>
            <a:r>
              <a:rPr lang="ru-RU" sz="1600" b="1" dirty="0" err="1">
                <a:solidFill>
                  <a:srgbClr val="C00000"/>
                </a:solidFill>
                <a:latin typeface="Avenir Next Cyr" charset="-52"/>
              </a:rPr>
              <a:t>Нагороджено</a:t>
            </a:r>
            <a:r>
              <a:rPr lang="ru-RU" sz="1600" b="1" dirty="0">
                <a:solidFill>
                  <a:srgbClr val="C00000"/>
                </a:solidFill>
                <a:latin typeface="Avenir Next Cyr" charset="-52"/>
              </a:rPr>
              <a:t>, </a:t>
            </a:r>
            <a:r>
              <a:rPr lang="ru-RU" sz="1600" b="1" dirty="0" err="1">
                <a:solidFill>
                  <a:srgbClr val="C00000"/>
                </a:solidFill>
                <a:latin typeface="Avenir Next Cyr" charset="-52"/>
              </a:rPr>
              <a:t>заохочено</a:t>
            </a:r>
            <a:r>
              <a:rPr lang="ru-RU" sz="1600" b="1" dirty="0">
                <a:solidFill>
                  <a:srgbClr val="C00000"/>
                </a:solidFill>
                <a:latin typeface="Avenir Next Cyr" charset="-52"/>
              </a:rPr>
              <a:t>.  За </a:t>
            </a:r>
            <a:r>
              <a:rPr lang="ru-RU" sz="1600" b="1" dirty="0" err="1">
                <a:solidFill>
                  <a:srgbClr val="C00000"/>
                </a:solidFill>
                <a:latin typeface="Avenir Next Cyr" charset="-52"/>
              </a:rPr>
              <a:t>що</a:t>
            </a:r>
            <a:r>
              <a:rPr lang="ru-RU" sz="1600" b="1" dirty="0">
                <a:solidFill>
                  <a:srgbClr val="C00000"/>
                </a:solidFill>
                <a:latin typeface="Avenir Next Cyr" charset="-52"/>
              </a:rPr>
              <a:t>?</a:t>
            </a:r>
            <a:endParaRPr lang="uk-UA" sz="1600" b="1" dirty="0">
              <a:solidFill>
                <a:srgbClr val="C00000"/>
              </a:solidFill>
              <a:latin typeface="Avenir Next Cyr" charset="-52"/>
            </a:endParaRPr>
          </a:p>
          <a:p>
            <a:pPr eaLnBrk="1" hangingPunct="1">
              <a:lnSpc>
                <a:spcPct val="102000"/>
              </a:lnSpc>
              <a:spcBef>
                <a:spcPts val="88"/>
              </a:spcBef>
            </a:pPr>
            <a:r>
              <a:rPr lang="uk-UA" sz="1200" dirty="0">
                <a:solidFill>
                  <a:srgbClr val="C00000"/>
                </a:solidFill>
                <a:latin typeface="Calibri" pitchFamily="34" charset="0"/>
              </a:rPr>
              <a:t>Загалом заохочено </a:t>
            </a:r>
            <a:r>
              <a:rPr lang="uk-UA" sz="1200" dirty="0" smtClean="0">
                <a:solidFill>
                  <a:srgbClr val="C00000"/>
                </a:solidFill>
                <a:latin typeface="Calibri" pitchFamily="34" charset="0"/>
              </a:rPr>
              <a:t>26 працівників поліції, за сумлінне виконання </a:t>
            </a:r>
            <a:r>
              <a:rPr lang="uk-UA" sz="1200" dirty="0" err="1" smtClean="0">
                <a:solidFill>
                  <a:srgbClr val="C00000"/>
                </a:solidFill>
                <a:latin typeface="Calibri" pitchFamily="34" charset="0"/>
              </a:rPr>
              <a:t>фуекціональних</a:t>
            </a:r>
            <a:r>
              <a:rPr lang="uk-UA" sz="1200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uk-UA" sz="1200" dirty="0" err="1" smtClean="0">
                <a:solidFill>
                  <a:srgbClr val="C00000"/>
                </a:solidFill>
                <a:latin typeface="Calibri" pitchFamily="34" charset="0"/>
              </a:rPr>
              <a:t>обов</a:t>
            </a:r>
            <a:r>
              <a:rPr lang="en-US" sz="1200" dirty="0" smtClean="0">
                <a:solidFill>
                  <a:srgbClr val="C00000"/>
                </a:solidFill>
                <a:latin typeface="Calibri" pitchFamily="34" charset="0"/>
              </a:rPr>
              <a:t>`</a:t>
            </a:r>
            <a:r>
              <a:rPr lang="uk-UA" sz="1200" dirty="0" err="1" smtClean="0">
                <a:solidFill>
                  <a:srgbClr val="C00000"/>
                </a:solidFill>
                <a:latin typeface="Calibri" pitchFamily="34" charset="0"/>
              </a:rPr>
              <a:t>язків</a:t>
            </a:r>
            <a:r>
              <a:rPr lang="uk-UA" sz="1200" dirty="0" smtClean="0">
                <a:solidFill>
                  <a:srgbClr val="C00000"/>
                </a:solidFill>
                <a:latin typeface="Calibri" pitchFamily="34" charset="0"/>
              </a:rPr>
              <a:t>. </a:t>
            </a:r>
            <a:endParaRPr lang="uk-UA" sz="1200" dirty="0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9266" name="Рисунок 5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9138" y="474663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Прямоугольник 60"/>
          <p:cNvSpPr/>
          <p:nvPr/>
        </p:nvSpPr>
        <p:spPr>
          <a:xfrm>
            <a:off x="3719513" y="1676400"/>
            <a:ext cx="1001712" cy="369888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1310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rgbClr val="152A65"/>
                </a:solidFill>
                <a:latin typeface="Avenir Next Cyr Medium"/>
                <a:cs typeface="Avenir Next Cyr Medium"/>
              </a:rPr>
              <a:t>35</a:t>
            </a:r>
            <a:endParaRPr lang="uk-UA" sz="2400" b="1" dirty="0">
              <a:solidFill>
                <a:srgbClr val="152A65"/>
              </a:solidFill>
              <a:latin typeface="Avenir Next Cyr Medium"/>
              <a:cs typeface="Avenir Next Cyr Medium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3719513" y="2514600"/>
            <a:ext cx="1001712" cy="369888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1310"/>
              </a:spcBef>
              <a:spcAft>
                <a:spcPts val="0"/>
              </a:spcAft>
              <a:defRPr/>
            </a:pPr>
            <a:r>
              <a:rPr lang="uk-UA" sz="2400" b="1" spc="5" dirty="0">
                <a:solidFill>
                  <a:srgbClr val="152A65"/>
                </a:solidFill>
                <a:latin typeface="Avenir Next Cyr Medium"/>
                <a:cs typeface="Avenir Next Cyr Medium"/>
              </a:rPr>
              <a:t>9</a:t>
            </a:r>
            <a:endParaRPr lang="uk-UA" sz="2400" b="1" dirty="0">
              <a:solidFill>
                <a:srgbClr val="152A65"/>
              </a:solidFill>
              <a:latin typeface="Avenir Next Cyr Medium"/>
              <a:cs typeface="Avenir Next Cyr Medium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3719513" y="3349625"/>
            <a:ext cx="1001712" cy="369888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1310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rgbClr val="152A65"/>
                </a:solidFill>
                <a:latin typeface="Avenir Next Cyr Medium"/>
                <a:cs typeface="Avenir Next Cyr Medium"/>
              </a:rPr>
              <a:t>40</a:t>
            </a:r>
            <a:endParaRPr lang="uk-UA" sz="2400" b="1" dirty="0">
              <a:solidFill>
                <a:srgbClr val="152A65"/>
              </a:solidFill>
              <a:latin typeface="Avenir Next Cyr Medium"/>
              <a:cs typeface="Avenir Next Cyr Medium"/>
            </a:endParaRPr>
          </a:p>
        </p:txBody>
      </p:sp>
      <p:pic>
        <p:nvPicPr>
          <p:cNvPr id="9270" name="Рисунок 6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81338" y="1727200"/>
            <a:ext cx="44767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71" name="Рисунок 6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68638" y="3413125"/>
            <a:ext cx="44767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72" name="object 35"/>
          <p:cNvSpPr txBox="1">
            <a:spLocks noChangeArrowheads="1"/>
          </p:cNvSpPr>
          <p:nvPr/>
        </p:nvSpPr>
        <p:spPr bwMode="auto">
          <a:xfrm>
            <a:off x="646112" y="3395663"/>
            <a:ext cx="2058987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03000"/>
              </a:lnSpc>
              <a:spcBef>
                <a:spcPts val="100"/>
              </a:spcBef>
            </a:pP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КІЛЬКІСТЬ</a:t>
            </a:r>
          </a:p>
          <a:p>
            <a:pPr algn="ctr" eaLnBrk="1" hangingPunct="1">
              <a:lnSpc>
                <a:spcPct val="103000"/>
              </a:lnSpc>
              <a:spcBef>
                <a:spcPts val="100"/>
              </a:spcBef>
            </a:pP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ПОЛІЦЕЙСЬКИХ</a:t>
            </a:r>
            <a:endParaRPr lang="ru-RU" sz="900" dirty="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67" name="object 34"/>
          <p:cNvSpPr txBox="1"/>
          <p:nvPr/>
        </p:nvSpPr>
        <p:spPr>
          <a:xfrm>
            <a:off x="857250" y="2765425"/>
            <a:ext cx="1584325" cy="76835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000" b="1" spc="10" dirty="0" smtClean="0">
                <a:solidFill>
                  <a:srgbClr val="152A65"/>
                </a:solidFill>
                <a:latin typeface="Avenir Next Cyr"/>
                <a:cs typeface="Avenir Next Cyr"/>
              </a:rPr>
              <a:t>4</a:t>
            </a:r>
            <a:r>
              <a:rPr lang="en-US" sz="5000" b="1" spc="10" dirty="0" smtClean="0">
                <a:solidFill>
                  <a:srgbClr val="152A65"/>
                </a:solidFill>
                <a:latin typeface="Avenir Next Cyr"/>
                <a:cs typeface="Avenir Next Cyr"/>
              </a:rPr>
              <a:t>1</a:t>
            </a:r>
            <a:endParaRPr sz="5000" dirty="0">
              <a:solidFill>
                <a:srgbClr val="152A65"/>
              </a:solidFill>
              <a:latin typeface="Avenir Next Cyr"/>
              <a:cs typeface="Avenir Next Cyr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bject 2"/>
          <p:cNvSpPr txBox="1">
            <a:spLocks noChangeArrowheads="1"/>
          </p:cNvSpPr>
          <p:nvPr/>
        </p:nvSpPr>
        <p:spPr bwMode="auto">
          <a:xfrm>
            <a:off x="6138863" y="2647950"/>
            <a:ext cx="5032375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7620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6000"/>
              </a:lnSpc>
              <a:spcBef>
                <a:spcPts val="600"/>
              </a:spcBef>
            </a:pPr>
            <a:r>
              <a:rPr lang="ru-RU" sz="5300" b="1">
                <a:solidFill>
                  <a:srgbClr val="FFFFFF"/>
                </a:solidFill>
                <a:latin typeface="Avenir Next Cyr" charset="-52"/>
              </a:rPr>
              <a:t>Повідомлення</a:t>
            </a:r>
            <a:endParaRPr lang="uk-UA" sz="5300" b="1">
              <a:solidFill>
                <a:srgbClr val="FFFFFF"/>
              </a:solidFill>
              <a:latin typeface="Avenir Next Cyr" charset="-52"/>
            </a:endParaRPr>
          </a:p>
          <a:p>
            <a:pPr eaLnBrk="1" hangingPunct="1">
              <a:lnSpc>
                <a:spcPts val="6000"/>
              </a:lnSpc>
              <a:spcBef>
                <a:spcPts val="600"/>
              </a:spcBef>
            </a:pPr>
            <a:r>
              <a:rPr lang="ru-RU" sz="5300" b="1">
                <a:solidFill>
                  <a:srgbClr val="FFFFFF"/>
                </a:solidFill>
                <a:latin typeface="Avenir Next Cyr" charset="-52"/>
              </a:rPr>
              <a:t>громадян</a:t>
            </a:r>
            <a:endParaRPr lang="ru-RU" sz="5300">
              <a:latin typeface="Avenir Next Cyr" charset="-52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40000" y="1844675"/>
            <a:ext cx="3214688" cy="2987675"/>
          </a:xfrm>
        </p:spPr>
        <p:txBody>
          <a:bodyPr vert="horz" tIns="16510" rtlCol="0"/>
          <a:lstStyle/>
          <a:p>
            <a:pPr marL="12700" eaLnBrk="1" fontAlgn="auto" hangingPunct="1">
              <a:spcBef>
                <a:spcPts val="130"/>
              </a:spcBef>
              <a:spcAft>
                <a:spcPts val="0"/>
              </a:spcAft>
              <a:defRPr/>
            </a:pPr>
            <a:r>
              <a:rPr sz="19400" spc="15" dirty="0" smtClean="0">
                <a:solidFill>
                  <a:srgbClr val="FFDD00"/>
                </a:solidFill>
                <a:latin typeface="Avenir Next Cyr Medium"/>
                <a:cs typeface="Avenir Next Cyr Medium"/>
              </a:rPr>
              <a:t>0</a:t>
            </a:r>
            <a:r>
              <a:rPr lang="uk-UA" sz="19400" spc="15" dirty="0" smtClean="0">
                <a:solidFill>
                  <a:srgbClr val="FFDD00"/>
                </a:solidFill>
                <a:latin typeface="Avenir Next Cyr Medium"/>
                <a:cs typeface="Avenir Next Cyr Medium"/>
              </a:rPr>
              <a:t>3</a:t>
            </a:r>
            <a:endParaRPr sz="19400" dirty="0">
              <a:latin typeface="Avenir Next Cyr Medium"/>
              <a:cs typeface="Avenir Next Cyr Medium"/>
            </a:endParaRPr>
          </a:p>
        </p:txBody>
      </p:sp>
      <p:sp>
        <p:nvSpPr>
          <p:cNvPr id="10244" name="object 4"/>
          <p:cNvSpPr>
            <a:spLocks noChangeArrowheads="1"/>
          </p:cNvSpPr>
          <p:nvPr/>
        </p:nvSpPr>
        <p:spPr bwMode="auto">
          <a:xfrm>
            <a:off x="1293813" y="21018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45" name="object 5"/>
          <p:cNvSpPr>
            <a:spLocks noChangeArrowheads="1"/>
          </p:cNvSpPr>
          <p:nvPr/>
        </p:nvSpPr>
        <p:spPr bwMode="auto">
          <a:xfrm>
            <a:off x="1649413" y="21018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46" name="object 6"/>
          <p:cNvSpPr>
            <a:spLocks noChangeArrowheads="1"/>
          </p:cNvSpPr>
          <p:nvPr/>
        </p:nvSpPr>
        <p:spPr bwMode="auto">
          <a:xfrm>
            <a:off x="2005013" y="21018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47" name="object 7"/>
          <p:cNvSpPr>
            <a:spLocks noChangeArrowheads="1"/>
          </p:cNvSpPr>
          <p:nvPr/>
        </p:nvSpPr>
        <p:spPr bwMode="auto">
          <a:xfrm>
            <a:off x="1293813" y="24638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48" name="object 8"/>
          <p:cNvSpPr>
            <a:spLocks noChangeArrowheads="1"/>
          </p:cNvSpPr>
          <p:nvPr/>
        </p:nvSpPr>
        <p:spPr bwMode="auto">
          <a:xfrm>
            <a:off x="1649413" y="24638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49" name="object 9"/>
          <p:cNvSpPr>
            <a:spLocks noChangeArrowheads="1"/>
          </p:cNvSpPr>
          <p:nvPr/>
        </p:nvSpPr>
        <p:spPr bwMode="auto">
          <a:xfrm>
            <a:off x="2005013" y="24638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50" name="object 10"/>
          <p:cNvSpPr>
            <a:spLocks noChangeArrowheads="1"/>
          </p:cNvSpPr>
          <p:nvPr/>
        </p:nvSpPr>
        <p:spPr bwMode="auto">
          <a:xfrm>
            <a:off x="1293813" y="28257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51" name="object 11"/>
          <p:cNvSpPr>
            <a:spLocks noChangeArrowheads="1"/>
          </p:cNvSpPr>
          <p:nvPr/>
        </p:nvSpPr>
        <p:spPr bwMode="auto">
          <a:xfrm>
            <a:off x="1649413" y="28257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52" name="object 12"/>
          <p:cNvSpPr>
            <a:spLocks noChangeArrowheads="1"/>
          </p:cNvSpPr>
          <p:nvPr/>
        </p:nvSpPr>
        <p:spPr bwMode="auto">
          <a:xfrm>
            <a:off x="2005013" y="28257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53" name="object 13"/>
          <p:cNvSpPr>
            <a:spLocks noChangeArrowheads="1"/>
          </p:cNvSpPr>
          <p:nvPr/>
        </p:nvSpPr>
        <p:spPr bwMode="auto">
          <a:xfrm>
            <a:off x="1293813" y="31877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54" name="object 14"/>
          <p:cNvSpPr>
            <a:spLocks noChangeArrowheads="1"/>
          </p:cNvSpPr>
          <p:nvPr/>
        </p:nvSpPr>
        <p:spPr bwMode="auto">
          <a:xfrm>
            <a:off x="1649413" y="31877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55" name="object 15"/>
          <p:cNvSpPr>
            <a:spLocks noChangeArrowheads="1"/>
          </p:cNvSpPr>
          <p:nvPr/>
        </p:nvSpPr>
        <p:spPr bwMode="auto">
          <a:xfrm>
            <a:off x="2005013" y="31877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56" name="object 16"/>
          <p:cNvSpPr>
            <a:spLocks noChangeArrowheads="1"/>
          </p:cNvSpPr>
          <p:nvPr/>
        </p:nvSpPr>
        <p:spPr bwMode="auto">
          <a:xfrm>
            <a:off x="1293813" y="35496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57" name="object 17"/>
          <p:cNvSpPr>
            <a:spLocks noChangeArrowheads="1"/>
          </p:cNvSpPr>
          <p:nvPr/>
        </p:nvSpPr>
        <p:spPr bwMode="auto">
          <a:xfrm>
            <a:off x="1649413" y="35496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58" name="object 18"/>
          <p:cNvSpPr>
            <a:spLocks noChangeArrowheads="1"/>
          </p:cNvSpPr>
          <p:nvPr/>
        </p:nvSpPr>
        <p:spPr bwMode="auto">
          <a:xfrm>
            <a:off x="2005013" y="35496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59" name="object 19"/>
          <p:cNvSpPr>
            <a:spLocks noChangeArrowheads="1"/>
          </p:cNvSpPr>
          <p:nvPr/>
        </p:nvSpPr>
        <p:spPr bwMode="auto">
          <a:xfrm>
            <a:off x="1293813" y="39116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60" name="object 20"/>
          <p:cNvSpPr>
            <a:spLocks noChangeArrowheads="1"/>
          </p:cNvSpPr>
          <p:nvPr/>
        </p:nvSpPr>
        <p:spPr bwMode="auto">
          <a:xfrm>
            <a:off x="1649413" y="39116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61" name="object 21"/>
          <p:cNvSpPr>
            <a:spLocks noChangeArrowheads="1"/>
          </p:cNvSpPr>
          <p:nvPr/>
        </p:nvSpPr>
        <p:spPr bwMode="auto">
          <a:xfrm>
            <a:off x="2005013" y="39116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62" name="object 22"/>
          <p:cNvSpPr>
            <a:spLocks noChangeArrowheads="1"/>
          </p:cNvSpPr>
          <p:nvPr/>
        </p:nvSpPr>
        <p:spPr bwMode="auto">
          <a:xfrm>
            <a:off x="1293813" y="42735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63" name="object 23"/>
          <p:cNvSpPr>
            <a:spLocks noChangeArrowheads="1"/>
          </p:cNvSpPr>
          <p:nvPr/>
        </p:nvSpPr>
        <p:spPr bwMode="auto">
          <a:xfrm>
            <a:off x="1649413" y="42735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64" name="object 24"/>
          <p:cNvSpPr>
            <a:spLocks noChangeArrowheads="1"/>
          </p:cNvSpPr>
          <p:nvPr/>
        </p:nvSpPr>
        <p:spPr bwMode="auto">
          <a:xfrm>
            <a:off x="2005013" y="42735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65" name="object 25"/>
          <p:cNvSpPr>
            <a:spLocks noChangeArrowheads="1"/>
          </p:cNvSpPr>
          <p:nvPr/>
        </p:nvSpPr>
        <p:spPr bwMode="auto">
          <a:xfrm>
            <a:off x="1293813" y="46355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66" name="object 26"/>
          <p:cNvSpPr>
            <a:spLocks noChangeArrowheads="1"/>
          </p:cNvSpPr>
          <p:nvPr/>
        </p:nvSpPr>
        <p:spPr bwMode="auto">
          <a:xfrm>
            <a:off x="1649413" y="46355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67" name="object 27"/>
          <p:cNvSpPr>
            <a:spLocks noChangeArrowheads="1"/>
          </p:cNvSpPr>
          <p:nvPr/>
        </p:nvSpPr>
        <p:spPr bwMode="auto">
          <a:xfrm>
            <a:off x="2005013" y="46355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268" name="object 28"/>
          <p:cNvSpPr>
            <a:spLocks noChangeArrowheads="1"/>
          </p:cNvSpPr>
          <p:nvPr/>
        </p:nvSpPr>
        <p:spPr bwMode="auto">
          <a:xfrm>
            <a:off x="6061075" y="5537200"/>
            <a:ext cx="0" cy="822325"/>
          </a:xfrm>
          <a:custGeom>
            <a:avLst/>
            <a:gdLst>
              <a:gd name="T0" fmla="*/ 0 h 821689"/>
              <a:gd name="T1" fmla="*/ 821689 h 821689"/>
            </a:gdLst>
            <a:ahLst/>
            <a:cxnLst/>
            <a:rect l="0" t="T0" r="0" b="T1"/>
            <a:pathLst>
              <a:path h="821689">
                <a:moveTo>
                  <a:pt x="0" y="0"/>
                </a:moveTo>
                <a:lnTo>
                  <a:pt x="0" y="821258"/>
                </a:lnTo>
              </a:path>
            </a:pathLst>
          </a:custGeom>
          <a:noFill/>
          <a:ln w="76200">
            <a:solidFill>
              <a:srgbClr val="FFDD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object 3"/>
          <p:cNvSpPr>
            <a:spLocks noChangeArrowheads="1"/>
          </p:cNvSpPr>
          <p:nvPr/>
        </p:nvSpPr>
        <p:spPr bwMode="auto">
          <a:xfrm>
            <a:off x="7683500" y="0"/>
            <a:ext cx="4508500" cy="3435350"/>
          </a:xfrm>
          <a:custGeom>
            <a:avLst/>
            <a:gdLst>
              <a:gd name="T0" fmla="*/ 0 w 4508500"/>
              <a:gd name="T1" fmla="*/ 0 h 3435350"/>
              <a:gd name="T2" fmla="*/ 4508500 w 4508500"/>
              <a:gd name="T3" fmla="*/ 3435350 h 3435350"/>
            </a:gdLst>
            <a:ahLst/>
            <a:cxnLst/>
            <a:rect l="T0" t="T1" r="T2" b="T3"/>
            <a:pathLst>
              <a:path w="4508500" h="3435350">
                <a:moveTo>
                  <a:pt x="0" y="3435350"/>
                </a:moveTo>
                <a:lnTo>
                  <a:pt x="4507877" y="3435350"/>
                </a:lnTo>
                <a:lnTo>
                  <a:pt x="4507877" y="0"/>
                </a:lnTo>
                <a:lnTo>
                  <a:pt x="0" y="0"/>
                </a:lnTo>
                <a:lnTo>
                  <a:pt x="0" y="3435350"/>
                </a:lnTo>
                <a:close/>
              </a:path>
            </a:pathLst>
          </a:custGeom>
          <a:solidFill>
            <a:srgbClr val="FFD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68" name="object 4"/>
          <p:cNvSpPr txBox="1">
            <a:spLocks noChangeArrowheads="1"/>
          </p:cNvSpPr>
          <p:nvPr/>
        </p:nvSpPr>
        <p:spPr bwMode="auto">
          <a:xfrm>
            <a:off x="809625" y="5715000"/>
            <a:ext cx="1095375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 indent="2127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3000"/>
              </a:lnSpc>
              <a:spcBef>
                <a:spcPts val="100"/>
              </a:spcBef>
            </a:pPr>
            <a:r>
              <a:rPr lang="ru-RU" sz="900" b="1">
                <a:solidFill>
                  <a:srgbClr val="152A65"/>
                </a:solidFill>
                <a:latin typeface="Avenir Next Cyr" charset="-52"/>
              </a:rPr>
              <a:t>ЗЛОЧИНІВ  ЗАРЕЄСТРОВАНО</a:t>
            </a:r>
            <a:endParaRPr lang="ru-RU" sz="90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6750" y="5102225"/>
            <a:ext cx="1357313" cy="385763"/>
          </a:xfrm>
          <a:prstGeom prst="rect">
            <a:avLst/>
          </a:prstGeom>
        </p:spPr>
        <p:txBody>
          <a:bodyPr lIns="0" tIns="15875" rIns="0" bIns="0">
            <a:spAutoFit/>
          </a:bodyPr>
          <a:lstStyle/>
          <a:p>
            <a:pPr marL="12700" algn="ctr" fontAlgn="auto">
              <a:spcBef>
                <a:spcPts val="125"/>
              </a:spcBef>
              <a:spcAft>
                <a:spcPts val="0"/>
              </a:spcAft>
              <a:defRPr/>
            </a:pPr>
            <a:r>
              <a:rPr lang="uk-UA" sz="2400" b="1" spc="10" dirty="0" smtClean="0">
                <a:solidFill>
                  <a:srgbClr val="152A65"/>
                </a:solidFill>
                <a:latin typeface="Avenir Next Cyr"/>
                <a:cs typeface="Avenir Next Cyr"/>
              </a:rPr>
              <a:t>195</a:t>
            </a:r>
            <a:endParaRPr sz="2400" dirty="0">
              <a:solidFill>
                <a:srgbClr val="152A65"/>
              </a:solidFill>
              <a:latin typeface="Avenir Next Cyr"/>
              <a:cs typeface="Avenir Next Cyr"/>
            </a:endParaRPr>
          </a:p>
        </p:txBody>
      </p:sp>
      <p:sp>
        <p:nvSpPr>
          <p:cNvPr id="11270" name="object 6"/>
          <p:cNvSpPr>
            <a:spLocks noChangeArrowheads="1"/>
          </p:cNvSpPr>
          <p:nvPr/>
        </p:nvSpPr>
        <p:spPr bwMode="auto">
          <a:xfrm>
            <a:off x="7683500" y="3422650"/>
            <a:ext cx="4508500" cy="3435350"/>
          </a:xfrm>
          <a:custGeom>
            <a:avLst/>
            <a:gdLst>
              <a:gd name="T0" fmla="*/ 0 w 4508500"/>
              <a:gd name="T1" fmla="*/ 0 h 3435350"/>
              <a:gd name="T2" fmla="*/ 4508500 w 4508500"/>
              <a:gd name="T3" fmla="*/ 3435350 h 3435350"/>
            </a:gdLst>
            <a:ahLst/>
            <a:cxnLst/>
            <a:rect l="T0" t="T1" r="T2" b="T3"/>
            <a:pathLst>
              <a:path w="4508500" h="3435350">
                <a:moveTo>
                  <a:pt x="0" y="3435350"/>
                </a:moveTo>
                <a:lnTo>
                  <a:pt x="4507877" y="3435350"/>
                </a:lnTo>
                <a:lnTo>
                  <a:pt x="4507877" y="0"/>
                </a:lnTo>
                <a:lnTo>
                  <a:pt x="0" y="0"/>
                </a:lnTo>
                <a:lnTo>
                  <a:pt x="0" y="3435350"/>
                </a:lnTo>
                <a:close/>
              </a:path>
            </a:pathLst>
          </a:custGeom>
          <a:solidFill>
            <a:srgbClr val="173B6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71" name="object 7"/>
          <p:cNvSpPr>
            <a:spLocks noChangeArrowheads="1"/>
          </p:cNvSpPr>
          <p:nvPr/>
        </p:nvSpPr>
        <p:spPr bwMode="auto">
          <a:xfrm>
            <a:off x="7415508" y="3861048"/>
            <a:ext cx="482600" cy="0"/>
          </a:xfrm>
          <a:custGeom>
            <a:avLst/>
            <a:gdLst>
              <a:gd name="T0" fmla="*/ 0 w 482600"/>
              <a:gd name="T1" fmla="*/ 482600 w 482600"/>
            </a:gdLst>
            <a:ahLst/>
            <a:cxnLst/>
            <a:rect l="T0" t="0" r="T1" b="0"/>
            <a:pathLst>
              <a:path w="482600">
                <a:moveTo>
                  <a:pt x="0" y="0"/>
                </a:moveTo>
                <a:lnTo>
                  <a:pt x="482600" y="0"/>
                </a:lnTo>
              </a:path>
            </a:pathLst>
          </a:custGeom>
          <a:noFill/>
          <a:ln w="76200">
            <a:solidFill>
              <a:srgbClr val="FFDD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72" name="object 8"/>
          <p:cNvSpPr>
            <a:spLocks noChangeArrowheads="1"/>
          </p:cNvSpPr>
          <p:nvPr/>
        </p:nvSpPr>
        <p:spPr bwMode="auto">
          <a:xfrm>
            <a:off x="7440613" y="1065213"/>
            <a:ext cx="482600" cy="0"/>
          </a:xfrm>
          <a:custGeom>
            <a:avLst/>
            <a:gdLst>
              <a:gd name="T0" fmla="*/ 0 w 482600"/>
              <a:gd name="T1" fmla="*/ 482600 w 482600"/>
            </a:gdLst>
            <a:ahLst/>
            <a:cxnLst/>
            <a:rect l="T0" t="0" r="T1" b="0"/>
            <a:pathLst>
              <a:path w="482600">
                <a:moveTo>
                  <a:pt x="0" y="0"/>
                </a:moveTo>
                <a:lnTo>
                  <a:pt x="482600" y="0"/>
                </a:lnTo>
              </a:path>
            </a:pathLst>
          </a:custGeom>
          <a:noFill/>
          <a:ln w="76200">
            <a:solidFill>
              <a:srgbClr val="173B6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73" name="object 9"/>
          <p:cNvSpPr txBox="1">
            <a:spLocks noChangeArrowheads="1"/>
          </p:cNvSpPr>
          <p:nvPr/>
        </p:nvSpPr>
        <p:spPr bwMode="auto">
          <a:xfrm>
            <a:off x="8096250" y="146283"/>
            <a:ext cx="3333750" cy="2511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143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2000"/>
              </a:lnSpc>
              <a:spcBef>
                <a:spcPts val="88"/>
              </a:spcBef>
            </a:pPr>
            <a:r>
              <a:rPr lang="ru-RU" sz="1600" b="1" dirty="0" err="1">
                <a:solidFill>
                  <a:srgbClr val="152A65"/>
                </a:solidFill>
                <a:latin typeface="Avenir Next Cyr" charset="-52"/>
              </a:rPr>
              <a:t>Швидкість</a:t>
            </a:r>
            <a:r>
              <a:rPr lang="ru-RU" sz="1600" b="1" dirty="0">
                <a:solidFill>
                  <a:srgbClr val="152A65"/>
                </a:solidFill>
                <a:latin typeface="Avenir Next Cyr" charset="-52"/>
              </a:rPr>
              <a:t> </a:t>
            </a:r>
            <a:r>
              <a:rPr lang="ru-RU" sz="1600" b="1" dirty="0" err="1">
                <a:solidFill>
                  <a:srgbClr val="152A65"/>
                </a:solidFill>
                <a:latin typeface="Avenir Next Cyr" charset="-52"/>
              </a:rPr>
              <a:t>прибуття</a:t>
            </a:r>
            <a:r>
              <a:rPr lang="ru-RU" sz="1600" b="1" dirty="0">
                <a:solidFill>
                  <a:srgbClr val="152A65"/>
                </a:solidFill>
                <a:latin typeface="Avenir Next Cyr" charset="-52"/>
              </a:rPr>
              <a:t> </a:t>
            </a:r>
            <a:r>
              <a:rPr lang="ru-RU" sz="1600" b="1" dirty="0" err="1">
                <a:solidFill>
                  <a:srgbClr val="152A65"/>
                </a:solidFill>
                <a:latin typeface="Avenir Next Cyr" charset="-52"/>
              </a:rPr>
              <a:t>поліції</a:t>
            </a:r>
            <a:r>
              <a:rPr lang="ru-RU" sz="1600" b="1" dirty="0">
                <a:solidFill>
                  <a:srgbClr val="152A65"/>
                </a:solidFill>
                <a:latin typeface="Avenir Next Cyr" charset="-52"/>
              </a:rPr>
              <a:t>  на </a:t>
            </a:r>
            <a:r>
              <a:rPr lang="ru-RU" sz="1600" b="1" dirty="0" err="1">
                <a:solidFill>
                  <a:srgbClr val="152A65"/>
                </a:solidFill>
                <a:latin typeface="Avenir Next Cyr" charset="-52"/>
              </a:rPr>
              <a:t>місце</a:t>
            </a:r>
            <a:r>
              <a:rPr lang="ru-RU" sz="1600" b="1" dirty="0">
                <a:solidFill>
                  <a:srgbClr val="152A65"/>
                </a:solidFill>
                <a:latin typeface="Avenir Next Cyr" charset="-52"/>
              </a:rPr>
              <a:t> </a:t>
            </a:r>
            <a:r>
              <a:rPr lang="ru-RU" sz="1600" b="1" dirty="0" err="1">
                <a:solidFill>
                  <a:srgbClr val="152A65"/>
                </a:solidFill>
                <a:latin typeface="Avenir Next Cyr" charset="-52"/>
              </a:rPr>
              <a:t>події</a:t>
            </a:r>
            <a:endParaRPr lang="ru-RU" sz="1600" dirty="0">
              <a:solidFill>
                <a:srgbClr val="152A65"/>
              </a:solidFill>
              <a:latin typeface="Avenir Next Cyr" charset="-52"/>
            </a:endParaRPr>
          </a:p>
          <a:p>
            <a:pPr eaLnBrk="1" hangingPunct="1">
              <a:spcBef>
                <a:spcPts val="600"/>
              </a:spcBef>
            </a:pPr>
            <a:r>
              <a:rPr lang="uk-UA" sz="1300" dirty="0">
                <a:solidFill>
                  <a:srgbClr val="152A65"/>
                </a:solidFill>
                <a:latin typeface="Calibri" pitchFamily="34" charset="0"/>
                <a:cs typeface="Calibri" pitchFamily="34" charset="0"/>
              </a:rPr>
              <a:t>Середній час прибуття: по </a:t>
            </a:r>
            <a:r>
              <a:rPr lang="uk-UA" sz="1300" dirty="0" smtClean="0">
                <a:solidFill>
                  <a:srgbClr val="152A65"/>
                </a:solidFill>
                <a:latin typeface="Calibri" pitchFamily="34" charset="0"/>
                <a:cs typeface="Calibri" pitchFamily="34" charset="0"/>
              </a:rPr>
              <a:t>населеному пункті </a:t>
            </a:r>
            <a:r>
              <a:rPr lang="uk-UA" sz="1300" dirty="0">
                <a:solidFill>
                  <a:srgbClr val="152A65"/>
                </a:solidFill>
                <a:latin typeface="Calibri" pitchFamily="34" charset="0"/>
                <a:cs typeface="Calibri" pitchFamily="34" charset="0"/>
              </a:rPr>
              <a:t>- 5 хв. </a:t>
            </a:r>
            <a:r>
              <a:rPr lang="uk-UA" sz="1300" dirty="0" smtClean="0">
                <a:solidFill>
                  <a:srgbClr val="152A65"/>
                </a:solidFill>
                <a:latin typeface="Calibri" pitchFamily="34" charset="0"/>
                <a:cs typeface="Calibri" pitchFamily="34" charset="0"/>
              </a:rPr>
              <a:t>50 </a:t>
            </a:r>
            <a:r>
              <a:rPr lang="uk-UA" sz="1300" dirty="0">
                <a:solidFill>
                  <a:srgbClr val="152A65"/>
                </a:solidFill>
                <a:latin typeface="Calibri" pitchFamily="34" charset="0"/>
                <a:cs typeface="Calibri" pitchFamily="34" charset="0"/>
              </a:rPr>
              <a:t>сек.</a:t>
            </a:r>
          </a:p>
          <a:p>
            <a:pPr eaLnBrk="1" hangingPunct="1">
              <a:spcBef>
                <a:spcPts val="600"/>
              </a:spcBef>
            </a:pPr>
            <a:r>
              <a:rPr lang="uk-UA" sz="1300" dirty="0">
                <a:solidFill>
                  <a:srgbClr val="152A65"/>
                </a:solidFill>
                <a:latin typeface="Calibri" pitchFamily="34" charset="0"/>
                <a:cs typeface="Calibri" pitchFamily="34" charset="0"/>
              </a:rPr>
              <a:t>По району – </a:t>
            </a:r>
            <a:r>
              <a:rPr lang="uk-UA" sz="1300" dirty="0" smtClean="0">
                <a:solidFill>
                  <a:srgbClr val="152A65"/>
                </a:solidFill>
                <a:latin typeface="Calibri" pitchFamily="34" charset="0"/>
                <a:cs typeface="Calibri" pitchFamily="34" charset="0"/>
              </a:rPr>
              <a:t>19 </a:t>
            </a:r>
            <a:r>
              <a:rPr lang="uk-UA" sz="1300" dirty="0">
                <a:solidFill>
                  <a:srgbClr val="152A65"/>
                </a:solidFill>
                <a:latin typeface="Calibri" pitchFamily="34" charset="0"/>
                <a:cs typeface="Calibri" pitchFamily="34" charset="0"/>
              </a:rPr>
              <a:t>хв. </a:t>
            </a:r>
            <a:r>
              <a:rPr lang="uk-UA" sz="1300" dirty="0" smtClean="0">
                <a:solidFill>
                  <a:srgbClr val="152A65"/>
                </a:solidFill>
                <a:latin typeface="Calibri" pitchFamily="34" charset="0"/>
                <a:cs typeface="Calibri" pitchFamily="34" charset="0"/>
              </a:rPr>
              <a:t>35 сек.</a:t>
            </a:r>
            <a:endParaRPr lang="uk-UA" sz="1300" dirty="0">
              <a:solidFill>
                <a:srgbClr val="152A65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uk-UA" sz="1300" dirty="0">
                <a:solidFill>
                  <a:srgbClr val="152A65"/>
                </a:solidFill>
                <a:latin typeface="Calibri" pitchFamily="34" charset="0"/>
                <a:cs typeface="Calibri" pitchFamily="34" charset="0"/>
              </a:rPr>
              <a:t> У </a:t>
            </a:r>
            <a:r>
              <a:rPr lang="uk-UA" sz="1300" dirty="0" smtClean="0">
                <a:solidFill>
                  <a:srgbClr val="152A65"/>
                </a:solidFill>
                <a:latin typeface="Calibri" pitchFamily="34" charset="0"/>
                <a:cs typeface="Calibri" pitchFamily="34" charset="0"/>
              </a:rPr>
              <a:t>відділенні поліції </a:t>
            </a:r>
            <a:r>
              <a:rPr lang="uk-UA" sz="1300" dirty="0">
                <a:solidFill>
                  <a:srgbClr val="152A65"/>
                </a:solidFill>
                <a:latin typeface="Calibri" pitchFamily="34" charset="0"/>
                <a:cs typeface="Calibri" pitchFamily="34" charset="0"/>
              </a:rPr>
              <a:t>створено </a:t>
            </a:r>
            <a:r>
              <a:rPr lang="uk-UA" sz="1300" dirty="0" smtClean="0">
                <a:solidFill>
                  <a:srgbClr val="152A65"/>
                </a:solidFill>
                <a:latin typeface="Calibri" pitchFamily="34" charset="0"/>
                <a:cs typeface="Calibri" pitchFamily="34" charset="0"/>
              </a:rPr>
              <a:t>1 слідчо-оперативна група та 1 група реагування патрульної поліції, які працюють в добовому режимі.</a:t>
            </a:r>
            <a:endParaRPr lang="uk-UA" sz="1300" dirty="0">
              <a:solidFill>
                <a:srgbClr val="152A65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spcBef>
                <a:spcPts val="1300"/>
              </a:spcBef>
            </a:pPr>
            <a:endParaRPr lang="ru-RU" sz="1300" dirty="0">
              <a:solidFill>
                <a:srgbClr val="152A65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74" name="object 10"/>
          <p:cNvSpPr txBox="1">
            <a:spLocks noChangeArrowheads="1"/>
          </p:cNvSpPr>
          <p:nvPr/>
        </p:nvSpPr>
        <p:spPr bwMode="auto">
          <a:xfrm>
            <a:off x="7752184" y="3409950"/>
            <a:ext cx="4382666" cy="1858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1430" rIns="0" bIns="0">
            <a:spAutoFit/>
          </a:bodyPr>
          <a:lstStyle>
            <a:lvl1pPr marL="444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eaLnBrk="1" hangingPunct="1">
              <a:spcBef>
                <a:spcPts val="0"/>
              </a:spcBef>
            </a:pPr>
            <a:r>
              <a:rPr lang="ru-RU" sz="1600" b="1" dirty="0">
                <a:solidFill>
                  <a:srgbClr val="DCDDDD"/>
                </a:solidFill>
                <a:latin typeface="Avenir Next Cyr" charset="-52"/>
              </a:rPr>
              <a:t>Структура </a:t>
            </a:r>
            <a:r>
              <a:rPr lang="ru-RU" sz="1600" b="1" dirty="0" err="1">
                <a:solidFill>
                  <a:srgbClr val="DCDDDD"/>
                </a:solidFill>
                <a:latin typeface="Avenir Next Cyr" charset="-52"/>
              </a:rPr>
              <a:t>повідомлень</a:t>
            </a:r>
            <a:r>
              <a:rPr lang="ru-RU" sz="1600" b="1" dirty="0">
                <a:solidFill>
                  <a:srgbClr val="DCDDDD"/>
                </a:solidFill>
                <a:latin typeface="Avenir Next Cyr" charset="-52"/>
              </a:rPr>
              <a:t>  по </a:t>
            </a:r>
            <a:r>
              <a:rPr lang="ru-RU" sz="1600" b="1" dirty="0" smtClean="0">
                <a:solidFill>
                  <a:srgbClr val="DCDDDD"/>
                </a:solidFill>
                <a:latin typeface="Avenir Next Cyr" charset="-52"/>
              </a:rPr>
              <a:t>видах:</a:t>
            </a:r>
            <a:endParaRPr lang="ru-RU" sz="1600" dirty="0">
              <a:latin typeface="Avenir Next Cyr" charset="-52"/>
            </a:endParaRPr>
          </a:p>
          <a:p>
            <a:pPr marL="0" eaLnBrk="1" hangingPunct="1">
              <a:spcBef>
                <a:spcPts val="0"/>
              </a:spcBef>
            </a:pPr>
            <a:r>
              <a:rPr lang="uk-UA" sz="1300" dirty="0" smtClean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Розбій – 1,5 %</a:t>
            </a:r>
          </a:p>
          <a:p>
            <a:pPr marL="0" eaLnBrk="1" hangingPunct="1">
              <a:spcBef>
                <a:spcPts val="0"/>
              </a:spcBef>
            </a:pPr>
            <a:r>
              <a:rPr lang="uk-UA" sz="1300" dirty="0" smtClean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Пограбування </a:t>
            </a:r>
            <a:r>
              <a:rPr lang="uk-UA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– </a:t>
            </a:r>
            <a:r>
              <a:rPr lang="uk-UA" sz="1300" dirty="0" smtClean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2 </a:t>
            </a:r>
            <a:r>
              <a:rPr lang="uk-UA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%</a:t>
            </a:r>
          </a:p>
          <a:p>
            <a:pPr marL="0" eaLnBrk="1" hangingPunct="1">
              <a:spcBef>
                <a:spcPts val="0"/>
              </a:spcBef>
            </a:pPr>
            <a:r>
              <a:rPr lang="uk-UA" sz="1300" dirty="0" smtClean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Крадіжки </a:t>
            </a:r>
            <a:r>
              <a:rPr lang="uk-UA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– </a:t>
            </a:r>
            <a:r>
              <a:rPr lang="uk-UA" sz="1300" dirty="0" smtClean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58,5 </a:t>
            </a:r>
            <a:r>
              <a:rPr lang="uk-UA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%</a:t>
            </a:r>
          </a:p>
          <a:p>
            <a:pPr marL="0" eaLnBrk="1" hangingPunct="1">
              <a:spcBef>
                <a:spcPts val="0"/>
              </a:spcBef>
            </a:pPr>
            <a:r>
              <a:rPr lang="uk-UA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Хуліганство – </a:t>
            </a:r>
            <a:r>
              <a:rPr lang="uk-UA" sz="1300" dirty="0" smtClean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0,5 </a:t>
            </a:r>
            <a:r>
              <a:rPr lang="uk-UA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%</a:t>
            </a:r>
          </a:p>
          <a:p>
            <a:pPr marL="0" eaLnBrk="1" hangingPunct="1">
              <a:spcBef>
                <a:spcPts val="0"/>
              </a:spcBef>
            </a:pPr>
            <a:r>
              <a:rPr lang="uk-UA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Угон </a:t>
            </a:r>
            <a:r>
              <a:rPr lang="uk-UA" sz="1300" dirty="0" smtClean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– 3 </a:t>
            </a:r>
            <a:r>
              <a:rPr lang="uk-UA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%</a:t>
            </a:r>
          </a:p>
          <a:p>
            <a:pPr marL="0" eaLnBrk="1" hangingPunct="1">
              <a:spcBef>
                <a:spcPts val="0"/>
              </a:spcBef>
            </a:pPr>
            <a:r>
              <a:rPr lang="uk-UA" sz="1300" dirty="0" smtClean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Шахрайство – 6 </a:t>
            </a:r>
            <a:r>
              <a:rPr lang="uk-UA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%</a:t>
            </a:r>
          </a:p>
          <a:p>
            <a:pPr marL="0" eaLnBrk="1" hangingPunct="1">
              <a:spcBef>
                <a:spcPts val="0"/>
              </a:spcBef>
            </a:pPr>
            <a:r>
              <a:rPr lang="uk-UA" altLang="ru-RU" sz="1300" dirty="0">
                <a:solidFill>
                  <a:schemeClr val="bg1"/>
                </a:solidFill>
                <a:latin typeface="+mn-lt"/>
              </a:rPr>
              <a:t>Нанесення тілесних ушкоджень</a:t>
            </a:r>
            <a:r>
              <a:rPr lang="uk-UA" sz="1300" dirty="0" smtClean="0">
                <a:solidFill>
                  <a:schemeClr val="bg1"/>
                </a:solidFill>
                <a:latin typeface="+mn-lt"/>
                <a:cs typeface="Calibri" pitchFamily="34" charset="0"/>
              </a:rPr>
              <a:t>  </a:t>
            </a:r>
            <a:r>
              <a:rPr lang="uk-UA" sz="1300" dirty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-  </a:t>
            </a:r>
            <a:r>
              <a:rPr lang="uk-UA" sz="1300" dirty="0" smtClean="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5 %</a:t>
            </a:r>
          </a:p>
          <a:p>
            <a:pPr marL="0" eaLnBrk="1" hangingPunct="1">
              <a:spcBef>
                <a:spcPts val="0"/>
              </a:spcBef>
              <a:buFontTx/>
              <a:buNone/>
            </a:pPr>
            <a:r>
              <a:rPr lang="uk-UA" altLang="ru-RU" sz="1300" dirty="0" err="1" smtClean="0">
                <a:solidFill>
                  <a:schemeClr val="bg1"/>
                </a:solidFill>
                <a:latin typeface="+mn-lt"/>
              </a:rPr>
              <a:t>Наркозлочини</a:t>
            </a:r>
            <a:r>
              <a:rPr lang="uk-UA" altLang="ru-RU" sz="1300" dirty="0" smtClean="0">
                <a:solidFill>
                  <a:schemeClr val="bg1"/>
                </a:solidFill>
                <a:latin typeface="+mn-lt"/>
              </a:rPr>
              <a:t>  – 8 %</a:t>
            </a:r>
            <a:endParaRPr lang="uk-UA" altLang="ru-RU" sz="13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275" name="object 11"/>
          <p:cNvSpPr txBox="1">
            <a:spLocks noChangeArrowheads="1"/>
          </p:cNvSpPr>
          <p:nvPr/>
        </p:nvSpPr>
        <p:spPr bwMode="auto">
          <a:xfrm>
            <a:off x="2025650" y="673100"/>
            <a:ext cx="1827213" cy="599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492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2163"/>
              </a:lnSpc>
              <a:spcBef>
                <a:spcPts val="275"/>
              </a:spcBef>
            </a:pPr>
            <a:r>
              <a:rPr lang="ru-RU" sz="1900" b="1" dirty="0" err="1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Повідомлення</a:t>
            </a:r>
            <a:r>
              <a:rPr lang="ru-RU" sz="1900" b="1" dirty="0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  </a:t>
            </a:r>
            <a:r>
              <a:rPr lang="ru-RU" sz="1900" b="1" dirty="0" err="1">
                <a:solidFill>
                  <a:schemeClr val="accent1">
                    <a:lumMod val="50000"/>
                  </a:schemeClr>
                </a:solidFill>
                <a:latin typeface="Avenir Next Cyr" charset="-52"/>
              </a:rPr>
              <a:t>громадян</a:t>
            </a:r>
            <a:endParaRPr lang="ru-RU" sz="1900" dirty="0">
              <a:solidFill>
                <a:schemeClr val="accent1">
                  <a:lumMod val="50000"/>
                </a:schemeClr>
              </a:solidFill>
              <a:latin typeface="Avenir Next Cyr" charset="-52"/>
            </a:endParaRPr>
          </a:p>
        </p:txBody>
      </p:sp>
      <p:sp>
        <p:nvSpPr>
          <p:cNvPr id="11276" name="object 12"/>
          <p:cNvSpPr>
            <a:spLocks noChangeArrowheads="1"/>
          </p:cNvSpPr>
          <p:nvPr/>
        </p:nvSpPr>
        <p:spPr bwMode="auto">
          <a:xfrm>
            <a:off x="292100" y="50800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77" name="object 13"/>
          <p:cNvSpPr>
            <a:spLocks noChangeArrowheads="1"/>
          </p:cNvSpPr>
          <p:nvPr/>
        </p:nvSpPr>
        <p:spPr bwMode="auto">
          <a:xfrm>
            <a:off x="420688" y="50800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78" name="object 14"/>
          <p:cNvSpPr>
            <a:spLocks noChangeArrowheads="1"/>
          </p:cNvSpPr>
          <p:nvPr/>
        </p:nvSpPr>
        <p:spPr bwMode="auto">
          <a:xfrm>
            <a:off x="547688" y="50800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79" name="object 15"/>
          <p:cNvSpPr>
            <a:spLocks noChangeArrowheads="1"/>
          </p:cNvSpPr>
          <p:nvPr/>
        </p:nvSpPr>
        <p:spPr bwMode="auto">
          <a:xfrm>
            <a:off x="292100" y="63817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80" name="object 16"/>
          <p:cNvSpPr>
            <a:spLocks noChangeArrowheads="1"/>
          </p:cNvSpPr>
          <p:nvPr/>
        </p:nvSpPr>
        <p:spPr bwMode="auto">
          <a:xfrm>
            <a:off x="420688" y="63817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81" name="object 17"/>
          <p:cNvSpPr>
            <a:spLocks noChangeArrowheads="1"/>
          </p:cNvSpPr>
          <p:nvPr/>
        </p:nvSpPr>
        <p:spPr bwMode="auto">
          <a:xfrm>
            <a:off x="547688" y="63817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82" name="object 18"/>
          <p:cNvSpPr>
            <a:spLocks noChangeArrowheads="1"/>
          </p:cNvSpPr>
          <p:nvPr/>
        </p:nvSpPr>
        <p:spPr bwMode="auto">
          <a:xfrm>
            <a:off x="292100" y="76835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83" name="object 19"/>
          <p:cNvSpPr>
            <a:spLocks noChangeArrowheads="1"/>
          </p:cNvSpPr>
          <p:nvPr/>
        </p:nvSpPr>
        <p:spPr bwMode="auto">
          <a:xfrm>
            <a:off x="420688" y="76835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84" name="object 20"/>
          <p:cNvSpPr>
            <a:spLocks noChangeArrowheads="1"/>
          </p:cNvSpPr>
          <p:nvPr/>
        </p:nvSpPr>
        <p:spPr bwMode="auto">
          <a:xfrm>
            <a:off x="547688" y="76835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85" name="object 21"/>
          <p:cNvSpPr>
            <a:spLocks noChangeArrowheads="1"/>
          </p:cNvSpPr>
          <p:nvPr/>
        </p:nvSpPr>
        <p:spPr bwMode="auto">
          <a:xfrm>
            <a:off x="292100" y="89852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86" name="object 22"/>
          <p:cNvSpPr>
            <a:spLocks noChangeArrowheads="1"/>
          </p:cNvSpPr>
          <p:nvPr/>
        </p:nvSpPr>
        <p:spPr bwMode="auto">
          <a:xfrm>
            <a:off x="420688" y="89852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87" name="object 23"/>
          <p:cNvSpPr>
            <a:spLocks noChangeArrowheads="1"/>
          </p:cNvSpPr>
          <p:nvPr/>
        </p:nvSpPr>
        <p:spPr bwMode="auto">
          <a:xfrm>
            <a:off x="547688" y="89852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88" name="object 24"/>
          <p:cNvSpPr>
            <a:spLocks noChangeArrowheads="1"/>
          </p:cNvSpPr>
          <p:nvPr/>
        </p:nvSpPr>
        <p:spPr bwMode="auto">
          <a:xfrm>
            <a:off x="292100" y="102870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89" name="object 25"/>
          <p:cNvSpPr>
            <a:spLocks noChangeArrowheads="1"/>
          </p:cNvSpPr>
          <p:nvPr/>
        </p:nvSpPr>
        <p:spPr bwMode="auto">
          <a:xfrm>
            <a:off x="420688" y="102870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90" name="object 26"/>
          <p:cNvSpPr>
            <a:spLocks noChangeArrowheads="1"/>
          </p:cNvSpPr>
          <p:nvPr/>
        </p:nvSpPr>
        <p:spPr bwMode="auto">
          <a:xfrm>
            <a:off x="547688" y="102870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91" name="object 27"/>
          <p:cNvSpPr>
            <a:spLocks noChangeArrowheads="1"/>
          </p:cNvSpPr>
          <p:nvPr/>
        </p:nvSpPr>
        <p:spPr bwMode="auto">
          <a:xfrm>
            <a:off x="292100" y="115887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92" name="object 28"/>
          <p:cNvSpPr>
            <a:spLocks noChangeArrowheads="1"/>
          </p:cNvSpPr>
          <p:nvPr/>
        </p:nvSpPr>
        <p:spPr bwMode="auto">
          <a:xfrm>
            <a:off x="420688" y="115887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93" name="object 29"/>
          <p:cNvSpPr>
            <a:spLocks noChangeArrowheads="1"/>
          </p:cNvSpPr>
          <p:nvPr/>
        </p:nvSpPr>
        <p:spPr bwMode="auto">
          <a:xfrm>
            <a:off x="547688" y="115887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94" name="object 30"/>
          <p:cNvSpPr>
            <a:spLocks noChangeArrowheads="1"/>
          </p:cNvSpPr>
          <p:nvPr/>
        </p:nvSpPr>
        <p:spPr bwMode="auto">
          <a:xfrm>
            <a:off x="292100" y="128905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95" name="object 31"/>
          <p:cNvSpPr>
            <a:spLocks noChangeArrowheads="1"/>
          </p:cNvSpPr>
          <p:nvPr/>
        </p:nvSpPr>
        <p:spPr bwMode="auto">
          <a:xfrm>
            <a:off x="420688" y="128905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96" name="object 32"/>
          <p:cNvSpPr>
            <a:spLocks noChangeArrowheads="1"/>
          </p:cNvSpPr>
          <p:nvPr/>
        </p:nvSpPr>
        <p:spPr bwMode="auto">
          <a:xfrm>
            <a:off x="547688" y="128905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97" name="object 33"/>
          <p:cNvSpPr>
            <a:spLocks noChangeArrowheads="1"/>
          </p:cNvSpPr>
          <p:nvPr/>
        </p:nvSpPr>
        <p:spPr bwMode="auto">
          <a:xfrm>
            <a:off x="292100" y="141922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98" name="object 34"/>
          <p:cNvSpPr>
            <a:spLocks noChangeArrowheads="1"/>
          </p:cNvSpPr>
          <p:nvPr/>
        </p:nvSpPr>
        <p:spPr bwMode="auto">
          <a:xfrm>
            <a:off x="420688" y="141922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99" name="object 35"/>
          <p:cNvSpPr>
            <a:spLocks noChangeArrowheads="1"/>
          </p:cNvSpPr>
          <p:nvPr/>
        </p:nvSpPr>
        <p:spPr bwMode="auto">
          <a:xfrm>
            <a:off x="547688" y="141922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300" name="object 42"/>
          <p:cNvSpPr>
            <a:spLocks noChangeArrowheads="1"/>
          </p:cNvSpPr>
          <p:nvPr/>
        </p:nvSpPr>
        <p:spPr bwMode="auto">
          <a:xfrm>
            <a:off x="3309938" y="5211763"/>
            <a:ext cx="3490912" cy="622300"/>
          </a:xfrm>
          <a:custGeom>
            <a:avLst/>
            <a:gdLst>
              <a:gd name="T0" fmla="*/ 0 w 4003040"/>
              <a:gd name="T1" fmla="*/ 0 h 622300"/>
              <a:gd name="T2" fmla="*/ 4003040 w 4003040"/>
              <a:gd name="T3" fmla="*/ 622300 h 622300"/>
            </a:gdLst>
            <a:ahLst/>
            <a:cxnLst/>
            <a:rect l="T0" t="T1" r="T2" b="T3"/>
            <a:pathLst>
              <a:path w="4003040" h="622300">
                <a:moveTo>
                  <a:pt x="4002608" y="0"/>
                </a:moveTo>
                <a:lnTo>
                  <a:pt x="254000" y="0"/>
                </a:lnTo>
                <a:lnTo>
                  <a:pt x="0" y="317500"/>
                </a:lnTo>
                <a:lnTo>
                  <a:pt x="254000" y="622300"/>
                </a:lnTo>
                <a:lnTo>
                  <a:pt x="4002608" y="622300"/>
                </a:lnTo>
                <a:lnTo>
                  <a:pt x="4002608" y="0"/>
                </a:lnTo>
                <a:close/>
              </a:path>
            </a:pathLst>
          </a:custGeom>
          <a:solidFill>
            <a:srgbClr val="152A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301" name="object 44"/>
          <p:cNvSpPr txBox="1">
            <a:spLocks noChangeArrowheads="1"/>
          </p:cNvSpPr>
          <p:nvPr/>
        </p:nvSpPr>
        <p:spPr bwMode="auto">
          <a:xfrm>
            <a:off x="595313" y="2643188"/>
            <a:ext cx="2071687" cy="753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125"/>
              </a:spcBef>
            </a:pPr>
            <a:r>
              <a:rPr lang="uk-UA" sz="3200" b="1" dirty="0" smtClean="0">
                <a:solidFill>
                  <a:srgbClr val="152A65"/>
                </a:solidFill>
                <a:latin typeface="Avenir Next Cyr" charset="-52"/>
              </a:rPr>
              <a:t>4035</a:t>
            </a:r>
          </a:p>
          <a:p>
            <a:pPr algn="ctr" eaLnBrk="1" hangingPunct="1">
              <a:lnSpc>
                <a:spcPct val="103000"/>
              </a:lnSpc>
              <a:spcBef>
                <a:spcPts val="750"/>
              </a:spcBef>
            </a:pPr>
            <a:r>
              <a:rPr lang="ru-RU" sz="900" b="1" dirty="0" smtClean="0">
                <a:solidFill>
                  <a:srgbClr val="152A65"/>
                </a:solidFill>
                <a:latin typeface="Avenir Next Cyr" charset="-52"/>
              </a:rPr>
              <a:t>КІЛЬКІСТЬ  </a:t>
            </a: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ПОВІДОМЛЕНЬ</a:t>
            </a:r>
            <a:endParaRPr lang="ru-RU" sz="900" dirty="0">
              <a:solidFill>
                <a:srgbClr val="152A65"/>
              </a:solidFill>
              <a:latin typeface="Avenir Next Cyr" charset="-52"/>
            </a:endParaRPr>
          </a:p>
        </p:txBody>
      </p:sp>
      <p:grpSp>
        <p:nvGrpSpPr>
          <p:cNvPr id="11302" name="Группа 79"/>
          <p:cNvGrpSpPr>
            <a:grpSpLocks/>
          </p:cNvGrpSpPr>
          <p:nvPr/>
        </p:nvGrpSpPr>
        <p:grpSpPr bwMode="auto">
          <a:xfrm>
            <a:off x="1273175" y="1895475"/>
            <a:ext cx="906463" cy="747713"/>
            <a:chOff x="1272542" y="1894776"/>
            <a:chExt cx="907415" cy="748671"/>
          </a:xfrm>
        </p:grpSpPr>
        <p:sp>
          <p:nvSpPr>
            <p:cNvPr id="11329" name="object 2"/>
            <p:cNvSpPr>
              <a:spLocks noChangeArrowheads="1"/>
            </p:cNvSpPr>
            <p:nvPr/>
          </p:nvSpPr>
          <p:spPr bwMode="auto">
            <a:xfrm>
              <a:off x="1570992" y="2129732"/>
              <a:ext cx="608965" cy="513715"/>
            </a:xfrm>
            <a:custGeom>
              <a:avLst/>
              <a:gdLst>
                <a:gd name="T0" fmla="*/ 0 w 608964"/>
                <a:gd name="T1" fmla="*/ 0 h 513714"/>
                <a:gd name="T2" fmla="*/ 608964 w 608964"/>
                <a:gd name="T3" fmla="*/ 513714 h 513714"/>
              </a:gdLst>
              <a:ahLst/>
              <a:cxnLst/>
              <a:rect l="T0" t="T1" r="T2" b="T3"/>
              <a:pathLst>
                <a:path w="608964" h="513714">
                  <a:moveTo>
                    <a:pt x="0" y="360781"/>
                  </a:moveTo>
                  <a:lnTo>
                    <a:pt x="4036" y="380770"/>
                  </a:lnTo>
                  <a:lnTo>
                    <a:pt x="15043" y="397095"/>
                  </a:lnTo>
                  <a:lnTo>
                    <a:pt x="31364" y="408103"/>
                  </a:lnTo>
                  <a:lnTo>
                    <a:pt x="51346" y="412140"/>
                  </a:lnTo>
                  <a:lnTo>
                    <a:pt x="382143" y="412140"/>
                  </a:lnTo>
                  <a:lnTo>
                    <a:pt x="501650" y="513143"/>
                  </a:lnTo>
                  <a:lnTo>
                    <a:pt x="501650" y="412140"/>
                  </a:lnTo>
                  <a:lnTo>
                    <a:pt x="557187" y="412140"/>
                  </a:lnTo>
                  <a:lnTo>
                    <a:pt x="577175" y="408103"/>
                  </a:lnTo>
                  <a:lnTo>
                    <a:pt x="593501" y="397095"/>
                  </a:lnTo>
                  <a:lnTo>
                    <a:pt x="604509" y="380770"/>
                  </a:lnTo>
                  <a:lnTo>
                    <a:pt x="608545" y="360781"/>
                  </a:lnTo>
                  <a:lnTo>
                    <a:pt x="608545" y="51346"/>
                  </a:lnTo>
                  <a:lnTo>
                    <a:pt x="604509" y="31359"/>
                  </a:lnTo>
                  <a:lnTo>
                    <a:pt x="593501" y="15038"/>
                  </a:lnTo>
                  <a:lnTo>
                    <a:pt x="577175" y="4034"/>
                  </a:lnTo>
                  <a:lnTo>
                    <a:pt x="557187" y="0"/>
                  </a:lnTo>
                  <a:lnTo>
                    <a:pt x="51346" y="0"/>
                  </a:lnTo>
                  <a:lnTo>
                    <a:pt x="31364" y="4034"/>
                  </a:lnTo>
                  <a:lnTo>
                    <a:pt x="15043" y="15038"/>
                  </a:lnTo>
                  <a:lnTo>
                    <a:pt x="4036" y="31359"/>
                  </a:lnTo>
                  <a:lnTo>
                    <a:pt x="0" y="51346"/>
                  </a:lnTo>
                  <a:lnTo>
                    <a:pt x="0" y="360781"/>
                  </a:lnTo>
                  <a:close/>
                </a:path>
              </a:pathLst>
            </a:custGeom>
            <a:noFill/>
            <a:ln w="31750">
              <a:solidFill>
                <a:srgbClr val="173B6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1330" name="object 45"/>
            <p:cNvSpPr>
              <a:spLocks noChangeArrowheads="1"/>
            </p:cNvSpPr>
            <p:nvPr/>
          </p:nvSpPr>
          <p:spPr bwMode="auto">
            <a:xfrm>
              <a:off x="1272542" y="1894776"/>
              <a:ext cx="765175" cy="645795"/>
            </a:xfrm>
            <a:custGeom>
              <a:avLst/>
              <a:gdLst>
                <a:gd name="T0" fmla="*/ 0 w 765175"/>
                <a:gd name="T1" fmla="*/ 0 h 645794"/>
                <a:gd name="T2" fmla="*/ 765175 w 765175"/>
                <a:gd name="T3" fmla="*/ 645794 h 645794"/>
              </a:gdLst>
              <a:ahLst/>
              <a:cxnLst/>
              <a:rect l="T0" t="T1" r="T2" b="T3"/>
              <a:pathLst>
                <a:path w="765175" h="645794">
                  <a:moveTo>
                    <a:pt x="284683" y="518223"/>
                  </a:moveTo>
                  <a:lnTo>
                    <a:pt x="134404" y="518223"/>
                  </a:lnTo>
                  <a:lnTo>
                    <a:pt x="134404" y="645223"/>
                  </a:lnTo>
                  <a:lnTo>
                    <a:pt x="284683" y="518223"/>
                  </a:lnTo>
                  <a:close/>
                </a:path>
                <a:path w="765175" h="645794">
                  <a:moveTo>
                    <a:pt x="700608" y="0"/>
                  </a:moveTo>
                  <a:lnTo>
                    <a:pt x="64566" y="0"/>
                  </a:lnTo>
                  <a:lnTo>
                    <a:pt x="39433" y="5075"/>
                  </a:lnTo>
                  <a:lnTo>
                    <a:pt x="18910" y="18915"/>
                  </a:lnTo>
                  <a:lnTo>
                    <a:pt x="5073" y="39438"/>
                  </a:lnTo>
                  <a:lnTo>
                    <a:pt x="0" y="64566"/>
                  </a:lnTo>
                  <a:lnTo>
                    <a:pt x="0" y="453656"/>
                  </a:lnTo>
                  <a:lnTo>
                    <a:pt x="5073" y="478790"/>
                  </a:lnTo>
                  <a:lnTo>
                    <a:pt x="18910" y="499313"/>
                  </a:lnTo>
                  <a:lnTo>
                    <a:pt x="39433" y="513149"/>
                  </a:lnTo>
                  <a:lnTo>
                    <a:pt x="64566" y="518223"/>
                  </a:lnTo>
                  <a:lnTo>
                    <a:pt x="700608" y="518223"/>
                  </a:lnTo>
                  <a:lnTo>
                    <a:pt x="725741" y="513149"/>
                  </a:lnTo>
                  <a:lnTo>
                    <a:pt x="746264" y="499313"/>
                  </a:lnTo>
                  <a:lnTo>
                    <a:pt x="760101" y="478790"/>
                  </a:lnTo>
                  <a:lnTo>
                    <a:pt x="765175" y="453656"/>
                  </a:lnTo>
                  <a:lnTo>
                    <a:pt x="765175" y="64566"/>
                  </a:lnTo>
                  <a:lnTo>
                    <a:pt x="760101" y="39438"/>
                  </a:lnTo>
                  <a:lnTo>
                    <a:pt x="746264" y="18915"/>
                  </a:lnTo>
                  <a:lnTo>
                    <a:pt x="725741" y="5075"/>
                  </a:lnTo>
                  <a:lnTo>
                    <a:pt x="7006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1331" name="object 46"/>
            <p:cNvSpPr>
              <a:spLocks noChangeArrowheads="1"/>
            </p:cNvSpPr>
            <p:nvPr/>
          </p:nvSpPr>
          <p:spPr bwMode="auto">
            <a:xfrm>
              <a:off x="1272542" y="1894776"/>
              <a:ext cx="765175" cy="645795"/>
            </a:xfrm>
            <a:custGeom>
              <a:avLst/>
              <a:gdLst>
                <a:gd name="T0" fmla="*/ 0 w 765175"/>
                <a:gd name="T1" fmla="*/ 0 h 645794"/>
                <a:gd name="T2" fmla="*/ 765175 w 765175"/>
                <a:gd name="T3" fmla="*/ 645794 h 645794"/>
              </a:gdLst>
              <a:ahLst/>
              <a:cxnLst/>
              <a:rect l="T0" t="T1" r="T2" b="T3"/>
              <a:pathLst>
                <a:path w="765175" h="645794">
                  <a:moveTo>
                    <a:pt x="765175" y="453656"/>
                  </a:moveTo>
                  <a:lnTo>
                    <a:pt x="760101" y="478790"/>
                  </a:lnTo>
                  <a:lnTo>
                    <a:pt x="746264" y="499313"/>
                  </a:lnTo>
                  <a:lnTo>
                    <a:pt x="725741" y="513149"/>
                  </a:lnTo>
                  <a:lnTo>
                    <a:pt x="700608" y="518223"/>
                  </a:lnTo>
                  <a:lnTo>
                    <a:pt x="284683" y="518223"/>
                  </a:lnTo>
                  <a:lnTo>
                    <a:pt x="134404" y="645223"/>
                  </a:lnTo>
                  <a:lnTo>
                    <a:pt x="134404" y="518223"/>
                  </a:lnTo>
                  <a:lnTo>
                    <a:pt x="64566" y="518223"/>
                  </a:lnTo>
                  <a:lnTo>
                    <a:pt x="39433" y="513149"/>
                  </a:lnTo>
                  <a:lnTo>
                    <a:pt x="18910" y="499313"/>
                  </a:lnTo>
                  <a:lnTo>
                    <a:pt x="5073" y="478790"/>
                  </a:lnTo>
                  <a:lnTo>
                    <a:pt x="0" y="453656"/>
                  </a:lnTo>
                  <a:lnTo>
                    <a:pt x="0" y="64566"/>
                  </a:lnTo>
                  <a:lnTo>
                    <a:pt x="5073" y="39438"/>
                  </a:lnTo>
                  <a:lnTo>
                    <a:pt x="18910" y="18915"/>
                  </a:lnTo>
                  <a:lnTo>
                    <a:pt x="39433" y="5075"/>
                  </a:lnTo>
                  <a:lnTo>
                    <a:pt x="64566" y="0"/>
                  </a:lnTo>
                  <a:lnTo>
                    <a:pt x="700608" y="0"/>
                  </a:lnTo>
                  <a:lnTo>
                    <a:pt x="725741" y="5075"/>
                  </a:lnTo>
                  <a:lnTo>
                    <a:pt x="746264" y="18915"/>
                  </a:lnTo>
                  <a:lnTo>
                    <a:pt x="760101" y="39438"/>
                  </a:lnTo>
                  <a:lnTo>
                    <a:pt x="765175" y="64566"/>
                  </a:lnTo>
                  <a:lnTo>
                    <a:pt x="765175" y="453656"/>
                  </a:lnTo>
                  <a:close/>
                </a:path>
              </a:pathLst>
            </a:custGeom>
            <a:noFill/>
            <a:ln w="31749">
              <a:solidFill>
                <a:srgbClr val="173B6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1332" name="object 47"/>
            <p:cNvSpPr>
              <a:spLocks noChangeArrowheads="1"/>
            </p:cNvSpPr>
            <p:nvPr/>
          </p:nvSpPr>
          <p:spPr bwMode="auto">
            <a:xfrm>
              <a:off x="1475268" y="2123335"/>
              <a:ext cx="71513" cy="71551"/>
            </a:xfrm>
            <a:prstGeom prst="rect">
              <a:avLst/>
            </a:prstGeom>
            <a:blipFill dpi="0"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1333" name="object 48"/>
            <p:cNvSpPr>
              <a:spLocks noChangeArrowheads="1"/>
            </p:cNvSpPr>
            <p:nvPr/>
          </p:nvSpPr>
          <p:spPr bwMode="auto">
            <a:xfrm>
              <a:off x="1619384" y="2123335"/>
              <a:ext cx="71539" cy="71551"/>
            </a:xfrm>
            <a:prstGeom prst="rect">
              <a:avLst/>
            </a:prstGeom>
            <a:blipFill dpi="0"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1334" name="object 49"/>
            <p:cNvSpPr>
              <a:spLocks noChangeArrowheads="1"/>
            </p:cNvSpPr>
            <p:nvPr/>
          </p:nvSpPr>
          <p:spPr bwMode="auto">
            <a:xfrm>
              <a:off x="1763474" y="2123335"/>
              <a:ext cx="71513" cy="71551"/>
            </a:xfrm>
            <a:prstGeom prst="rect">
              <a:avLst/>
            </a:prstGeom>
            <a:blipFill dpi="0"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1303" name="Группа 81"/>
          <p:cNvGrpSpPr>
            <a:grpSpLocks/>
          </p:cNvGrpSpPr>
          <p:nvPr/>
        </p:nvGrpSpPr>
        <p:grpSpPr bwMode="auto">
          <a:xfrm>
            <a:off x="3067050" y="2522538"/>
            <a:ext cx="558800" cy="393700"/>
            <a:chOff x="3067471" y="2522816"/>
            <a:chExt cx="559157" cy="393024"/>
          </a:xfrm>
        </p:grpSpPr>
        <p:sp>
          <p:nvSpPr>
            <p:cNvPr id="11322" name="object 51"/>
            <p:cNvSpPr>
              <a:spLocks noChangeArrowheads="1"/>
            </p:cNvSpPr>
            <p:nvPr/>
          </p:nvSpPr>
          <p:spPr bwMode="auto">
            <a:xfrm>
              <a:off x="3067471" y="2522816"/>
              <a:ext cx="365125" cy="307975"/>
            </a:xfrm>
            <a:custGeom>
              <a:avLst/>
              <a:gdLst>
                <a:gd name="T0" fmla="*/ 0 w 365125"/>
                <a:gd name="T1" fmla="*/ 0 h 307975"/>
                <a:gd name="T2" fmla="*/ 365125 w 365125"/>
                <a:gd name="T3" fmla="*/ 307975 h 307975"/>
              </a:gdLst>
              <a:ahLst/>
              <a:cxnLst/>
              <a:rect l="T0" t="T1" r="T2" b="T3"/>
              <a:pathLst>
                <a:path w="365125" h="307975">
                  <a:moveTo>
                    <a:pt x="364591" y="216166"/>
                  </a:moveTo>
                  <a:lnTo>
                    <a:pt x="362173" y="228141"/>
                  </a:lnTo>
                  <a:lnTo>
                    <a:pt x="355579" y="237918"/>
                  </a:lnTo>
                  <a:lnTo>
                    <a:pt x="345801" y="244509"/>
                  </a:lnTo>
                  <a:lnTo>
                    <a:pt x="333832" y="246926"/>
                  </a:lnTo>
                  <a:lnTo>
                    <a:pt x="135661" y="246926"/>
                  </a:lnTo>
                  <a:lnTo>
                    <a:pt x="64033" y="307441"/>
                  </a:lnTo>
                  <a:lnTo>
                    <a:pt x="64033" y="246926"/>
                  </a:lnTo>
                  <a:lnTo>
                    <a:pt x="30759" y="246926"/>
                  </a:lnTo>
                  <a:lnTo>
                    <a:pt x="18789" y="244509"/>
                  </a:lnTo>
                  <a:lnTo>
                    <a:pt x="9012" y="237918"/>
                  </a:lnTo>
                  <a:lnTo>
                    <a:pt x="2418" y="228141"/>
                  </a:lnTo>
                  <a:lnTo>
                    <a:pt x="0" y="216166"/>
                  </a:lnTo>
                  <a:lnTo>
                    <a:pt x="0" y="30759"/>
                  </a:lnTo>
                  <a:lnTo>
                    <a:pt x="2418" y="18784"/>
                  </a:lnTo>
                  <a:lnTo>
                    <a:pt x="9012" y="9007"/>
                  </a:lnTo>
                  <a:lnTo>
                    <a:pt x="18789" y="2416"/>
                  </a:lnTo>
                  <a:lnTo>
                    <a:pt x="30759" y="0"/>
                  </a:lnTo>
                  <a:lnTo>
                    <a:pt x="333832" y="0"/>
                  </a:lnTo>
                  <a:lnTo>
                    <a:pt x="345801" y="2416"/>
                  </a:lnTo>
                  <a:lnTo>
                    <a:pt x="355579" y="9007"/>
                  </a:lnTo>
                  <a:lnTo>
                    <a:pt x="362173" y="18784"/>
                  </a:lnTo>
                  <a:lnTo>
                    <a:pt x="364591" y="30759"/>
                  </a:lnTo>
                  <a:lnTo>
                    <a:pt x="364591" y="216166"/>
                  </a:lnTo>
                  <a:close/>
                </a:path>
              </a:pathLst>
            </a:custGeom>
            <a:noFill/>
            <a:ln w="25400">
              <a:solidFill>
                <a:srgbClr val="173B6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1323" name="object 54"/>
            <p:cNvSpPr>
              <a:spLocks noChangeArrowheads="1"/>
            </p:cNvSpPr>
            <p:nvPr/>
          </p:nvSpPr>
          <p:spPr bwMode="auto">
            <a:xfrm>
              <a:off x="3551682" y="2755049"/>
              <a:ext cx="33655" cy="19050"/>
            </a:xfrm>
            <a:custGeom>
              <a:avLst/>
              <a:gdLst>
                <a:gd name="T0" fmla="*/ 0 w 33654"/>
                <a:gd name="T1" fmla="*/ 0 h 19050"/>
                <a:gd name="T2" fmla="*/ 33654 w 33654"/>
                <a:gd name="T3" fmla="*/ 19050 h 19050"/>
              </a:gdLst>
              <a:ahLst/>
              <a:cxnLst/>
              <a:rect l="T0" t="T1" r="T2" b="T3"/>
              <a:pathLst>
                <a:path w="33654" h="19050">
                  <a:moveTo>
                    <a:pt x="0" y="0"/>
                  </a:moveTo>
                  <a:lnTo>
                    <a:pt x="33058" y="0"/>
                  </a:lnTo>
                  <a:lnTo>
                    <a:pt x="33058" y="18516"/>
                  </a:lnTo>
                  <a:lnTo>
                    <a:pt x="0" y="185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3B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1324" name="object 55"/>
            <p:cNvSpPr>
              <a:spLocks noChangeArrowheads="1"/>
            </p:cNvSpPr>
            <p:nvPr/>
          </p:nvSpPr>
          <p:spPr bwMode="auto">
            <a:xfrm>
              <a:off x="3459098" y="2843136"/>
              <a:ext cx="19050" cy="33655"/>
            </a:xfrm>
            <a:custGeom>
              <a:avLst/>
              <a:gdLst>
                <a:gd name="T0" fmla="*/ 0 w 19050"/>
                <a:gd name="T1" fmla="*/ 0 h 33655"/>
                <a:gd name="T2" fmla="*/ 19050 w 19050"/>
                <a:gd name="T3" fmla="*/ 33655 h 33655"/>
              </a:gdLst>
              <a:ahLst/>
              <a:cxnLst/>
              <a:rect l="T0" t="T1" r="T2" b="T3"/>
              <a:pathLst>
                <a:path w="19050" h="33655">
                  <a:moveTo>
                    <a:pt x="0" y="0"/>
                  </a:moveTo>
                  <a:lnTo>
                    <a:pt x="18529" y="0"/>
                  </a:lnTo>
                  <a:lnTo>
                    <a:pt x="18529" y="33058"/>
                  </a:lnTo>
                  <a:lnTo>
                    <a:pt x="0" y="330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3B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1325" name="object 56"/>
            <p:cNvSpPr>
              <a:spLocks noChangeArrowheads="1"/>
            </p:cNvSpPr>
            <p:nvPr/>
          </p:nvSpPr>
          <p:spPr bwMode="auto">
            <a:xfrm>
              <a:off x="3517564" y="2678631"/>
              <a:ext cx="36830" cy="36830"/>
            </a:xfrm>
            <a:custGeom>
              <a:avLst/>
              <a:gdLst>
                <a:gd name="T0" fmla="*/ 0 w 36829"/>
                <a:gd name="T1" fmla="*/ 0 h 36830"/>
                <a:gd name="T2" fmla="*/ 36829 w 36829"/>
                <a:gd name="T3" fmla="*/ 36830 h 36830"/>
              </a:gdLst>
              <a:ahLst/>
              <a:cxnLst/>
              <a:rect l="T0" t="T1" r="T2" b="T3"/>
              <a:pathLst>
                <a:path w="36829" h="36830">
                  <a:moveTo>
                    <a:pt x="23368" y="0"/>
                  </a:moveTo>
                  <a:lnTo>
                    <a:pt x="0" y="23367"/>
                  </a:lnTo>
                  <a:lnTo>
                    <a:pt x="13081" y="36461"/>
                  </a:lnTo>
                  <a:lnTo>
                    <a:pt x="36449" y="13093"/>
                  </a:lnTo>
                  <a:lnTo>
                    <a:pt x="23368" y="0"/>
                  </a:lnTo>
                  <a:close/>
                </a:path>
              </a:pathLst>
            </a:custGeom>
            <a:solidFill>
              <a:srgbClr val="173B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1326" name="object 57"/>
            <p:cNvSpPr>
              <a:spLocks noChangeArrowheads="1"/>
            </p:cNvSpPr>
            <p:nvPr/>
          </p:nvSpPr>
          <p:spPr bwMode="auto">
            <a:xfrm>
              <a:off x="3517568" y="2813497"/>
              <a:ext cx="36830" cy="36830"/>
            </a:xfrm>
            <a:custGeom>
              <a:avLst/>
              <a:gdLst>
                <a:gd name="T0" fmla="*/ 0 w 36829"/>
                <a:gd name="T1" fmla="*/ 0 h 36830"/>
                <a:gd name="T2" fmla="*/ 36829 w 36829"/>
                <a:gd name="T3" fmla="*/ 36830 h 36830"/>
              </a:gdLst>
              <a:ahLst/>
              <a:cxnLst/>
              <a:rect l="T0" t="T1" r="T2" b="T3"/>
              <a:pathLst>
                <a:path w="36829" h="36830">
                  <a:moveTo>
                    <a:pt x="13080" y="0"/>
                  </a:moveTo>
                  <a:lnTo>
                    <a:pt x="0" y="13093"/>
                  </a:lnTo>
                  <a:lnTo>
                    <a:pt x="23367" y="36461"/>
                  </a:lnTo>
                  <a:lnTo>
                    <a:pt x="36461" y="23380"/>
                  </a:lnTo>
                  <a:lnTo>
                    <a:pt x="13080" y="0"/>
                  </a:lnTo>
                  <a:close/>
                </a:path>
              </a:pathLst>
            </a:custGeom>
            <a:solidFill>
              <a:srgbClr val="173B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1327" name="object 58"/>
            <p:cNvSpPr>
              <a:spLocks noChangeArrowheads="1"/>
            </p:cNvSpPr>
            <p:nvPr/>
          </p:nvSpPr>
          <p:spPr bwMode="auto">
            <a:xfrm>
              <a:off x="3415568" y="2681613"/>
              <a:ext cx="72390" cy="153035"/>
            </a:xfrm>
            <a:custGeom>
              <a:avLst/>
              <a:gdLst>
                <a:gd name="T0" fmla="*/ 0 w 72389"/>
                <a:gd name="T1" fmla="*/ 0 h 153035"/>
                <a:gd name="T2" fmla="*/ 72389 w 72389"/>
                <a:gd name="T3" fmla="*/ 153035 h 153035"/>
              </a:gdLst>
              <a:ahLst/>
              <a:cxnLst/>
              <a:rect l="T0" t="T1" r="T2" b="T3"/>
              <a:pathLst>
                <a:path w="72389" h="153035">
                  <a:moveTo>
                    <a:pt x="71958" y="0"/>
                  </a:moveTo>
                  <a:lnTo>
                    <a:pt x="43891" y="0"/>
                  </a:lnTo>
                  <a:lnTo>
                    <a:pt x="43891" y="88747"/>
                  </a:lnTo>
                  <a:lnTo>
                    <a:pt x="0" y="132676"/>
                  </a:lnTo>
                  <a:lnTo>
                    <a:pt x="19862" y="152527"/>
                  </a:lnTo>
                  <a:lnTo>
                    <a:pt x="71958" y="99860"/>
                  </a:lnTo>
                  <a:lnTo>
                    <a:pt x="71958" y="0"/>
                  </a:lnTo>
                  <a:close/>
                </a:path>
              </a:pathLst>
            </a:custGeom>
            <a:solidFill>
              <a:srgbClr val="173B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1328" name="object 59"/>
            <p:cNvSpPr>
              <a:spLocks noChangeArrowheads="1"/>
            </p:cNvSpPr>
            <p:nvPr/>
          </p:nvSpPr>
          <p:spPr bwMode="auto">
            <a:xfrm>
              <a:off x="3330083" y="2614215"/>
              <a:ext cx="296545" cy="301625"/>
            </a:xfrm>
            <a:custGeom>
              <a:avLst/>
              <a:gdLst>
                <a:gd name="T0" fmla="*/ 0 w 296545"/>
                <a:gd name="T1" fmla="*/ 0 h 301625"/>
                <a:gd name="T2" fmla="*/ 296545 w 296545"/>
                <a:gd name="T3" fmla="*/ 301625 h 301625"/>
              </a:gdLst>
              <a:ahLst/>
              <a:cxnLst/>
              <a:rect l="T0" t="T1" r="T2" b="T3"/>
              <a:pathLst>
                <a:path w="296545" h="301625">
                  <a:moveTo>
                    <a:pt x="27584" y="190004"/>
                  </a:moveTo>
                  <a:lnTo>
                    <a:pt x="0" y="190004"/>
                  </a:lnTo>
                  <a:lnTo>
                    <a:pt x="20246" y="234439"/>
                  </a:lnTo>
                  <a:lnTo>
                    <a:pt x="53109" y="269727"/>
                  </a:lnTo>
                  <a:lnTo>
                    <a:pt x="95753" y="293001"/>
                  </a:lnTo>
                  <a:lnTo>
                    <a:pt x="145338" y="301396"/>
                  </a:lnTo>
                  <a:lnTo>
                    <a:pt x="192914" y="293701"/>
                  </a:lnTo>
                  <a:lnTo>
                    <a:pt x="229210" y="274904"/>
                  </a:lnTo>
                  <a:lnTo>
                    <a:pt x="145326" y="274904"/>
                  </a:lnTo>
                  <a:lnTo>
                    <a:pt x="106153" y="268566"/>
                  </a:lnTo>
                  <a:lnTo>
                    <a:pt x="72105" y="250928"/>
                  </a:lnTo>
                  <a:lnTo>
                    <a:pt x="45233" y="224053"/>
                  </a:lnTo>
                  <a:lnTo>
                    <a:pt x="27584" y="190004"/>
                  </a:lnTo>
                  <a:close/>
                </a:path>
                <a:path w="296545" h="301625">
                  <a:moveTo>
                    <a:pt x="145326" y="0"/>
                  </a:moveTo>
                  <a:lnTo>
                    <a:pt x="145326" y="26504"/>
                  </a:lnTo>
                  <a:lnTo>
                    <a:pt x="193624" y="36280"/>
                  </a:lnTo>
                  <a:lnTo>
                    <a:pt x="233100" y="62922"/>
                  </a:lnTo>
                  <a:lnTo>
                    <a:pt x="259735" y="102403"/>
                  </a:lnTo>
                  <a:lnTo>
                    <a:pt x="269504" y="150710"/>
                  </a:lnTo>
                  <a:lnTo>
                    <a:pt x="259735" y="199000"/>
                  </a:lnTo>
                  <a:lnTo>
                    <a:pt x="233100" y="238485"/>
                  </a:lnTo>
                  <a:lnTo>
                    <a:pt x="193624" y="265128"/>
                  </a:lnTo>
                  <a:lnTo>
                    <a:pt x="145326" y="274904"/>
                  </a:lnTo>
                  <a:lnTo>
                    <a:pt x="229210" y="274904"/>
                  </a:lnTo>
                  <a:lnTo>
                    <a:pt x="234272" y="272283"/>
                  </a:lnTo>
                  <a:lnTo>
                    <a:pt x="266911" y="239644"/>
                  </a:lnTo>
                  <a:lnTo>
                    <a:pt x="288329" y="198286"/>
                  </a:lnTo>
                  <a:lnTo>
                    <a:pt x="296022" y="150698"/>
                  </a:lnTo>
                  <a:lnTo>
                    <a:pt x="288324" y="103128"/>
                  </a:lnTo>
                  <a:lnTo>
                    <a:pt x="266904" y="61763"/>
                  </a:lnTo>
                  <a:lnTo>
                    <a:pt x="234265" y="29118"/>
                  </a:lnTo>
                  <a:lnTo>
                    <a:pt x="192906" y="7696"/>
                  </a:lnTo>
                  <a:lnTo>
                    <a:pt x="145326" y="0"/>
                  </a:lnTo>
                  <a:close/>
                </a:path>
              </a:pathLst>
            </a:custGeom>
            <a:solidFill>
              <a:srgbClr val="173B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1304" name="Группа 82"/>
          <p:cNvGrpSpPr>
            <a:grpSpLocks/>
          </p:cNvGrpSpPr>
          <p:nvPr/>
        </p:nvGrpSpPr>
        <p:grpSpPr bwMode="auto">
          <a:xfrm>
            <a:off x="3062288" y="3338513"/>
            <a:ext cx="592137" cy="236537"/>
            <a:chOff x="3061733" y="3338293"/>
            <a:chExt cx="593090" cy="237490"/>
          </a:xfrm>
        </p:grpSpPr>
        <p:sp>
          <p:nvSpPr>
            <p:cNvPr id="11320" name="object 60"/>
            <p:cNvSpPr>
              <a:spLocks noChangeArrowheads="1"/>
            </p:cNvSpPr>
            <p:nvPr/>
          </p:nvSpPr>
          <p:spPr bwMode="auto">
            <a:xfrm>
              <a:off x="3061733" y="3338293"/>
              <a:ext cx="593090" cy="237490"/>
            </a:xfrm>
            <a:custGeom>
              <a:avLst/>
              <a:gdLst>
                <a:gd name="T0" fmla="*/ 0 w 593089"/>
                <a:gd name="T1" fmla="*/ 0 h 237489"/>
                <a:gd name="T2" fmla="*/ 593089 w 593089"/>
                <a:gd name="T3" fmla="*/ 237489 h 237489"/>
              </a:gdLst>
              <a:ahLst/>
              <a:cxnLst/>
              <a:rect l="T0" t="T1" r="T2" b="T3"/>
              <a:pathLst>
                <a:path w="593089" h="237489">
                  <a:moveTo>
                    <a:pt x="223469" y="0"/>
                  </a:moveTo>
                  <a:lnTo>
                    <a:pt x="197541" y="28590"/>
                  </a:lnTo>
                  <a:lnTo>
                    <a:pt x="199529" y="40106"/>
                  </a:lnTo>
                  <a:lnTo>
                    <a:pt x="185612" y="41796"/>
                  </a:lnTo>
                  <a:lnTo>
                    <a:pt x="172000" y="44978"/>
                  </a:lnTo>
                  <a:lnTo>
                    <a:pt x="158815" y="49620"/>
                  </a:lnTo>
                  <a:lnTo>
                    <a:pt x="146176" y="55689"/>
                  </a:lnTo>
                  <a:lnTo>
                    <a:pt x="85534" y="89306"/>
                  </a:lnTo>
                  <a:lnTo>
                    <a:pt x="57175" y="94043"/>
                  </a:lnTo>
                  <a:lnTo>
                    <a:pt x="44402" y="98175"/>
                  </a:lnTo>
                  <a:lnTo>
                    <a:pt x="33642" y="105722"/>
                  </a:lnTo>
                  <a:lnTo>
                    <a:pt x="25539" y="116073"/>
                  </a:lnTo>
                  <a:lnTo>
                    <a:pt x="20739" y="128612"/>
                  </a:lnTo>
                  <a:lnTo>
                    <a:pt x="12494" y="131241"/>
                  </a:lnTo>
                  <a:lnTo>
                    <a:pt x="5921" y="136459"/>
                  </a:lnTo>
                  <a:lnTo>
                    <a:pt x="1572" y="143637"/>
                  </a:lnTo>
                  <a:lnTo>
                    <a:pt x="0" y="152146"/>
                  </a:lnTo>
                  <a:lnTo>
                    <a:pt x="0" y="176364"/>
                  </a:lnTo>
                  <a:lnTo>
                    <a:pt x="57937" y="207403"/>
                  </a:lnTo>
                  <a:lnTo>
                    <a:pt x="58597" y="207467"/>
                  </a:lnTo>
                  <a:lnTo>
                    <a:pt x="93205" y="207467"/>
                  </a:lnTo>
                  <a:lnTo>
                    <a:pt x="97680" y="215612"/>
                  </a:lnTo>
                  <a:lnTo>
                    <a:pt x="103558" y="222710"/>
                  </a:lnTo>
                  <a:lnTo>
                    <a:pt x="110661" y="228584"/>
                  </a:lnTo>
                  <a:lnTo>
                    <a:pt x="118808" y="233057"/>
                  </a:lnTo>
                  <a:lnTo>
                    <a:pt x="137883" y="237103"/>
                  </a:lnTo>
                  <a:lnTo>
                    <a:pt x="156386" y="233635"/>
                  </a:lnTo>
                  <a:lnTo>
                    <a:pt x="172238" y="223481"/>
                  </a:lnTo>
                  <a:lnTo>
                    <a:pt x="177324" y="216158"/>
                  </a:lnTo>
                  <a:lnTo>
                    <a:pt x="134106" y="216158"/>
                  </a:lnTo>
                  <a:lnTo>
                    <a:pt x="123504" y="212644"/>
                  </a:lnTo>
                  <a:lnTo>
                    <a:pt x="114993" y="205407"/>
                  </a:lnTo>
                  <a:lnTo>
                    <a:pt x="109727" y="195097"/>
                  </a:lnTo>
                  <a:lnTo>
                    <a:pt x="109067" y="192697"/>
                  </a:lnTo>
                  <a:lnTo>
                    <a:pt x="108686" y="190207"/>
                  </a:lnTo>
                  <a:lnTo>
                    <a:pt x="108648" y="187706"/>
                  </a:lnTo>
                  <a:lnTo>
                    <a:pt x="60248" y="187706"/>
                  </a:lnTo>
                  <a:lnTo>
                    <a:pt x="21094" y="179870"/>
                  </a:lnTo>
                  <a:lnTo>
                    <a:pt x="19761" y="178257"/>
                  </a:lnTo>
                  <a:lnTo>
                    <a:pt x="19748" y="149961"/>
                  </a:lnTo>
                  <a:lnTo>
                    <a:pt x="21513" y="148196"/>
                  </a:lnTo>
                  <a:lnTo>
                    <a:pt x="74599" y="148196"/>
                  </a:lnTo>
                  <a:lnTo>
                    <a:pt x="79019" y="143764"/>
                  </a:lnTo>
                  <a:lnTo>
                    <a:pt x="79019" y="128435"/>
                  </a:lnTo>
                  <a:lnTo>
                    <a:pt x="41592" y="128435"/>
                  </a:lnTo>
                  <a:lnTo>
                    <a:pt x="44767" y="121005"/>
                  </a:lnTo>
                  <a:lnTo>
                    <a:pt x="51358" y="115557"/>
                  </a:lnTo>
                  <a:lnTo>
                    <a:pt x="59270" y="113855"/>
                  </a:lnTo>
                  <a:lnTo>
                    <a:pt x="79019" y="113855"/>
                  </a:lnTo>
                  <a:lnTo>
                    <a:pt x="79019" y="110464"/>
                  </a:lnTo>
                  <a:lnTo>
                    <a:pt x="89712" y="108686"/>
                  </a:lnTo>
                  <a:lnTo>
                    <a:pt x="395109" y="108686"/>
                  </a:lnTo>
                  <a:lnTo>
                    <a:pt x="395109" y="106070"/>
                  </a:lnTo>
                  <a:lnTo>
                    <a:pt x="498924" y="106070"/>
                  </a:lnTo>
                  <a:lnTo>
                    <a:pt x="497535" y="105714"/>
                  </a:lnTo>
                  <a:lnTo>
                    <a:pt x="405726" y="89408"/>
                  </a:lnTo>
                  <a:lnTo>
                    <a:pt x="404954" y="88925"/>
                  </a:lnTo>
                  <a:lnTo>
                    <a:pt x="127025" y="88925"/>
                  </a:lnTo>
                  <a:lnTo>
                    <a:pt x="155740" y="72961"/>
                  </a:lnTo>
                  <a:lnTo>
                    <a:pt x="168205" y="67056"/>
                  </a:lnTo>
                  <a:lnTo>
                    <a:pt x="181262" y="62780"/>
                  </a:lnTo>
                  <a:lnTo>
                    <a:pt x="194750" y="60179"/>
                  </a:lnTo>
                  <a:lnTo>
                    <a:pt x="208508" y="59296"/>
                  </a:lnTo>
                  <a:lnTo>
                    <a:pt x="357515" y="59296"/>
                  </a:lnTo>
                  <a:lnTo>
                    <a:pt x="357149" y="59067"/>
                  </a:lnTo>
                  <a:lnTo>
                    <a:pt x="342516" y="51200"/>
                  </a:lnTo>
                  <a:lnTo>
                    <a:pt x="327056" y="45315"/>
                  </a:lnTo>
                  <a:lnTo>
                    <a:pt x="310968" y="41470"/>
                  </a:lnTo>
                  <a:lnTo>
                    <a:pt x="294449" y="39725"/>
                  </a:lnTo>
                  <a:lnTo>
                    <a:pt x="294521" y="39535"/>
                  </a:lnTo>
                  <a:lnTo>
                    <a:pt x="221729" y="39535"/>
                  </a:lnTo>
                  <a:lnTo>
                    <a:pt x="217309" y="35115"/>
                  </a:lnTo>
                  <a:lnTo>
                    <a:pt x="217309" y="24206"/>
                  </a:lnTo>
                  <a:lnTo>
                    <a:pt x="221729" y="19773"/>
                  </a:lnTo>
                  <a:lnTo>
                    <a:pt x="294363" y="19773"/>
                  </a:lnTo>
                  <a:lnTo>
                    <a:pt x="293926" y="17711"/>
                  </a:lnTo>
                  <a:lnTo>
                    <a:pt x="287545" y="8434"/>
                  </a:lnTo>
                  <a:lnTo>
                    <a:pt x="278152" y="2226"/>
                  </a:lnTo>
                  <a:lnTo>
                    <a:pt x="266699" y="25"/>
                  </a:lnTo>
                  <a:lnTo>
                    <a:pt x="227177" y="25"/>
                  </a:lnTo>
                  <a:lnTo>
                    <a:pt x="223469" y="0"/>
                  </a:lnTo>
                  <a:close/>
                </a:path>
                <a:path w="593089" h="237489">
                  <a:moveTo>
                    <a:pt x="433497" y="207467"/>
                  </a:moveTo>
                  <a:lnTo>
                    <a:pt x="409295" y="207467"/>
                  </a:lnTo>
                  <a:lnTo>
                    <a:pt x="413776" y="215612"/>
                  </a:lnTo>
                  <a:lnTo>
                    <a:pt x="419654" y="222710"/>
                  </a:lnTo>
                  <a:lnTo>
                    <a:pt x="426753" y="228584"/>
                  </a:lnTo>
                  <a:lnTo>
                    <a:pt x="434898" y="233057"/>
                  </a:lnTo>
                  <a:lnTo>
                    <a:pt x="453979" y="237103"/>
                  </a:lnTo>
                  <a:lnTo>
                    <a:pt x="472482" y="233635"/>
                  </a:lnTo>
                  <a:lnTo>
                    <a:pt x="488335" y="223481"/>
                  </a:lnTo>
                  <a:lnTo>
                    <a:pt x="493408" y="216182"/>
                  </a:lnTo>
                  <a:lnTo>
                    <a:pt x="450217" y="216182"/>
                  </a:lnTo>
                  <a:lnTo>
                    <a:pt x="439583" y="212644"/>
                  </a:lnTo>
                  <a:lnTo>
                    <a:pt x="433497" y="207467"/>
                  </a:lnTo>
                  <a:close/>
                </a:path>
                <a:path w="593089" h="237489">
                  <a:moveTo>
                    <a:pt x="493022" y="158290"/>
                  </a:moveTo>
                  <a:lnTo>
                    <a:pt x="457598" y="158290"/>
                  </a:lnTo>
                  <a:lnTo>
                    <a:pt x="468212" y="161810"/>
                  </a:lnTo>
                  <a:lnTo>
                    <a:pt x="476744" y="169077"/>
                  </a:lnTo>
                  <a:lnTo>
                    <a:pt x="482003" y="179374"/>
                  </a:lnTo>
                  <a:lnTo>
                    <a:pt x="482856" y="190923"/>
                  </a:lnTo>
                  <a:lnTo>
                    <a:pt x="479336" y="201537"/>
                  </a:lnTo>
                  <a:lnTo>
                    <a:pt x="472091" y="210058"/>
                  </a:lnTo>
                  <a:lnTo>
                    <a:pt x="461771" y="215328"/>
                  </a:lnTo>
                  <a:lnTo>
                    <a:pt x="450217" y="216182"/>
                  </a:lnTo>
                  <a:lnTo>
                    <a:pt x="493408" y="216182"/>
                  </a:lnTo>
                  <a:lnTo>
                    <a:pt x="499465" y="207467"/>
                  </a:lnTo>
                  <a:lnTo>
                    <a:pt x="526135" y="207467"/>
                  </a:lnTo>
                  <a:lnTo>
                    <a:pt x="528662" y="206425"/>
                  </a:lnTo>
                  <a:lnTo>
                    <a:pt x="547357" y="187706"/>
                  </a:lnTo>
                  <a:lnTo>
                    <a:pt x="503770" y="187706"/>
                  </a:lnTo>
                  <a:lnTo>
                    <a:pt x="499888" y="168472"/>
                  </a:lnTo>
                  <a:lnTo>
                    <a:pt x="493022" y="158290"/>
                  </a:lnTo>
                  <a:close/>
                </a:path>
                <a:path w="593089" h="237489">
                  <a:moveTo>
                    <a:pt x="177220" y="158325"/>
                  </a:moveTo>
                  <a:lnTo>
                    <a:pt x="141464" y="158325"/>
                  </a:lnTo>
                  <a:lnTo>
                    <a:pt x="152066" y="161840"/>
                  </a:lnTo>
                  <a:lnTo>
                    <a:pt x="160578" y="169077"/>
                  </a:lnTo>
                  <a:lnTo>
                    <a:pt x="165842" y="179374"/>
                  </a:lnTo>
                  <a:lnTo>
                    <a:pt x="166703" y="190923"/>
                  </a:lnTo>
                  <a:lnTo>
                    <a:pt x="163176" y="201537"/>
                  </a:lnTo>
                  <a:lnTo>
                    <a:pt x="155953" y="210035"/>
                  </a:lnTo>
                  <a:lnTo>
                    <a:pt x="145643" y="215303"/>
                  </a:lnTo>
                  <a:lnTo>
                    <a:pt x="134106" y="216158"/>
                  </a:lnTo>
                  <a:lnTo>
                    <a:pt x="177324" y="216158"/>
                  </a:lnTo>
                  <a:lnTo>
                    <a:pt x="183362" y="207467"/>
                  </a:lnTo>
                  <a:lnTo>
                    <a:pt x="433497" y="207467"/>
                  </a:lnTo>
                  <a:lnTo>
                    <a:pt x="431081" y="205407"/>
                  </a:lnTo>
                  <a:lnTo>
                    <a:pt x="425818" y="195097"/>
                  </a:lnTo>
                  <a:lnTo>
                    <a:pt x="425145" y="192697"/>
                  </a:lnTo>
                  <a:lnTo>
                    <a:pt x="424789" y="190207"/>
                  </a:lnTo>
                  <a:lnTo>
                    <a:pt x="424738" y="187706"/>
                  </a:lnTo>
                  <a:lnTo>
                    <a:pt x="187680" y="187706"/>
                  </a:lnTo>
                  <a:lnTo>
                    <a:pt x="184378" y="170111"/>
                  </a:lnTo>
                  <a:lnTo>
                    <a:pt x="177220" y="158325"/>
                  </a:lnTo>
                  <a:close/>
                </a:path>
                <a:path w="593089" h="237489">
                  <a:moveTo>
                    <a:pt x="129578" y="108686"/>
                  </a:moveTo>
                  <a:lnTo>
                    <a:pt x="107492" y="108686"/>
                  </a:lnTo>
                  <a:lnTo>
                    <a:pt x="123545" y="140817"/>
                  </a:lnTo>
                  <a:lnTo>
                    <a:pt x="109479" y="147808"/>
                  </a:lnTo>
                  <a:lnTo>
                    <a:pt x="98550" y="158584"/>
                  </a:lnTo>
                  <a:lnTo>
                    <a:pt x="91457" y="172200"/>
                  </a:lnTo>
                  <a:lnTo>
                    <a:pt x="88899" y="187706"/>
                  </a:lnTo>
                  <a:lnTo>
                    <a:pt x="108648" y="187706"/>
                  </a:lnTo>
                  <a:lnTo>
                    <a:pt x="110101" y="178153"/>
                  </a:lnTo>
                  <a:lnTo>
                    <a:pt x="114451" y="169795"/>
                  </a:lnTo>
                  <a:lnTo>
                    <a:pt x="121189" y="163283"/>
                  </a:lnTo>
                  <a:lnTo>
                    <a:pt x="129920" y="159181"/>
                  </a:lnTo>
                  <a:lnTo>
                    <a:pt x="141464" y="158325"/>
                  </a:lnTo>
                  <a:lnTo>
                    <a:pt x="177220" y="158325"/>
                  </a:lnTo>
                  <a:lnTo>
                    <a:pt x="175360" y="155262"/>
                  </a:lnTo>
                  <a:lnTo>
                    <a:pt x="161757" y="144448"/>
                  </a:lnTo>
                  <a:lnTo>
                    <a:pt x="144703" y="138963"/>
                  </a:lnTo>
                  <a:lnTo>
                    <a:pt x="129578" y="108686"/>
                  </a:lnTo>
                  <a:close/>
                </a:path>
                <a:path w="593089" h="237489">
                  <a:moveTo>
                    <a:pt x="256819" y="108686"/>
                  </a:moveTo>
                  <a:lnTo>
                    <a:pt x="237070" y="108686"/>
                  </a:lnTo>
                  <a:lnTo>
                    <a:pt x="237070" y="187706"/>
                  </a:lnTo>
                  <a:lnTo>
                    <a:pt x="256819" y="187706"/>
                  </a:lnTo>
                  <a:lnTo>
                    <a:pt x="256819" y="108686"/>
                  </a:lnTo>
                  <a:close/>
                </a:path>
                <a:path w="593089" h="237489">
                  <a:moveTo>
                    <a:pt x="395109" y="108686"/>
                  </a:moveTo>
                  <a:lnTo>
                    <a:pt x="375348" y="108686"/>
                  </a:lnTo>
                  <a:lnTo>
                    <a:pt x="375348" y="187706"/>
                  </a:lnTo>
                  <a:lnTo>
                    <a:pt x="395109" y="187706"/>
                  </a:lnTo>
                  <a:lnTo>
                    <a:pt x="395109" y="108686"/>
                  </a:lnTo>
                  <a:close/>
                </a:path>
                <a:path w="593089" h="237489">
                  <a:moveTo>
                    <a:pt x="454380" y="138303"/>
                  </a:moveTo>
                  <a:lnTo>
                    <a:pt x="435158" y="142184"/>
                  </a:lnTo>
                  <a:lnTo>
                    <a:pt x="419454" y="152769"/>
                  </a:lnTo>
                  <a:lnTo>
                    <a:pt x="408862" y="168472"/>
                  </a:lnTo>
                  <a:lnTo>
                    <a:pt x="404977" y="187706"/>
                  </a:lnTo>
                  <a:lnTo>
                    <a:pt x="424738" y="187706"/>
                  </a:lnTo>
                  <a:lnTo>
                    <a:pt x="426182" y="178153"/>
                  </a:lnTo>
                  <a:lnTo>
                    <a:pt x="430526" y="169795"/>
                  </a:lnTo>
                  <a:lnTo>
                    <a:pt x="437304" y="163252"/>
                  </a:lnTo>
                  <a:lnTo>
                    <a:pt x="446049" y="159143"/>
                  </a:lnTo>
                  <a:lnTo>
                    <a:pt x="457598" y="158290"/>
                  </a:lnTo>
                  <a:lnTo>
                    <a:pt x="493022" y="158290"/>
                  </a:lnTo>
                  <a:lnTo>
                    <a:pt x="489300" y="152769"/>
                  </a:lnTo>
                  <a:lnTo>
                    <a:pt x="473601" y="142184"/>
                  </a:lnTo>
                  <a:lnTo>
                    <a:pt x="454380" y="138303"/>
                  </a:lnTo>
                  <a:close/>
                </a:path>
                <a:path w="593089" h="237489">
                  <a:moveTo>
                    <a:pt x="498924" y="106070"/>
                  </a:moveTo>
                  <a:lnTo>
                    <a:pt x="395109" y="106070"/>
                  </a:lnTo>
                  <a:lnTo>
                    <a:pt x="397954" y="107848"/>
                  </a:lnTo>
                  <a:lnTo>
                    <a:pt x="399135" y="108305"/>
                  </a:lnTo>
                  <a:lnTo>
                    <a:pt x="494093" y="125120"/>
                  </a:lnTo>
                  <a:lnTo>
                    <a:pt x="497725" y="125806"/>
                  </a:lnTo>
                  <a:lnTo>
                    <a:pt x="501268" y="126923"/>
                  </a:lnTo>
                  <a:lnTo>
                    <a:pt x="504647" y="128435"/>
                  </a:lnTo>
                  <a:lnTo>
                    <a:pt x="493877" y="128435"/>
                  </a:lnTo>
                  <a:lnTo>
                    <a:pt x="493877" y="148196"/>
                  </a:lnTo>
                  <a:lnTo>
                    <a:pt x="526757" y="148196"/>
                  </a:lnTo>
                  <a:lnTo>
                    <a:pt x="531025" y="155409"/>
                  </a:lnTo>
                  <a:lnTo>
                    <a:pt x="533323" y="163614"/>
                  </a:lnTo>
                  <a:lnTo>
                    <a:pt x="533399" y="173736"/>
                  </a:lnTo>
                  <a:lnTo>
                    <a:pt x="519429" y="187706"/>
                  </a:lnTo>
                  <a:lnTo>
                    <a:pt x="570941" y="187706"/>
                  </a:lnTo>
                  <a:lnTo>
                    <a:pt x="579394" y="185996"/>
                  </a:lnTo>
                  <a:lnTo>
                    <a:pt x="586301" y="181336"/>
                  </a:lnTo>
                  <a:lnTo>
                    <a:pt x="590961" y="174429"/>
                  </a:lnTo>
                  <a:lnTo>
                    <a:pt x="592272" y="167944"/>
                  </a:lnTo>
                  <a:lnTo>
                    <a:pt x="553148" y="167944"/>
                  </a:lnTo>
                  <a:lnTo>
                    <a:pt x="553148" y="149402"/>
                  </a:lnTo>
                  <a:lnTo>
                    <a:pt x="558198" y="129247"/>
                  </a:lnTo>
                  <a:lnTo>
                    <a:pt x="537806" y="129247"/>
                  </a:lnTo>
                  <a:lnTo>
                    <a:pt x="534962" y="125933"/>
                  </a:lnTo>
                  <a:lnTo>
                    <a:pt x="533399" y="124383"/>
                  </a:lnTo>
                  <a:lnTo>
                    <a:pt x="525592" y="117682"/>
                  </a:lnTo>
                  <a:lnTo>
                    <a:pt x="516905" y="112282"/>
                  </a:lnTo>
                  <a:lnTo>
                    <a:pt x="507500" y="108265"/>
                  </a:lnTo>
                  <a:lnTo>
                    <a:pt x="498924" y="106070"/>
                  </a:lnTo>
                  <a:close/>
                </a:path>
                <a:path w="593089" h="237489">
                  <a:moveTo>
                    <a:pt x="585504" y="118440"/>
                  </a:moveTo>
                  <a:lnTo>
                    <a:pt x="563498" y="118440"/>
                  </a:lnTo>
                  <a:lnTo>
                    <a:pt x="565162" y="119176"/>
                  </a:lnTo>
                  <a:lnTo>
                    <a:pt x="565721" y="120662"/>
                  </a:lnTo>
                  <a:lnTo>
                    <a:pt x="572909" y="149402"/>
                  </a:lnTo>
                  <a:lnTo>
                    <a:pt x="572909" y="167055"/>
                  </a:lnTo>
                  <a:lnTo>
                    <a:pt x="572033" y="167944"/>
                  </a:lnTo>
                  <a:lnTo>
                    <a:pt x="592272" y="167944"/>
                  </a:lnTo>
                  <a:lnTo>
                    <a:pt x="592670" y="165976"/>
                  </a:lnTo>
                  <a:lnTo>
                    <a:pt x="592556" y="146583"/>
                  </a:lnTo>
                  <a:lnTo>
                    <a:pt x="592340" y="145796"/>
                  </a:lnTo>
                  <a:lnTo>
                    <a:pt x="585504" y="118440"/>
                  </a:lnTo>
                  <a:close/>
                </a:path>
                <a:path w="593089" h="237489">
                  <a:moveTo>
                    <a:pt x="559524" y="99056"/>
                  </a:moveTo>
                  <a:lnTo>
                    <a:pt x="551405" y="102006"/>
                  </a:lnTo>
                  <a:lnTo>
                    <a:pt x="544987" y="107784"/>
                  </a:lnTo>
                  <a:lnTo>
                    <a:pt x="541146" y="115862"/>
                  </a:lnTo>
                  <a:lnTo>
                    <a:pt x="537806" y="129247"/>
                  </a:lnTo>
                  <a:lnTo>
                    <a:pt x="558198" y="129247"/>
                  </a:lnTo>
                  <a:lnTo>
                    <a:pt x="560349" y="120662"/>
                  </a:lnTo>
                  <a:lnTo>
                    <a:pt x="560628" y="119900"/>
                  </a:lnTo>
                  <a:lnTo>
                    <a:pt x="561251" y="119291"/>
                  </a:lnTo>
                  <a:lnTo>
                    <a:pt x="563498" y="118440"/>
                  </a:lnTo>
                  <a:lnTo>
                    <a:pt x="585504" y="118440"/>
                  </a:lnTo>
                  <a:lnTo>
                    <a:pt x="582841" y="107784"/>
                  </a:lnTo>
                  <a:lnTo>
                    <a:pt x="576541" y="101485"/>
                  </a:lnTo>
                  <a:lnTo>
                    <a:pt x="568464" y="99466"/>
                  </a:lnTo>
                  <a:lnTo>
                    <a:pt x="559524" y="99056"/>
                  </a:lnTo>
                  <a:close/>
                </a:path>
                <a:path w="593089" h="237489">
                  <a:moveTo>
                    <a:pt x="79019" y="113855"/>
                  </a:moveTo>
                  <a:lnTo>
                    <a:pt x="59270" y="113855"/>
                  </a:lnTo>
                  <a:lnTo>
                    <a:pt x="59270" y="128435"/>
                  </a:lnTo>
                  <a:lnTo>
                    <a:pt x="79019" y="128435"/>
                  </a:lnTo>
                  <a:lnTo>
                    <a:pt x="79019" y="113855"/>
                  </a:lnTo>
                  <a:close/>
                </a:path>
                <a:path w="593089" h="237489">
                  <a:moveTo>
                    <a:pt x="256819" y="59296"/>
                  </a:moveTo>
                  <a:lnTo>
                    <a:pt x="237070" y="59296"/>
                  </a:lnTo>
                  <a:lnTo>
                    <a:pt x="237070" y="88925"/>
                  </a:lnTo>
                  <a:lnTo>
                    <a:pt x="256819" y="88925"/>
                  </a:lnTo>
                  <a:lnTo>
                    <a:pt x="256819" y="59296"/>
                  </a:lnTo>
                  <a:close/>
                </a:path>
                <a:path w="593089" h="237489">
                  <a:moveTo>
                    <a:pt x="357515" y="59296"/>
                  </a:moveTo>
                  <a:lnTo>
                    <a:pt x="289090" y="59296"/>
                  </a:lnTo>
                  <a:lnTo>
                    <a:pt x="304263" y="60350"/>
                  </a:lnTo>
                  <a:lnTo>
                    <a:pt x="319066" y="63493"/>
                  </a:lnTo>
                  <a:lnTo>
                    <a:pt x="333286" y="68665"/>
                  </a:lnTo>
                  <a:lnTo>
                    <a:pt x="346709" y="75806"/>
                  </a:lnTo>
                  <a:lnTo>
                    <a:pt x="367664" y="88925"/>
                  </a:lnTo>
                  <a:lnTo>
                    <a:pt x="404954" y="88925"/>
                  </a:lnTo>
                  <a:lnTo>
                    <a:pt x="357515" y="59296"/>
                  </a:lnTo>
                  <a:close/>
                </a:path>
                <a:path w="593089" h="237489">
                  <a:moveTo>
                    <a:pt x="256819" y="19773"/>
                  </a:moveTo>
                  <a:lnTo>
                    <a:pt x="237070" y="19773"/>
                  </a:lnTo>
                  <a:lnTo>
                    <a:pt x="237070" y="39535"/>
                  </a:lnTo>
                  <a:lnTo>
                    <a:pt x="256819" y="39535"/>
                  </a:lnTo>
                  <a:lnTo>
                    <a:pt x="256819" y="19773"/>
                  </a:lnTo>
                  <a:close/>
                </a:path>
                <a:path w="593089" h="237489">
                  <a:moveTo>
                    <a:pt x="294363" y="19773"/>
                  </a:moveTo>
                  <a:lnTo>
                    <a:pt x="272148" y="19773"/>
                  </a:lnTo>
                  <a:lnTo>
                    <a:pt x="276567" y="24206"/>
                  </a:lnTo>
                  <a:lnTo>
                    <a:pt x="276567" y="35115"/>
                  </a:lnTo>
                  <a:lnTo>
                    <a:pt x="272148" y="39535"/>
                  </a:lnTo>
                  <a:lnTo>
                    <a:pt x="294521" y="39535"/>
                  </a:lnTo>
                  <a:lnTo>
                    <a:pt x="295732" y="36334"/>
                  </a:lnTo>
                  <a:lnTo>
                    <a:pt x="296367" y="32753"/>
                  </a:lnTo>
                  <a:lnTo>
                    <a:pt x="296341" y="29121"/>
                  </a:lnTo>
                  <a:lnTo>
                    <a:pt x="294363" y="19773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1321" name="object 61"/>
            <p:cNvSpPr>
              <a:spLocks noChangeArrowheads="1"/>
            </p:cNvSpPr>
            <p:nvPr/>
          </p:nvSpPr>
          <p:spPr bwMode="auto">
            <a:xfrm>
              <a:off x="3338309" y="3466719"/>
              <a:ext cx="40005" cy="20320"/>
            </a:xfrm>
            <a:custGeom>
              <a:avLst/>
              <a:gdLst>
                <a:gd name="T0" fmla="*/ 0 w 40004"/>
                <a:gd name="T1" fmla="*/ 0 h 20320"/>
                <a:gd name="T2" fmla="*/ 40004 w 40004"/>
                <a:gd name="T3" fmla="*/ 20320 h 20320"/>
              </a:gdLst>
              <a:ahLst/>
              <a:cxnLst/>
              <a:rect l="T0" t="T1" r="T2" b="T3"/>
              <a:pathLst>
                <a:path w="40004" h="20320">
                  <a:moveTo>
                    <a:pt x="39509" y="19761"/>
                  </a:moveTo>
                  <a:lnTo>
                    <a:pt x="0" y="19761"/>
                  </a:lnTo>
                  <a:lnTo>
                    <a:pt x="0" y="0"/>
                  </a:lnTo>
                  <a:lnTo>
                    <a:pt x="39509" y="0"/>
                  </a:lnTo>
                  <a:lnTo>
                    <a:pt x="39509" y="19761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</p:grpSp>
      <p:sp>
        <p:nvSpPr>
          <p:cNvPr id="11305" name="object 62"/>
          <p:cNvSpPr>
            <a:spLocks noChangeArrowheads="1"/>
          </p:cNvSpPr>
          <p:nvPr/>
        </p:nvSpPr>
        <p:spPr bwMode="auto">
          <a:xfrm>
            <a:off x="3667125" y="4714875"/>
            <a:ext cx="290513" cy="290513"/>
          </a:xfrm>
          <a:custGeom>
            <a:avLst/>
            <a:gdLst>
              <a:gd name="T0" fmla="*/ 0 w 290195"/>
              <a:gd name="T1" fmla="*/ 0 h 290195"/>
              <a:gd name="T2" fmla="*/ 290195 w 290195"/>
              <a:gd name="T3" fmla="*/ 290195 h 290195"/>
            </a:gdLst>
            <a:ahLst/>
            <a:cxnLst/>
            <a:rect l="T0" t="T1" r="T2" b="T3"/>
            <a:pathLst>
              <a:path w="290195" h="290195">
                <a:moveTo>
                  <a:pt x="275155" y="277240"/>
                </a:moveTo>
                <a:lnTo>
                  <a:pt x="210878" y="277240"/>
                </a:lnTo>
                <a:lnTo>
                  <a:pt x="217881" y="282743"/>
                </a:lnTo>
                <a:lnTo>
                  <a:pt x="225686" y="286786"/>
                </a:lnTo>
                <a:lnTo>
                  <a:pt x="234120" y="289280"/>
                </a:lnTo>
                <a:lnTo>
                  <a:pt x="243009" y="290131"/>
                </a:lnTo>
                <a:lnTo>
                  <a:pt x="252231" y="289229"/>
                </a:lnTo>
                <a:lnTo>
                  <a:pt x="260975" y="286578"/>
                </a:lnTo>
                <a:lnTo>
                  <a:pt x="269036" y="282266"/>
                </a:lnTo>
                <a:lnTo>
                  <a:pt x="275155" y="277240"/>
                </a:lnTo>
                <a:close/>
              </a:path>
              <a:path w="290195" h="290195">
                <a:moveTo>
                  <a:pt x="46782" y="0"/>
                </a:moveTo>
                <a:lnTo>
                  <a:pt x="3712" y="28311"/>
                </a:lnTo>
                <a:lnTo>
                  <a:pt x="0" y="44883"/>
                </a:lnTo>
                <a:lnTo>
                  <a:pt x="2409" y="61667"/>
                </a:lnTo>
                <a:lnTo>
                  <a:pt x="10904" y="76873"/>
                </a:lnTo>
                <a:lnTo>
                  <a:pt x="4868" y="107026"/>
                </a:lnTo>
                <a:lnTo>
                  <a:pt x="33125" y="182938"/>
                </a:lnTo>
                <a:lnTo>
                  <a:pt x="65832" y="222351"/>
                </a:lnTo>
                <a:lnTo>
                  <a:pt x="95976" y="248502"/>
                </a:lnTo>
                <a:lnTo>
                  <a:pt x="156036" y="279439"/>
                </a:lnTo>
                <a:lnTo>
                  <a:pt x="183294" y="283451"/>
                </a:lnTo>
                <a:lnTo>
                  <a:pt x="190774" y="283047"/>
                </a:lnTo>
                <a:lnTo>
                  <a:pt x="197872" y="281855"/>
                </a:lnTo>
                <a:lnTo>
                  <a:pt x="204577" y="279909"/>
                </a:lnTo>
                <a:lnTo>
                  <a:pt x="210878" y="277240"/>
                </a:lnTo>
                <a:lnTo>
                  <a:pt x="275155" y="277240"/>
                </a:lnTo>
                <a:lnTo>
                  <a:pt x="276207" y="276377"/>
                </a:lnTo>
                <a:lnTo>
                  <a:pt x="281849" y="269513"/>
                </a:lnTo>
                <a:lnTo>
                  <a:pt x="243008" y="269513"/>
                </a:lnTo>
                <a:lnTo>
                  <a:pt x="232907" y="267631"/>
                </a:lnTo>
                <a:lnTo>
                  <a:pt x="224201" y="261988"/>
                </a:lnTo>
                <a:lnTo>
                  <a:pt x="219171" y="256959"/>
                </a:lnTo>
                <a:lnTo>
                  <a:pt x="217203" y="252232"/>
                </a:lnTo>
                <a:lnTo>
                  <a:pt x="176729" y="252232"/>
                </a:lnTo>
                <a:lnTo>
                  <a:pt x="119124" y="227327"/>
                </a:lnTo>
                <a:lnTo>
                  <a:pt x="87389" y="200723"/>
                </a:lnTo>
                <a:lnTo>
                  <a:pt x="61373" y="169817"/>
                </a:lnTo>
                <a:lnTo>
                  <a:pt x="36119" y="113139"/>
                </a:lnTo>
                <a:lnTo>
                  <a:pt x="37231" y="92925"/>
                </a:lnTo>
                <a:lnTo>
                  <a:pt x="55778" y="92925"/>
                </a:lnTo>
                <a:lnTo>
                  <a:pt x="59985" y="91997"/>
                </a:lnTo>
                <a:lnTo>
                  <a:pt x="66168" y="89667"/>
                </a:lnTo>
                <a:lnTo>
                  <a:pt x="71978" y="86486"/>
                </a:lnTo>
                <a:lnTo>
                  <a:pt x="92717" y="86486"/>
                </a:lnTo>
                <a:lnTo>
                  <a:pt x="91927" y="82416"/>
                </a:lnTo>
                <a:lnTo>
                  <a:pt x="93696" y="73304"/>
                </a:lnTo>
                <a:lnTo>
                  <a:pt x="46774" y="73304"/>
                </a:lnTo>
                <a:lnTo>
                  <a:pt x="36669" y="71418"/>
                </a:lnTo>
                <a:lnTo>
                  <a:pt x="27960" y="65760"/>
                </a:lnTo>
                <a:lnTo>
                  <a:pt x="22131" y="56969"/>
                </a:lnTo>
                <a:lnTo>
                  <a:pt x="20188" y="46955"/>
                </a:lnTo>
                <a:lnTo>
                  <a:pt x="22131" y="36935"/>
                </a:lnTo>
                <a:lnTo>
                  <a:pt x="27960" y="28130"/>
                </a:lnTo>
                <a:lnTo>
                  <a:pt x="32989" y="23126"/>
                </a:lnTo>
                <a:lnTo>
                  <a:pt x="39670" y="20358"/>
                </a:lnTo>
                <a:lnTo>
                  <a:pt x="85340" y="20358"/>
                </a:lnTo>
                <a:lnTo>
                  <a:pt x="84438" y="18927"/>
                </a:lnTo>
                <a:lnTo>
                  <a:pt x="79979" y="13741"/>
                </a:lnTo>
                <a:lnTo>
                  <a:pt x="72817" y="7854"/>
                </a:lnTo>
                <a:lnTo>
                  <a:pt x="64762" y="3546"/>
                </a:lnTo>
                <a:lnTo>
                  <a:pt x="56016" y="900"/>
                </a:lnTo>
                <a:lnTo>
                  <a:pt x="46782" y="0"/>
                </a:lnTo>
                <a:close/>
              </a:path>
              <a:path w="290195" h="290195">
                <a:moveTo>
                  <a:pt x="281635" y="216585"/>
                </a:moveTo>
                <a:lnTo>
                  <a:pt x="250121" y="216585"/>
                </a:lnTo>
                <a:lnTo>
                  <a:pt x="256789" y="219354"/>
                </a:lnTo>
                <a:lnTo>
                  <a:pt x="266840" y="229400"/>
                </a:lnTo>
                <a:lnTo>
                  <a:pt x="269603" y="236067"/>
                </a:lnTo>
                <a:lnTo>
                  <a:pt x="269603" y="250291"/>
                </a:lnTo>
                <a:lnTo>
                  <a:pt x="266834" y="256971"/>
                </a:lnTo>
                <a:lnTo>
                  <a:pt x="261805" y="261988"/>
                </a:lnTo>
                <a:lnTo>
                  <a:pt x="253106" y="267631"/>
                </a:lnTo>
                <a:lnTo>
                  <a:pt x="243008" y="269513"/>
                </a:lnTo>
                <a:lnTo>
                  <a:pt x="281849" y="269513"/>
                </a:lnTo>
                <a:lnTo>
                  <a:pt x="282094" y="269215"/>
                </a:lnTo>
                <a:lnTo>
                  <a:pt x="286402" y="261161"/>
                </a:lnTo>
                <a:lnTo>
                  <a:pt x="289048" y="252419"/>
                </a:lnTo>
                <a:lnTo>
                  <a:pt x="289947" y="243179"/>
                </a:lnTo>
                <a:lnTo>
                  <a:pt x="289053" y="233956"/>
                </a:lnTo>
                <a:lnTo>
                  <a:pt x="286407" y="225205"/>
                </a:lnTo>
                <a:lnTo>
                  <a:pt x="282096" y="217146"/>
                </a:lnTo>
                <a:lnTo>
                  <a:pt x="281635" y="216585"/>
                </a:lnTo>
                <a:close/>
              </a:path>
              <a:path w="290195" h="290195">
                <a:moveTo>
                  <a:pt x="172601" y="139852"/>
                </a:moveTo>
                <a:lnTo>
                  <a:pt x="150325" y="139852"/>
                </a:lnTo>
                <a:lnTo>
                  <a:pt x="147509" y="155825"/>
                </a:lnTo>
                <a:lnTo>
                  <a:pt x="164879" y="200723"/>
                </a:lnTo>
                <a:lnTo>
                  <a:pt x="203347" y="218198"/>
                </a:lnTo>
                <a:lnTo>
                  <a:pt x="200229" y="223959"/>
                </a:lnTo>
                <a:lnTo>
                  <a:pt x="197939" y="230089"/>
                </a:lnTo>
                <a:lnTo>
                  <a:pt x="196527" y="236518"/>
                </a:lnTo>
                <a:lnTo>
                  <a:pt x="196045" y="243179"/>
                </a:lnTo>
                <a:lnTo>
                  <a:pt x="196045" y="245579"/>
                </a:lnTo>
                <a:lnTo>
                  <a:pt x="196730" y="250266"/>
                </a:lnTo>
                <a:lnTo>
                  <a:pt x="176729" y="252232"/>
                </a:lnTo>
                <a:lnTo>
                  <a:pt x="217203" y="252232"/>
                </a:lnTo>
                <a:lnTo>
                  <a:pt x="216395" y="250291"/>
                </a:lnTo>
                <a:lnTo>
                  <a:pt x="216390" y="236067"/>
                </a:lnTo>
                <a:lnTo>
                  <a:pt x="219184" y="229387"/>
                </a:lnTo>
                <a:lnTo>
                  <a:pt x="229217" y="219354"/>
                </a:lnTo>
                <a:lnTo>
                  <a:pt x="235885" y="216585"/>
                </a:lnTo>
                <a:lnTo>
                  <a:pt x="281635" y="216585"/>
                </a:lnTo>
                <a:lnTo>
                  <a:pt x="276207" y="209981"/>
                </a:lnTo>
                <a:lnTo>
                  <a:pt x="271064" y="205539"/>
                </a:lnTo>
                <a:lnTo>
                  <a:pt x="265422" y="201939"/>
                </a:lnTo>
                <a:lnTo>
                  <a:pt x="259355" y="199201"/>
                </a:lnTo>
                <a:lnTo>
                  <a:pt x="254043" y="197664"/>
                </a:lnTo>
                <a:lnTo>
                  <a:pt x="207533" y="197664"/>
                </a:lnTo>
                <a:lnTo>
                  <a:pt x="192348" y="194826"/>
                </a:lnTo>
                <a:lnTo>
                  <a:pt x="179268" y="186334"/>
                </a:lnTo>
                <a:lnTo>
                  <a:pt x="170503" y="173124"/>
                </a:lnTo>
                <a:lnTo>
                  <a:pt x="167581" y="158073"/>
                </a:lnTo>
                <a:lnTo>
                  <a:pt x="170503" y="143018"/>
                </a:lnTo>
                <a:lnTo>
                  <a:pt x="172601" y="139852"/>
                </a:lnTo>
                <a:close/>
              </a:path>
              <a:path w="290195" h="290195">
                <a:moveTo>
                  <a:pt x="251993" y="118097"/>
                </a:moveTo>
                <a:lnTo>
                  <a:pt x="207538" y="118097"/>
                </a:lnTo>
                <a:lnTo>
                  <a:pt x="215399" y="118864"/>
                </a:lnTo>
                <a:lnTo>
                  <a:pt x="222845" y="121118"/>
                </a:lnTo>
                <a:lnTo>
                  <a:pt x="229705" y="124789"/>
                </a:lnTo>
                <a:lnTo>
                  <a:pt x="235808" y="129806"/>
                </a:lnTo>
                <a:lnTo>
                  <a:pt x="244559" y="143018"/>
                </a:lnTo>
                <a:lnTo>
                  <a:pt x="247486" y="158080"/>
                </a:lnTo>
                <a:lnTo>
                  <a:pt x="244567" y="173126"/>
                </a:lnTo>
                <a:lnTo>
                  <a:pt x="235808" y="186334"/>
                </a:lnTo>
                <a:lnTo>
                  <a:pt x="222722" y="194837"/>
                </a:lnTo>
                <a:lnTo>
                  <a:pt x="207533" y="197664"/>
                </a:lnTo>
                <a:lnTo>
                  <a:pt x="254043" y="197664"/>
                </a:lnTo>
                <a:lnTo>
                  <a:pt x="252941" y="197345"/>
                </a:lnTo>
                <a:lnTo>
                  <a:pt x="264308" y="177723"/>
                </a:lnTo>
                <a:lnTo>
                  <a:pt x="267669" y="155938"/>
                </a:lnTo>
                <a:lnTo>
                  <a:pt x="262978" y="134374"/>
                </a:lnTo>
                <a:lnTo>
                  <a:pt x="251993" y="118097"/>
                </a:lnTo>
                <a:close/>
              </a:path>
              <a:path w="290195" h="290195">
                <a:moveTo>
                  <a:pt x="92717" y="86486"/>
                </a:moveTo>
                <a:lnTo>
                  <a:pt x="71978" y="86486"/>
                </a:lnTo>
                <a:lnTo>
                  <a:pt x="73570" y="96933"/>
                </a:lnTo>
                <a:lnTo>
                  <a:pt x="98441" y="132637"/>
                </a:lnTo>
                <a:lnTo>
                  <a:pt x="131884" y="142747"/>
                </a:lnTo>
                <a:lnTo>
                  <a:pt x="138234" y="142747"/>
                </a:lnTo>
                <a:lnTo>
                  <a:pt x="144432" y="141731"/>
                </a:lnTo>
                <a:lnTo>
                  <a:pt x="150325" y="139852"/>
                </a:lnTo>
                <a:lnTo>
                  <a:pt x="172601" y="139852"/>
                </a:lnTo>
                <a:lnTo>
                  <a:pt x="179268" y="129793"/>
                </a:lnTo>
                <a:lnTo>
                  <a:pt x="185364" y="124783"/>
                </a:lnTo>
                <a:lnTo>
                  <a:pt x="190524" y="122024"/>
                </a:lnTo>
                <a:lnTo>
                  <a:pt x="131891" y="122024"/>
                </a:lnTo>
                <a:lnTo>
                  <a:pt x="116701" y="119185"/>
                </a:lnTo>
                <a:lnTo>
                  <a:pt x="103614" y="110680"/>
                </a:lnTo>
                <a:lnTo>
                  <a:pt x="94849" y="97465"/>
                </a:lnTo>
                <a:lnTo>
                  <a:pt x="92717" y="86486"/>
                </a:lnTo>
                <a:close/>
              </a:path>
              <a:path w="290195" h="290195">
                <a:moveTo>
                  <a:pt x="176745" y="42456"/>
                </a:moveTo>
                <a:lnTo>
                  <a:pt x="131884" y="42456"/>
                </a:lnTo>
                <a:lnTo>
                  <a:pt x="139745" y="43222"/>
                </a:lnTo>
                <a:lnTo>
                  <a:pt x="147191" y="45475"/>
                </a:lnTo>
                <a:lnTo>
                  <a:pt x="171851" y="82435"/>
                </a:lnTo>
                <a:lnTo>
                  <a:pt x="171085" y="90288"/>
                </a:lnTo>
                <a:lnTo>
                  <a:pt x="131891" y="122024"/>
                </a:lnTo>
                <a:lnTo>
                  <a:pt x="190524" y="122024"/>
                </a:lnTo>
                <a:lnTo>
                  <a:pt x="192222" y="121116"/>
                </a:lnTo>
                <a:lnTo>
                  <a:pt x="199670" y="118864"/>
                </a:lnTo>
                <a:lnTo>
                  <a:pt x="207538" y="118097"/>
                </a:lnTo>
                <a:lnTo>
                  <a:pt x="251993" y="118097"/>
                </a:lnTo>
                <a:lnTo>
                  <a:pt x="250185" y="115417"/>
                </a:lnTo>
                <a:lnTo>
                  <a:pt x="240982" y="107846"/>
                </a:lnTo>
                <a:lnTo>
                  <a:pt x="230633" y="102308"/>
                </a:lnTo>
                <a:lnTo>
                  <a:pt x="224684" y="100507"/>
                </a:lnTo>
                <a:lnTo>
                  <a:pt x="189428" y="100507"/>
                </a:lnTo>
                <a:lnTo>
                  <a:pt x="191257" y="94729"/>
                </a:lnTo>
                <a:lnTo>
                  <a:pt x="192222" y="88658"/>
                </a:lnTo>
                <a:lnTo>
                  <a:pt x="192207" y="82416"/>
                </a:lnTo>
                <a:lnTo>
                  <a:pt x="191051" y="70567"/>
                </a:lnTo>
                <a:lnTo>
                  <a:pt x="187647" y="59328"/>
                </a:lnTo>
                <a:lnTo>
                  <a:pt x="182104" y="48974"/>
                </a:lnTo>
                <a:lnTo>
                  <a:pt x="176745" y="42456"/>
                </a:lnTo>
                <a:close/>
              </a:path>
              <a:path w="290195" h="290195">
                <a:moveTo>
                  <a:pt x="207538" y="97751"/>
                </a:moveTo>
                <a:lnTo>
                  <a:pt x="201302" y="97751"/>
                </a:lnTo>
                <a:lnTo>
                  <a:pt x="195219" y="98717"/>
                </a:lnTo>
                <a:lnTo>
                  <a:pt x="189428" y="100507"/>
                </a:lnTo>
                <a:lnTo>
                  <a:pt x="224684" y="100507"/>
                </a:lnTo>
                <a:lnTo>
                  <a:pt x="219399" y="98908"/>
                </a:lnTo>
                <a:lnTo>
                  <a:pt x="207538" y="97751"/>
                </a:lnTo>
                <a:close/>
              </a:path>
              <a:path w="290195" h="290195">
                <a:moveTo>
                  <a:pt x="55778" y="92925"/>
                </a:moveTo>
                <a:lnTo>
                  <a:pt x="37231" y="92925"/>
                </a:lnTo>
                <a:lnTo>
                  <a:pt x="40343" y="93560"/>
                </a:lnTo>
                <a:lnTo>
                  <a:pt x="43530" y="93916"/>
                </a:lnTo>
                <a:lnTo>
                  <a:pt x="46782" y="93916"/>
                </a:lnTo>
                <a:lnTo>
                  <a:pt x="53499" y="93428"/>
                </a:lnTo>
                <a:lnTo>
                  <a:pt x="55778" y="92925"/>
                </a:lnTo>
                <a:close/>
              </a:path>
              <a:path w="290195" h="290195">
                <a:moveTo>
                  <a:pt x="85340" y="20358"/>
                </a:moveTo>
                <a:lnTo>
                  <a:pt x="53881" y="20358"/>
                </a:lnTo>
                <a:lnTo>
                  <a:pt x="60574" y="23126"/>
                </a:lnTo>
                <a:lnTo>
                  <a:pt x="65578" y="28130"/>
                </a:lnTo>
                <a:lnTo>
                  <a:pt x="71414" y="36935"/>
                </a:lnTo>
                <a:lnTo>
                  <a:pt x="73359" y="46955"/>
                </a:lnTo>
                <a:lnTo>
                  <a:pt x="71414" y="56969"/>
                </a:lnTo>
                <a:lnTo>
                  <a:pt x="65578" y="65760"/>
                </a:lnTo>
                <a:lnTo>
                  <a:pt x="56876" y="71418"/>
                </a:lnTo>
                <a:lnTo>
                  <a:pt x="46774" y="73304"/>
                </a:lnTo>
                <a:lnTo>
                  <a:pt x="93696" y="73304"/>
                </a:lnTo>
                <a:lnTo>
                  <a:pt x="124017" y="43222"/>
                </a:lnTo>
                <a:lnTo>
                  <a:pt x="131884" y="42456"/>
                </a:lnTo>
                <a:lnTo>
                  <a:pt x="176745" y="42456"/>
                </a:lnTo>
                <a:lnTo>
                  <a:pt x="174531" y="39763"/>
                </a:lnTo>
                <a:lnTo>
                  <a:pt x="170928" y="36804"/>
                </a:lnTo>
                <a:lnTo>
                  <a:pt x="92489" y="36804"/>
                </a:lnTo>
                <a:lnTo>
                  <a:pt x="90651" y="30511"/>
                </a:lnTo>
                <a:lnTo>
                  <a:pt x="87996" y="24568"/>
                </a:lnTo>
                <a:lnTo>
                  <a:pt x="85340" y="20358"/>
                </a:lnTo>
                <a:close/>
              </a:path>
              <a:path w="290195" h="290195">
                <a:moveTo>
                  <a:pt x="131884" y="22110"/>
                </a:moveTo>
                <a:lnTo>
                  <a:pt x="121091" y="23074"/>
                </a:lnTo>
                <a:lnTo>
                  <a:pt x="110801" y="25904"/>
                </a:lnTo>
                <a:lnTo>
                  <a:pt x="101204" y="30511"/>
                </a:lnTo>
                <a:lnTo>
                  <a:pt x="92489" y="36804"/>
                </a:lnTo>
                <a:lnTo>
                  <a:pt x="170928" y="36804"/>
                </a:lnTo>
                <a:lnTo>
                  <a:pt x="165328" y="32204"/>
                </a:lnTo>
                <a:lnTo>
                  <a:pt x="154979" y="26669"/>
                </a:lnTo>
                <a:lnTo>
                  <a:pt x="143745" y="23268"/>
                </a:lnTo>
                <a:lnTo>
                  <a:pt x="131884" y="22110"/>
                </a:lnTo>
                <a:close/>
              </a:path>
            </a:pathLst>
          </a:custGeom>
          <a:solidFill>
            <a:srgbClr val="152A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306" name="object 63"/>
          <p:cNvSpPr>
            <a:spLocks noChangeArrowheads="1"/>
          </p:cNvSpPr>
          <p:nvPr/>
        </p:nvSpPr>
        <p:spPr bwMode="auto">
          <a:xfrm>
            <a:off x="3595688" y="5286375"/>
            <a:ext cx="552450" cy="381000"/>
          </a:xfrm>
          <a:prstGeom prst="rect">
            <a:avLst/>
          </a:prstGeom>
          <a:blipFill dpi="0"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1308" name="Рисунок 7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9138" y="474663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10" name="object 38"/>
          <p:cNvSpPr txBox="1">
            <a:spLocks noChangeArrowheads="1"/>
          </p:cNvSpPr>
          <p:nvPr/>
        </p:nvSpPr>
        <p:spPr bwMode="auto">
          <a:xfrm>
            <a:off x="4886325" y="3276600"/>
            <a:ext cx="887413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"/>
              </a:spcBef>
            </a:pPr>
            <a:r>
              <a:rPr lang="uk-UA" sz="900" b="1">
                <a:solidFill>
                  <a:srgbClr val="152A65"/>
                </a:solidFill>
                <a:latin typeface="Avenir Next Cyr" charset="-52"/>
              </a:rPr>
              <a:t>ВИЇЗДІВ НА МІСЦЕ ПОДІЇ</a:t>
            </a:r>
            <a:endParaRPr lang="ru-RU" sz="90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74" name="object 39"/>
          <p:cNvSpPr txBox="1"/>
          <p:nvPr/>
        </p:nvSpPr>
        <p:spPr>
          <a:xfrm>
            <a:off x="3738563" y="3217863"/>
            <a:ext cx="1285875" cy="384175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 algn="ctr" fontAlgn="auto">
              <a:spcBef>
                <a:spcPts val="120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rgbClr val="152A65"/>
                </a:solidFill>
                <a:latin typeface="Avenir Next Cyr Medium"/>
                <a:cs typeface="Avenir Next Cyr Medium"/>
              </a:rPr>
              <a:t>3901</a:t>
            </a:r>
            <a:endParaRPr sz="2400" dirty="0">
              <a:solidFill>
                <a:srgbClr val="152A65"/>
              </a:solidFill>
              <a:latin typeface="Avenir Next Cyr Medium"/>
              <a:cs typeface="Avenir Next Cyr Medium"/>
            </a:endParaRPr>
          </a:p>
        </p:txBody>
      </p:sp>
      <p:sp>
        <p:nvSpPr>
          <p:cNvPr id="11312" name="object 38"/>
          <p:cNvSpPr txBox="1">
            <a:spLocks noChangeArrowheads="1"/>
          </p:cNvSpPr>
          <p:nvPr/>
        </p:nvSpPr>
        <p:spPr bwMode="auto">
          <a:xfrm>
            <a:off x="4886325" y="4713288"/>
            <a:ext cx="1924050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"/>
              </a:spcBef>
            </a:pPr>
            <a:r>
              <a:rPr lang="uk-UA" sz="900" b="1">
                <a:solidFill>
                  <a:srgbClr val="152A65"/>
                </a:solidFill>
                <a:latin typeface="Avenir Next Cyr" charset="-52"/>
              </a:rPr>
              <a:t>Розкрито тяжких злочинів </a:t>
            </a:r>
            <a:endParaRPr lang="ru-RU" sz="90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76" name="object 39"/>
          <p:cNvSpPr txBox="1"/>
          <p:nvPr/>
        </p:nvSpPr>
        <p:spPr>
          <a:xfrm>
            <a:off x="4102100" y="4652963"/>
            <a:ext cx="622300" cy="395287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 algn="ctr" fontAlgn="auto">
              <a:spcBef>
                <a:spcPts val="120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rgbClr val="152A65"/>
                </a:solidFill>
                <a:latin typeface="Avenir Next Cyr Medium"/>
                <a:cs typeface="Avenir Next Cyr Medium"/>
              </a:rPr>
              <a:t>44</a:t>
            </a:r>
            <a:endParaRPr sz="2400" dirty="0">
              <a:solidFill>
                <a:srgbClr val="152A65"/>
              </a:solidFill>
              <a:latin typeface="Avenir Next Cyr Medium"/>
              <a:cs typeface="Avenir Next Cyr Medium"/>
            </a:endParaRPr>
          </a:p>
        </p:txBody>
      </p:sp>
      <p:sp>
        <p:nvSpPr>
          <p:cNvPr id="11314" name="object 38"/>
          <p:cNvSpPr txBox="1">
            <a:spLocks noChangeArrowheads="1"/>
          </p:cNvSpPr>
          <p:nvPr/>
        </p:nvSpPr>
        <p:spPr bwMode="auto">
          <a:xfrm>
            <a:off x="4886325" y="5381625"/>
            <a:ext cx="1566863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"/>
              </a:spcBef>
            </a:pPr>
            <a:r>
              <a:rPr lang="uk-UA" sz="900" b="1" dirty="0">
                <a:solidFill>
                  <a:srgbClr val="FFDD00"/>
                </a:solidFill>
                <a:latin typeface="Avenir Next Cyr" charset="-52"/>
              </a:rPr>
              <a:t>РОЗКРИТО ОСОБЛИВО ТЯЖКИХ ЗЛОЧИНІВ</a:t>
            </a:r>
            <a:endParaRPr lang="ru-RU" sz="900" dirty="0">
              <a:solidFill>
                <a:srgbClr val="FFDD00"/>
              </a:solidFill>
              <a:latin typeface="Avenir Next Cyr" charset="-52"/>
            </a:endParaRPr>
          </a:p>
        </p:txBody>
      </p:sp>
      <p:sp>
        <p:nvSpPr>
          <p:cNvPr id="78" name="object 39"/>
          <p:cNvSpPr txBox="1"/>
          <p:nvPr/>
        </p:nvSpPr>
        <p:spPr>
          <a:xfrm>
            <a:off x="4102100" y="5322888"/>
            <a:ext cx="622300" cy="395287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 algn="ctr" fontAlgn="auto">
              <a:spcBef>
                <a:spcPts val="120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rgbClr val="FFDD00"/>
                </a:solidFill>
                <a:latin typeface="Avenir Next Cyr Medium"/>
                <a:cs typeface="Avenir Next Cyr Medium"/>
              </a:rPr>
              <a:t>4</a:t>
            </a:r>
            <a:endParaRPr sz="2400" dirty="0">
              <a:solidFill>
                <a:srgbClr val="FFDD00"/>
              </a:solidFill>
              <a:latin typeface="Avenir Next Cyr Medium"/>
              <a:cs typeface="Avenir Next Cyr Medium"/>
            </a:endParaRPr>
          </a:p>
        </p:txBody>
      </p:sp>
      <p:pic>
        <p:nvPicPr>
          <p:cNvPr id="11316" name="Рисунок 3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4136" y="4279900"/>
            <a:ext cx="7651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17" name="Рисунок 3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20131" y="4273550"/>
            <a:ext cx="7651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object 5"/>
          <p:cNvSpPr txBox="1"/>
          <p:nvPr/>
        </p:nvSpPr>
        <p:spPr>
          <a:xfrm>
            <a:off x="2095500" y="5072063"/>
            <a:ext cx="1214438" cy="385762"/>
          </a:xfrm>
          <a:prstGeom prst="rect">
            <a:avLst/>
          </a:prstGeom>
        </p:spPr>
        <p:txBody>
          <a:bodyPr lIns="0" tIns="15875" rIns="0" bIns="0">
            <a:spAutoFit/>
          </a:bodyPr>
          <a:lstStyle/>
          <a:p>
            <a:pPr marL="12700" algn="ctr" fontAlgn="auto">
              <a:spcBef>
                <a:spcPts val="125"/>
              </a:spcBef>
              <a:spcAft>
                <a:spcPts val="0"/>
              </a:spcAft>
              <a:defRPr/>
            </a:pPr>
            <a:r>
              <a:rPr lang="uk-UA" sz="2400" b="1" spc="10" dirty="0" smtClean="0">
                <a:solidFill>
                  <a:srgbClr val="152A65"/>
                </a:solidFill>
                <a:latin typeface="Avenir Next Cyr"/>
                <a:cs typeface="Avenir Next Cyr"/>
              </a:rPr>
              <a:t>1892</a:t>
            </a:r>
            <a:endParaRPr sz="2400" dirty="0">
              <a:solidFill>
                <a:srgbClr val="152A65"/>
              </a:solidFill>
              <a:latin typeface="Avenir Next Cyr"/>
              <a:cs typeface="Avenir Next Cyr"/>
            </a:endParaRPr>
          </a:p>
        </p:txBody>
      </p:sp>
      <p:sp>
        <p:nvSpPr>
          <p:cNvPr id="11319" name="object 4"/>
          <p:cNvSpPr txBox="1">
            <a:spLocks noChangeArrowheads="1"/>
          </p:cNvSpPr>
          <p:nvPr/>
        </p:nvSpPr>
        <p:spPr bwMode="auto">
          <a:xfrm>
            <a:off x="1881188" y="5715000"/>
            <a:ext cx="1571625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 indent="2127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03000"/>
              </a:lnSpc>
              <a:spcBef>
                <a:spcPts val="100"/>
              </a:spcBef>
            </a:pPr>
            <a:r>
              <a:rPr lang="ru-RU" sz="900" b="1" dirty="0" err="1">
                <a:solidFill>
                  <a:srgbClr val="152A65"/>
                </a:solidFill>
                <a:latin typeface="Avenir Next Cyr" charset="-52"/>
              </a:rPr>
              <a:t>Адмінправопорушень</a:t>
            </a: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  ЗАРЕЄСТРОВАНО</a:t>
            </a:r>
            <a:endParaRPr lang="ru-RU" sz="900" dirty="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71" name="object 40"/>
          <p:cNvSpPr>
            <a:spLocks noChangeArrowheads="1"/>
          </p:cNvSpPr>
          <p:nvPr/>
        </p:nvSpPr>
        <p:spPr bwMode="auto">
          <a:xfrm flipV="1">
            <a:off x="3003550" y="3073511"/>
            <a:ext cx="3529012" cy="98425"/>
          </a:xfrm>
          <a:custGeom>
            <a:avLst/>
            <a:gdLst>
              <a:gd name="T0" fmla="*/ 4040708 w 4041140"/>
              <a:gd name="T1" fmla="*/ 0 h 622300"/>
              <a:gd name="T2" fmla="*/ 254000 w 4041140"/>
              <a:gd name="T3" fmla="*/ 0 h 622300"/>
              <a:gd name="T4" fmla="*/ 0 w 4041140"/>
              <a:gd name="T5" fmla="*/ 317500 h 622300"/>
              <a:gd name="T6" fmla="*/ 254000 w 4041140"/>
              <a:gd name="T7" fmla="*/ 622300 h 622300"/>
              <a:gd name="T8" fmla="*/ 4040708 w 4041140"/>
              <a:gd name="T9" fmla="*/ 622300 h 622300"/>
              <a:gd name="T10" fmla="*/ 4040708 w 4041140"/>
              <a:gd name="T11" fmla="*/ 0 h 622300"/>
              <a:gd name="T12" fmla="*/ 0 w 4041140"/>
              <a:gd name="T13" fmla="*/ 0 h 622300"/>
              <a:gd name="T14" fmla="*/ 4041140 w 4041140"/>
              <a:gd name="T15" fmla="*/ 622300 h 622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4041140" h="622300">
                <a:moveTo>
                  <a:pt x="4040708" y="0"/>
                </a:moveTo>
                <a:lnTo>
                  <a:pt x="254000" y="0"/>
                </a:lnTo>
                <a:lnTo>
                  <a:pt x="0" y="317500"/>
                </a:lnTo>
                <a:lnTo>
                  <a:pt x="254000" y="622300"/>
                </a:lnTo>
                <a:lnTo>
                  <a:pt x="4040708" y="622300"/>
                </a:lnTo>
                <a:lnTo>
                  <a:pt x="4040708" y="0"/>
                </a:lnTo>
                <a:close/>
              </a:path>
            </a:pathLst>
          </a:custGeom>
          <a:solidFill>
            <a:srgbClr val="FFD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lIns="0" tIns="0" rIns="0" bIns="0"/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bject 3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0 w 4508500"/>
              <a:gd name="T1" fmla="*/ 0 h 6857365"/>
              <a:gd name="T2" fmla="*/ 4508500 w 4508500"/>
              <a:gd name="T3" fmla="*/ 6857365 h 6857365"/>
            </a:gdLst>
            <a:ahLst/>
            <a:cxnLst/>
            <a:rect l="T0" t="T1" r="T2" b="T3"/>
            <a:pathLst>
              <a:path w="4508500" h="6857365">
                <a:moveTo>
                  <a:pt x="0" y="6857276"/>
                </a:moveTo>
                <a:lnTo>
                  <a:pt x="4507890" y="6857276"/>
                </a:lnTo>
                <a:lnTo>
                  <a:pt x="4507890" y="0"/>
                </a:lnTo>
                <a:lnTo>
                  <a:pt x="0" y="0"/>
                </a:lnTo>
                <a:lnTo>
                  <a:pt x="0" y="6857276"/>
                </a:lnTo>
                <a:close/>
              </a:path>
            </a:pathLst>
          </a:custGeom>
          <a:solidFill>
            <a:srgbClr val="152A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291" name="object 2"/>
          <p:cNvSpPr txBox="1">
            <a:spLocks noChangeArrowheads="1"/>
          </p:cNvSpPr>
          <p:nvPr/>
        </p:nvSpPr>
        <p:spPr bwMode="auto">
          <a:xfrm>
            <a:off x="6138863" y="2424113"/>
            <a:ext cx="3898900" cy="160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6175"/>
              </a:lnSpc>
              <a:spcBef>
                <a:spcPts val="100"/>
              </a:spcBef>
            </a:pPr>
            <a:r>
              <a:rPr lang="uk-UA" sz="5300" b="1">
                <a:solidFill>
                  <a:srgbClr val="FFFFFF"/>
                </a:solidFill>
                <a:latin typeface="Avenir Next Cyr" charset="-52"/>
              </a:rPr>
              <a:t>Безпечні дороги</a:t>
            </a:r>
            <a:endParaRPr lang="ru-RU" sz="5300">
              <a:latin typeface="Avenir Next Cyr" charset="-52"/>
            </a:endParaRPr>
          </a:p>
        </p:txBody>
      </p:sp>
      <p:sp>
        <p:nvSpPr>
          <p:cNvPr id="4" name="object 3"/>
          <p:cNvSpPr txBox="1">
            <a:spLocks noGrp="1"/>
          </p:cNvSpPr>
          <p:nvPr>
            <p:ph type="title"/>
          </p:nvPr>
        </p:nvSpPr>
        <p:spPr>
          <a:xfrm>
            <a:off x="2540000" y="1844675"/>
            <a:ext cx="3214688" cy="2987675"/>
          </a:xfrm>
        </p:spPr>
        <p:txBody>
          <a:bodyPr vert="horz" tIns="16510" rtlCol="0"/>
          <a:lstStyle/>
          <a:p>
            <a:pPr marL="12700" eaLnBrk="1" fontAlgn="auto" hangingPunct="1">
              <a:spcBef>
                <a:spcPts val="130"/>
              </a:spcBef>
              <a:spcAft>
                <a:spcPts val="0"/>
              </a:spcAft>
              <a:defRPr/>
            </a:pPr>
            <a:r>
              <a:rPr lang="uk-UA" sz="19400" spc="15" dirty="0" smtClean="0">
                <a:solidFill>
                  <a:srgbClr val="FFDD00"/>
                </a:solidFill>
                <a:latin typeface="Avenir Next Cyr Medium"/>
                <a:cs typeface="Avenir Next Cyr Medium"/>
              </a:rPr>
              <a:t>04</a:t>
            </a:r>
            <a:endParaRPr sz="19400" dirty="0">
              <a:latin typeface="Avenir Next Cyr Medium"/>
              <a:cs typeface="Avenir Next Cyr Medium"/>
            </a:endParaRPr>
          </a:p>
        </p:txBody>
      </p:sp>
      <p:sp>
        <p:nvSpPr>
          <p:cNvPr id="12293" name="object 4"/>
          <p:cNvSpPr>
            <a:spLocks noChangeArrowheads="1"/>
          </p:cNvSpPr>
          <p:nvPr/>
        </p:nvSpPr>
        <p:spPr bwMode="auto">
          <a:xfrm>
            <a:off x="1293813" y="21018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294" name="object 5"/>
          <p:cNvSpPr>
            <a:spLocks noChangeArrowheads="1"/>
          </p:cNvSpPr>
          <p:nvPr/>
        </p:nvSpPr>
        <p:spPr bwMode="auto">
          <a:xfrm>
            <a:off x="1649413" y="21018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295" name="object 6"/>
          <p:cNvSpPr>
            <a:spLocks noChangeArrowheads="1"/>
          </p:cNvSpPr>
          <p:nvPr/>
        </p:nvSpPr>
        <p:spPr bwMode="auto">
          <a:xfrm>
            <a:off x="2005013" y="21018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296" name="object 7"/>
          <p:cNvSpPr>
            <a:spLocks noChangeArrowheads="1"/>
          </p:cNvSpPr>
          <p:nvPr/>
        </p:nvSpPr>
        <p:spPr bwMode="auto">
          <a:xfrm>
            <a:off x="1293813" y="24638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297" name="object 8"/>
          <p:cNvSpPr>
            <a:spLocks noChangeArrowheads="1"/>
          </p:cNvSpPr>
          <p:nvPr/>
        </p:nvSpPr>
        <p:spPr bwMode="auto">
          <a:xfrm>
            <a:off x="1649413" y="24638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298" name="object 9"/>
          <p:cNvSpPr>
            <a:spLocks noChangeArrowheads="1"/>
          </p:cNvSpPr>
          <p:nvPr/>
        </p:nvSpPr>
        <p:spPr bwMode="auto">
          <a:xfrm>
            <a:off x="2005013" y="24638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299" name="object 10"/>
          <p:cNvSpPr>
            <a:spLocks noChangeArrowheads="1"/>
          </p:cNvSpPr>
          <p:nvPr/>
        </p:nvSpPr>
        <p:spPr bwMode="auto">
          <a:xfrm>
            <a:off x="1293813" y="28257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300" name="object 11"/>
          <p:cNvSpPr>
            <a:spLocks noChangeArrowheads="1"/>
          </p:cNvSpPr>
          <p:nvPr/>
        </p:nvSpPr>
        <p:spPr bwMode="auto">
          <a:xfrm>
            <a:off x="1649413" y="28257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301" name="object 12"/>
          <p:cNvSpPr>
            <a:spLocks noChangeArrowheads="1"/>
          </p:cNvSpPr>
          <p:nvPr/>
        </p:nvSpPr>
        <p:spPr bwMode="auto">
          <a:xfrm>
            <a:off x="2005013" y="28257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302" name="object 13"/>
          <p:cNvSpPr>
            <a:spLocks noChangeArrowheads="1"/>
          </p:cNvSpPr>
          <p:nvPr/>
        </p:nvSpPr>
        <p:spPr bwMode="auto">
          <a:xfrm>
            <a:off x="1293813" y="31877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303" name="object 14"/>
          <p:cNvSpPr>
            <a:spLocks noChangeArrowheads="1"/>
          </p:cNvSpPr>
          <p:nvPr/>
        </p:nvSpPr>
        <p:spPr bwMode="auto">
          <a:xfrm>
            <a:off x="1649413" y="31877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304" name="object 15"/>
          <p:cNvSpPr>
            <a:spLocks noChangeArrowheads="1"/>
          </p:cNvSpPr>
          <p:nvPr/>
        </p:nvSpPr>
        <p:spPr bwMode="auto">
          <a:xfrm>
            <a:off x="2005013" y="31877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305" name="object 16"/>
          <p:cNvSpPr>
            <a:spLocks noChangeArrowheads="1"/>
          </p:cNvSpPr>
          <p:nvPr/>
        </p:nvSpPr>
        <p:spPr bwMode="auto">
          <a:xfrm>
            <a:off x="1293813" y="35496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306" name="object 17"/>
          <p:cNvSpPr>
            <a:spLocks noChangeArrowheads="1"/>
          </p:cNvSpPr>
          <p:nvPr/>
        </p:nvSpPr>
        <p:spPr bwMode="auto">
          <a:xfrm>
            <a:off x="1649413" y="35496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307" name="object 18"/>
          <p:cNvSpPr>
            <a:spLocks noChangeArrowheads="1"/>
          </p:cNvSpPr>
          <p:nvPr/>
        </p:nvSpPr>
        <p:spPr bwMode="auto">
          <a:xfrm>
            <a:off x="2005013" y="35496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308" name="object 19"/>
          <p:cNvSpPr>
            <a:spLocks noChangeArrowheads="1"/>
          </p:cNvSpPr>
          <p:nvPr/>
        </p:nvSpPr>
        <p:spPr bwMode="auto">
          <a:xfrm>
            <a:off x="1293813" y="39116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309" name="object 20"/>
          <p:cNvSpPr>
            <a:spLocks noChangeArrowheads="1"/>
          </p:cNvSpPr>
          <p:nvPr/>
        </p:nvSpPr>
        <p:spPr bwMode="auto">
          <a:xfrm>
            <a:off x="1649413" y="39116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310" name="object 21"/>
          <p:cNvSpPr>
            <a:spLocks noChangeArrowheads="1"/>
          </p:cNvSpPr>
          <p:nvPr/>
        </p:nvSpPr>
        <p:spPr bwMode="auto">
          <a:xfrm>
            <a:off x="2005013" y="39116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311" name="object 22"/>
          <p:cNvSpPr>
            <a:spLocks noChangeArrowheads="1"/>
          </p:cNvSpPr>
          <p:nvPr/>
        </p:nvSpPr>
        <p:spPr bwMode="auto">
          <a:xfrm>
            <a:off x="1293813" y="427355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312" name="object 23"/>
          <p:cNvSpPr>
            <a:spLocks noChangeArrowheads="1"/>
          </p:cNvSpPr>
          <p:nvPr/>
        </p:nvSpPr>
        <p:spPr bwMode="auto">
          <a:xfrm>
            <a:off x="1649413" y="42735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313" name="object 24"/>
          <p:cNvSpPr>
            <a:spLocks noChangeArrowheads="1"/>
          </p:cNvSpPr>
          <p:nvPr/>
        </p:nvSpPr>
        <p:spPr bwMode="auto">
          <a:xfrm>
            <a:off x="2005013" y="427355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314" name="object 25"/>
          <p:cNvSpPr>
            <a:spLocks noChangeArrowheads="1"/>
          </p:cNvSpPr>
          <p:nvPr/>
        </p:nvSpPr>
        <p:spPr bwMode="auto">
          <a:xfrm>
            <a:off x="1293813" y="4635500"/>
            <a:ext cx="88900" cy="88900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315" name="object 26"/>
          <p:cNvSpPr>
            <a:spLocks noChangeArrowheads="1"/>
          </p:cNvSpPr>
          <p:nvPr/>
        </p:nvSpPr>
        <p:spPr bwMode="auto">
          <a:xfrm>
            <a:off x="1649413" y="46355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316" name="object 27"/>
          <p:cNvSpPr>
            <a:spLocks noChangeArrowheads="1"/>
          </p:cNvSpPr>
          <p:nvPr/>
        </p:nvSpPr>
        <p:spPr bwMode="auto">
          <a:xfrm>
            <a:off x="2005013" y="4635500"/>
            <a:ext cx="88900" cy="889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317" name="object 28"/>
          <p:cNvSpPr>
            <a:spLocks noChangeArrowheads="1"/>
          </p:cNvSpPr>
          <p:nvPr/>
        </p:nvSpPr>
        <p:spPr bwMode="auto">
          <a:xfrm>
            <a:off x="6061075" y="5537200"/>
            <a:ext cx="0" cy="822325"/>
          </a:xfrm>
          <a:custGeom>
            <a:avLst/>
            <a:gdLst>
              <a:gd name="T0" fmla="*/ 0 h 821689"/>
              <a:gd name="T1" fmla="*/ 821689 h 821689"/>
            </a:gdLst>
            <a:ahLst/>
            <a:cxnLst/>
            <a:rect l="0" t="T0" r="0" b="T1"/>
            <a:pathLst>
              <a:path h="821689">
                <a:moveTo>
                  <a:pt x="0" y="0"/>
                </a:moveTo>
                <a:lnTo>
                  <a:pt x="0" y="821258"/>
                </a:lnTo>
              </a:path>
            </a:pathLst>
          </a:custGeom>
          <a:noFill/>
          <a:ln w="76200">
            <a:solidFill>
              <a:srgbClr val="FFDD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bject 9"/>
          <p:cNvSpPr>
            <a:spLocks noChangeArrowheads="1"/>
          </p:cNvSpPr>
          <p:nvPr/>
        </p:nvSpPr>
        <p:spPr bwMode="auto">
          <a:xfrm>
            <a:off x="7683500" y="3086100"/>
            <a:ext cx="4508500" cy="3771900"/>
          </a:xfrm>
          <a:custGeom>
            <a:avLst/>
            <a:gdLst>
              <a:gd name="T0" fmla="*/ 0 w 4508500"/>
              <a:gd name="T1" fmla="*/ 0 h 3773170"/>
              <a:gd name="T2" fmla="*/ 4508500 w 4508500"/>
              <a:gd name="T3" fmla="*/ 3773170 h 3773170"/>
            </a:gdLst>
            <a:ahLst/>
            <a:cxnLst/>
            <a:rect l="T0" t="T1" r="T2" b="T3"/>
            <a:pathLst>
              <a:path w="4508500" h="3773170">
                <a:moveTo>
                  <a:pt x="0" y="3772623"/>
                </a:moveTo>
                <a:lnTo>
                  <a:pt x="4507877" y="3772623"/>
                </a:lnTo>
                <a:lnTo>
                  <a:pt x="4507877" y="0"/>
                </a:lnTo>
                <a:lnTo>
                  <a:pt x="0" y="0"/>
                </a:lnTo>
                <a:lnTo>
                  <a:pt x="0" y="3772623"/>
                </a:lnTo>
                <a:close/>
              </a:path>
            </a:pathLst>
          </a:custGeom>
          <a:solidFill>
            <a:srgbClr val="152A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15" name="object 10"/>
          <p:cNvSpPr>
            <a:spLocks noChangeArrowheads="1"/>
          </p:cNvSpPr>
          <p:nvPr/>
        </p:nvSpPr>
        <p:spPr bwMode="auto">
          <a:xfrm>
            <a:off x="7683500" y="0"/>
            <a:ext cx="4508500" cy="3086100"/>
          </a:xfrm>
          <a:custGeom>
            <a:avLst/>
            <a:gdLst>
              <a:gd name="T0" fmla="*/ 0 w 4508500"/>
              <a:gd name="T1" fmla="*/ 0 h 3085465"/>
              <a:gd name="T2" fmla="*/ 4508500 w 4508500"/>
              <a:gd name="T3" fmla="*/ 3085465 h 3085465"/>
            </a:gdLst>
            <a:ahLst/>
            <a:cxnLst/>
            <a:rect l="T0" t="T1" r="T2" b="T3"/>
            <a:pathLst>
              <a:path w="4508500" h="3085465">
                <a:moveTo>
                  <a:pt x="0" y="3085376"/>
                </a:moveTo>
                <a:lnTo>
                  <a:pt x="4507877" y="3085376"/>
                </a:lnTo>
                <a:lnTo>
                  <a:pt x="4507877" y="0"/>
                </a:lnTo>
                <a:lnTo>
                  <a:pt x="0" y="0"/>
                </a:lnTo>
                <a:lnTo>
                  <a:pt x="0" y="3085376"/>
                </a:lnTo>
                <a:close/>
              </a:path>
            </a:pathLst>
          </a:custGeom>
          <a:solidFill>
            <a:srgbClr val="FFD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16" name="object 11"/>
          <p:cNvSpPr>
            <a:spLocks noChangeArrowheads="1"/>
          </p:cNvSpPr>
          <p:nvPr/>
        </p:nvSpPr>
        <p:spPr bwMode="auto">
          <a:xfrm>
            <a:off x="2670175" y="2006600"/>
            <a:ext cx="4130675" cy="622300"/>
          </a:xfrm>
          <a:custGeom>
            <a:avLst/>
            <a:gdLst>
              <a:gd name="T0" fmla="*/ 0 w 4130040"/>
              <a:gd name="T1" fmla="*/ 0 h 622300"/>
              <a:gd name="T2" fmla="*/ 4130040 w 4130040"/>
              <a:gd name="T3" fmla="*/ 622300 h 622300"/>
            </a:gdLst>
            <a:ahLst/>
            <a:cxnLst/>
            <a:rect l="T0" t="T1" r="T2" b="T3"/>
            <a:pathLst>
              <a:path w="4130040" h="622300">
                <a:moveTo>
                  <a:pt x="4129608" y="0"/>
                </a:moveTo>
                <a:lnTo>
                  <a:pt x="254000" y="0"/>
                </a:lnTo>
                <a:lnTo>
                  <a:pt x="0" y="317500"/>
                </a:lnTo>
                <a:lnTo>
                  <a:pt x="254000" y="622300"/>
                </a:lnTo>
                <a:lnTo>
                  <a:pt x="4129608" y="622300"/>
                </a:lnTo>
                <a:lnTo>
                  <a:pt x="4129608" y="0"/>
                </a:lnTo>
                <a:close/>
              </a:path>
            </a:pathLst>
          </a:custGeom>
          <a:solidFill>
            <a:srgbClr val="152A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17" name="object 12"/>
          <p:cNvSpPr txBox="1">
            <a:spLocks noChangeArrowheads="1"/>
          </p:cNvSpPr>
          <p:nvPr/>
        </p:nvSpPr>
        <p:spPr bwMode="auto">
          <a:xfrm>
            <a:off x="4884738" y="2168525"/>
            <a:ext cx="6937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3000"/>
              </a:lnSpc>
              <a:spcBef>
                <a:spcPts val="100"/>
              </a:spcBef>
            </a:pPr>
            <a:r>
              <a:rPr lang="ru-RU" sz="900" b="1">
                <a:solidFill>
                  <a:srgbClr val="FFDD00"/>
                </a:solidFill>
                <a:latin typeface="Avenir Next Cyr" charset="-52"/>
              </a:rPr>
              <a:t>ЗАГИНУЛО  ОСІБ</a:t>
            </a:r>
            <a:endParaRPr lang="ru-RU" sz="900">
              <a:solidFill>
                <a:srgbClr val="FFDD00"/>
              </a:solidFill>
              <a:latin typeface="Avenir Next Cyr" charset="-52"/>
            </a:endParaRPr>
          </a:p>
        </p:txBody>
      </p:sp>
      <p:sp>
        <p:nvSpPr>
          <p:cNvPr id="13318" name="object 13"/>
          <p:cNvSpPr txBox="1">
            <a:spLocks noChangeArrowheads="1"/>
          </p:cNvSpPr>
          <p:nvPr/>
        </p:nvSpPr>
        <p:spPr bwMode="auto">
          <a:xfrm>
            <a:off x="4884738" y="3379788"/>
            <a:ext cx="15367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3000"/>
              </a:lnSpc>
              <a:spcBef>
                <a:spcPts val="100"/>
              </a:spcBef>
            </a:pPr>
            <a:r>
              <a:rPr lang="ru-RU" sz="900" b="1">
                <a:solidFill>
                  <a:srgbClr val="152A65"/>
                </a:solidFill>
                <a:latin typeface="Avenir Next Cyr" charset="-52"/>
              </a:rPr>
              <a:t>УПРАВЛІННЯ АВТО НА  ПІДПИТКУ(ст. 130 КУпАП)</a:t>
            </a:r>
            <a:endParaRPr lang="ru-RU" sz="90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13319" name="object 14"/>
          <p:cNvSpPr txBox="1">
            <a:spLocks noChangeArrowheads="1"/>
          </p:cNvSpPr>
          <p:nvPr/>
        </p:nvSpPr>
        <p:spPr bwMode="auto">
          <a:xfrm>
            <a:off x="4779963" y="1530350"/>
            <a:ext cx="1127125" cy="297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206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3000"/>
              </a:lnSpc>
              <a:spcBef>
                <a:spcPts val="100"/>
              </a:spcBef>
            </a:pP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ПОСТРАЖДАЛО  ОСІБ</a:t>
            </a:r>
            <a:endParaRPr lang="ru-RU" sz="900" dirty="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13320" name="object 15"/>
          <p:cNvSpPr txBox="1">
            <a:spLocks noChangeArrowheads="1"/>
          </p:cNvSpPr>
          <p:nvPr/>
        </p:nvSpPr>
        <p:spPr bwMode="auto">
          <a:xfrm>
            <a:off x="6115050" y="5392738"/>
            <a:ext cx="85407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714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38"/>
              </a:spcBef>
            </a:pPr>
            <a:r>
              <a:rPr lang="ru-RU" sz="1000" b="1">
                <a:solidFill>
                  <a:srgbClr val="152A65"/>
                </a:solidFill>
                <a:latin typeface="Avenir Next Cyr" charset="-52"/>
              </a:rPr>
              <a:t>ВАНТАЖНІ</a:t>
            </a:r>
            <a:endParaRPr lang="ru-RU" sz="100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13321" name="object 16"/>
          <p:cNvSpPr txBox="1">
            <a:spLocks noChangeArrowheads="1"/>
          </p:cNvSpPr>
          <p:nvPr/>
        </p:nvSpPr>
        <p:spPr bwMode="auto">
          <a:xfrm>
            <a:off x="6115050" y="5837238"/>
            <a:ext cx="685800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714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38"/>
              </a:spcBef>
            </a:pPr>
            <a:r>
              <a:rPr lang="ru-RU" sz="1000" b="1">
                <a:solidFill>
                  <a:srgbClr val="152A65"/>
                </a:solidFill>
                <a:latin typeface="Avenir Next Cyr" charset="-52"/>
              </a:rPr>
              <a:t>МОТО</a:t>
            </a:r>
            <a:endParaRPr lang="ru-RU" sz="100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524500" y="4859338"/>
            <a:ext cx="571500" cy="1160462"/>
          </a:xfrm>
          <a:prstGeom prst="rect">
            <a:avLst/>
          </a:prstGeom>
        </p:spPr>
        <p:txBody>
          <a:bodyPr lIns="0" tIns="13970" rIns="0" bIns="0">
            <a:spAutoFit/>
          </a:bodyPr>
          <a:lstStyle/>
          <a:p>
            <a:pPr marL="12700" fontAlgn="auto">
              <a:spcBef>
                <a:spcPts val="110"/>
              </a:spcBef>
              <a:spcAft>
                <a:spcPts val="0"/>
              </a:spcAft>
              <a:defRPr/>
            </a:pPr>
            <a:r>
              <a:rPr lang="uk-UA" sz="1650" b="1" dirty="0" smtClean="0">
                <a:solidFill>
                  <a:srgbClr val="152A65"/>
                </a:solidFill>
                <a:latin typeface="Avenir Next Cyr Medium"/>
                <a:cs typeface="Avenir Next Cyr Medium"/>
              </a:rPr>
              <a:t>78</a:t>
            </a:r>
            <a:r>
              <a:rPr lang="en-US" sz="1650" b="1" dirty="0" smtClean="0">
                <a:solidFill>
                  <a:srgbClr val="152A65"/>
                </a:solidFill>
                <a:latin typeface="Avenir Next Cyr Medium"/>
                <a:cs typeface="Avenir Next Cyr Medium"/>
              </a:rPr>
              <a:t> </a:t>
            </a:r>
            <a:r>
              <a:rPr lang="en-US" sz="1650" b="1" dirty="0">
                <a:solidFill>
                  <a:srgbClr val="152A65"/>
                </a:solidFill>
                <a:latin typeface="Avenir Next Cyr Medium"/>
                <a:cs typeface="Avenir Next Cyr Medium"/>
              </a:rPr>
              <a:t>%</a:t>
            </a:r>
            <a:r>
              <a:rPr lang="uk-UA" sz="1650" b="1" dirty="0">
                <a:solidFill>
                  <a:srgbClr val="152A65"/>
                </a:solidFill>
                <a:latin typeface="Avenir Next Cyr Medium"/>
                <a:cs typeface="Avenir Next Cyr Medium"/>
              </a:rPr>
              <a:t> </a:t>
            </a:r>
            <a:endParaRPr sz="1650" dirty="0">
              <a:solidFill>
                <a:srgbClr val="152A65"/>
              </a:solidFill>
              <a:latin typeface="Avenir Next Cyr Medium"/>
              <a:cs typeface="Avenir Next Cyr Medium"/>
            </a:endParaRPr>
          </a:p>
          <a:p>
            <a:pPr marL="12700" fontAlgn="auto">
              <a:spcBef>
                <a:spcPts val="1510"/>
              </a:spcBef>
              <a:spcAft>
                <a:spcPts val="0"/>
              </a:spcAft>
              <a:defRPr/>
            </a:pPr>
            <a:r>
              <a:rPr lang="uk-UA" sz="1650" b="1" dirty="0" smtClean="0">
                <a:solidFill>
                  <a:srgbClr val="152A65"/>
                </a:solidFill>
                <a:latin typeface="Avenir Next Cyr Medium"/>
                <a:cs typeface="Avenir Next Cyr Medium"/>
              </a:rPr>
              <a:t>13</a:t>
            </a:r>
            <a:r>
              <a:rPr lang="en-US" sz="1650" b="1" dirty="0" smtClean="0">
                <a:solidFill>
                  <a:srgbClr val="152A65"/>
                </a:solidFill>
                <a:latin typeface="Avenir Next Cyr Medium"/>
                <a:cs typeface="Avenir Next Cyr Medium"/>
              </a:rPr>
              <a:t>%</a:t>
            </a:r>
            <a:endParaRPr sz="1650" dirty="0">
              <a:solidFill>
                <a:srgbClr val="152A65"/>
              </a:solidFill>
              <a:latin typeface="Avenir Next Cyr Medium"/>
              <a:cs typeface="Avenir Next Cyr Medium"/>
            </a:endParaRPr>
          </a:p>
          <a:p>
            <a:pPr marL="12700" fontAlgn="auto">
              <a:spcBef>
                <a:spcPts val="1510"/>
              </a:spcBef>
              <a:spcAft>
                <a:spcPts val="0"/>
              </a:spcAft>
              <a:defRPr/>
            </a:pPr>
            <a:r>
              <a:rPr lang="uk-UA" sz="1650" b="1" dirty="0" smtClean="0">
                <a:solidFill>
                  <a:srgbClr val="152A65"/>
                </a:solidFill>
                <a:latin typeface="Avenir Next Cyr Medium"/>
                <a:cs typeface="Avenir Next Cyr Medium"/>
              </a:rPr>
              <a:t>6</a:t>
            </a:r>
            <a:r>
              <a:rPr lang="en-US" sz="1650" b="1" dirty="0" smtClean="0">
                <a:solidFill>
                  <a:srgbClr val="152A65"/>
                </a:solidFill>
                <a:latin typeface="Avenir Next Cyr Medium"/>
                <a:cs typeface="Avenir Next Cyr Medium"/>
              </a:rPr>
              <a:t> </a:t>
            </a:r>
            <a:r>
              <a:rPr lang="en-US" sz="1650" b="1" dirty="0">
                <a:solidFill>
                  <a:srgbClr val="152A65"/>
                </a:solidFill>
                <a:latin typeface="Avenir Next Cyr Medium"/>
                <a:cs typeface="Avenir Next Cyr Medium"/>
              </a:rPr>
              <a:t>%</a:t>
            </a:r>
            <a:endParaRPr sz="1650" dirty="0">
              <a:solidFill>
                <a:srgbClr val="152A65"/>
              </a:solidFill>
              <a:latin typeface="Avenir Next Cyr Medium"/>
              <a:cs typeface="Avenir Next Cyr Medium"/>
            </a:endParaRPr>
          </a:p>
        </p:txBody>
      </p:sp>
      <p:sp>
        <p:nvSpPr>
          <p:cNvPr id="13323" name="object 18"/>
          <p:cNvSpPr txBox="1">
            <a:spLocks noChangeArrowheads="1"/>
          </p:cNvSpPr>
          <p:nvPr/>
        </p:nvSpPr>
        <p:spPr bwMode="auto">
          <a:xfrm>
            <a:off x="6115050" y="4933950"/>
            <a:ext cx="6858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714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38"/>
              </a:spcBef>
            </a:pPr>
            <a:r>
              <a:rPr lang="ru-RU" sz="1000" b="1">
                <a:solidFill>
                  <a:srgbClr val="152A65"/>
                </a:solidFill>
                <a:latin typeface="Avenir Next Cyr" charset="-52"/>
              </a:rPr>
              <a:t>ЛЕГКОВІ</a:t>
            </a:r>
            <a:endParaRPr lang="ru-RU" sz="100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13324" name="object 19"/>
          <p:cNvSpPr txBox="1">
            <a:spLocks noChangeArrowheads="1"/>
          </p:cNvSpPr>
          <p:nvPr/>
        </p:nvSpPr>
        <p:spPr bwMode="auto">
          <a:xfrm>
            <a:off x="2025650" y="673100"/>
            <a:ext cx="111125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492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2163"/>
              </a:lnSpc>
              <a:spcBef>
                <a:spcPts val="275"/>
              </a:spcBef>
            </a:pPr>
            <a:r>
              <a:rPr lang="ru-RU" sz="1900" b="1">
                <a:solidFill>
                  <a:srgbClr val="BDC0C1"/>
                </a:solidFill>
                <a:latin typeface="Avenir Next Cyr" charset="-52"/>
              </a:rPr>
              <a:t>Безпечні  дороги</a:t>
            </a:r>
            <a:endParaRPr lang="ru-RU" sz="1900">
              <a:latin typeface="Avenir Next Cyr" charset="-52"/>
            </a:endParaRPr>
          </a:p>
        </p:txBody>
      </p:sp>
      <p:sp>
        <p:nvSpPr>
          <p:cNvPr id="13325" name="object 20"/>
          <p:cNvSpPr>
            <a:spLocks noChangeArrowheads="1"/>
          </p:cNvSpPr>
          <p:nvPr/>
        </p:nvSpPr>
        <p:spPr bwMode="auto">
          <a:xfrm>
            <a:off x="292100" y="50800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26" name="object 21"/>
          <p:cNvSpPr>
            <a:spLocks noChangeArrowheads="1"/>
          </p:cNvSpPr>
          <p:nvPr/>
        </p:nvSpPr>
        <p:spPr bwMode="auto">
          <a:xfrm>
            <a:off x="420688" y="50800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27" name="object 22"/>
          <p:cNvSpPr>
            <a:spLocks noChangeArrowheads="1"/>
          </p:cNvSpPr>
          <p:nvPr/>
        </p:nvSpPr>
        <p:spPr bwMode="auto">
          <a:xfrm>
            <a:off x="547688" y="50800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28" name="object 23"/>
          <p:cNvSpPr>
            <a:spLocks noChangeArrowheads="1"/>
          </p:cNvSpPr>
          <p:nvPr/>
        </p:nvSpPr>
        <p:spPr bwMode="auto">
          <a:xfrm>
            <a:off x="292100" y="63817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29" name="object 24"/>
          <p:cNvSpPr>
            <a:spLocks noChangeArrowheads="1"/>
          </p:cNvSpPr>
          <p:nvPr/>
        </p:nvSpPr>
        <p:spPr bwMode="auto">
          <a:xfrm>
            <a:off x="420688" y="63817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30" name="object 25"/>
          <p:cNvSpPr>
            <a:spLocks noChangeArrowheads="1"/>
          </p:cNvSpPr>
          <p:nvPr/>
        </p:nvSpPr>
        <p:spPr bwMode="auto">
          <a:xfrm>
            <a:off x="547688" y="63817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31" name="object 26"/>
          <p:cNvSpPr>
            <a:spLocks noChangeArrowheads="1"/>
          </p:cNvSpPr>
          <p:nvPr/>
        </p:nvSpPr>
        <p:spPr bwMode="auto">
          <a:xfrm>
            <a:off x="292100" y="76835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32" name="object 27"/>
          <p:cNvSpPr>
            <a:spLocks noChangeArrowheads="1"/>
          </p:cNvSpPr>
          <p:nvPr/>
        </p:nvSpPr>
        <p:spPr bwMode="auto">
          <a:xfrm>
            <a:off x="420688" y="76835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33" name="object 28"/>
          <p:cNvSpPr>
            <a:spLocks noChangeArrowheads="1"/>
          </p:cNvSpPr>
          <p:nvPr/>
        </p:nvSpPr>
        <p:spPr bwMode="auto">
          <a:xfrm>
            <a:off x="547688" y="76835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34" name="object 29"/>
          <p:cNvSpPr>
            <a:spLocks noChangeArrowheads="1"/>
          </p:cNvSpPr>
          <p:nvPr/>
        </p:nvSpPr>
        <p:spPr bwMode="auto">
          <a:xfrm>
            <a:off x="292100" y="89852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35" name="object 30"/>
          <p:cNvSpPr>
            <a:spLocks noChangeArrowheads="1"/>
          </p:cNvSpPr>
          <p:nvPr/>
        </p:nvSpPr>
        <p:spPr bwMode="auto">
          <a:xfrm>
            <a:off x="420688" y="89852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36" name="object 31"/>
          <p:cNvSpPr>
            <a:spLocks noChangeArrowheads="1"/>
          </p:cNvSpPr>
          <p:nvPr/>
        </p:nvSpPr>
        <p:spPr bwMode="auto">
          <a:xfrm>
            <a:off x="547688" y="89852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37" name="object 32"/>
          <p:cNvSpPr>
            <a:spLocks noChangeArrowheads="1"/>
          </p:cNvSpPr>
          <p:nvPr/>
        </p:nvSpPr>
        <p:spPr bwMode="auto">
          <a:xfrm>
            <a:off x="292100" y="102870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38" name="object 33"/>
          <p:cNvSpPr>
            <a:spLocks noChangeArrowheads="1"/>
          </p:cNvSpPr>
          <p:nvPr/>
        </p:nvSpPr>
        <p:spPr bwMode="auto">
          <a:xfrm>
            <a:off x="420688" y="102870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39" name="object 34"/>
          <p:cNvSpPr>
            <a:spLocks noChangeArrowheads="1"/>
          </p:cNvSpPr>
          <p:nvPr/>
        </p:nvSpPr>
        <p:spPr bwMode="auto">
          <a:xfrm>
            <a:off x="547688" y="102870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40" name="object 35"/>
          <p:cNvSpPr>
            <a:spLocks noChangeArrowheads="1"/>
          </p:cNvSpPr>
          <p:nvPr/>
        </p:nvSpPr>
        <p:spPr bwMode="auto">
          <a:xfrm>
            <a:off x="292100" y="115887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50"/>
                </a:lnTo>
                <a:lnTo>
                  <a:pt x="0" y="24803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41" name="object 36"/>
          <p:cNvSpPr>
            <a:spLocks noChangeArrowheads="1"/>
          </p:cNvSpPr>
          <p:nvPr/>
        </p:nvSpPr>
        <p:spPr bwMode="auto">
          <a:xfrm>
            <a:off x="420688" y="115887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42" name="object 37"/>
          <p:cNvSpPr>
            <a:spLocks noChangeArrowheads="1"/>
          </p:cNvSpPr>
          <p:nvPr/>
        </p:nvSpPr>
        <p:spPr bwMode="auto">
          <a:xfrm>
            <a:off x="547688" y="115887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50"/>
                </a:lnTo>
                <a:lnTo>
                  <a:pt x="0" y="24803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03"/>
                </a:lnTo>
                <a:lnTo>
                  <a:pt x="31965" y="7150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43" name="object 38"/>
          <p:cNvSpPr>
            <a:spLocks noChangeArrowheads="1"/>
          </p:cNvSpPr>
          <p:nvPr/>
        </p:nvSpPr>
        <p:spPr bwMode="auto">
          <a:xfrm>
            <a:off x="292100" y="1289050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44" name="object 39"/>
          <p:cNvSpPr>
            <a:spLocks noChangeArrowheads="1"/>
          </p:cNvSpPr>
          <p:nvPr/>
        </p:nvSpPr>
        <p:spPr bwMode="auto">
          <a:xfrm>
            <a:off x="420688" y="1289050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45" name="object 40"/>
          <p:cNvSpPr>
            <a:spLocks noChangeArrowheads="1"/>
          </p:cNvSpPr>
          <p:nvPr/>
        </p:nvSpPr>
        <p:spPr bwMode="auto">
          <a:xfrm>
            <a:off x="547688" y="1289050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46" name="object 41"/>
          <p:cNvSpPr>
            <a:spLocks noChangeArrowheads="1"/>
          </p:cNvSpPr>
          <p:nvPr/>
        </p:nvSpPr>
        <p:spPr bwMode="auto">
          <a:xfrm>
            <a:off x="292100" y="1419225"/>
            <a:ext cx="31750" cy="31750"/>
          </a:xfrm>
          <a:custGeom>
            <a:avLst/>
            <a:gdLst>
              <a:gd name="T0" fmla="*/ 0 w 32385"/>
              <a:gd name="T1" fmla="*/ 0 h 32384"/>
              <a:gd name="T2" fmla="*/ 32385 w 32385"/>
              <a:gd name="T3" fmla="*/ 32384 h 32384"/>
            </a:gdLst>
            <a:ahLst/>
            <a:cxnLst/>
            <a:rect l="T0" t="T1" r="T2" b="T3"/>
            <a:pathLst>
              <a:path w="32385" h="32384">
                <a:moveTo>
                  <a:pt x="24815" y="0"/>
                </a:moveTo>
                <a:lnTo>
                  <a:pt x="7175" y="0"/>
                </a:lnTo>
                <a:lnTo>
                  <a:pt x="0" y="7162"/>
                </a:lnTo>
                <a:lnTo>
                  <a:pt x="0" y="24815"/>
                </a:lnTo>
                <a:lnTo>
                  <a:pt x="7175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47" name="object 42"/>
          <p:cNvSpPr>
            <a:spLocks noChangeArrowheads="1"/>
          </p:cNvSpPr>
          <p:nvPr/>
        </p:nvSpPr>
        <p:spPr bwMode="auto">
          <a:xfrm>
            <a:off x="420688" y="1419225"/>
            <a:ext cx="31750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03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03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03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48" name="object 43"/>
          <p:cNvSpPr>
            <a:spLocks noChangeArrowheads="1"/>
          </p:cNvSpPr>
          <p:nvPr/>
        </p:nvSpPr>
        <p:spPr bwMode="auto">
          <a:xfrm>
            <a:off x="547688" y="1419225"/>
            <a:ext cx="33337" cy="31750"/>
          </a:xfrm>
          <a:custGeom>
            <a:avLst/>
            <a:gdLst>
              <a:gd name="T0" fmla="*/ 0 w 32384"/>
              <a:gd name="T1" fmla="*/ 0 h 32384"/>
              <a:gd name="T2" fmla="*/ 32384 w 32384"/>
              <a:gd name="T3" fmla="*/ 32384 h 32384"/>
            </a:gdLst>
            <a:ahLst/>
            <a:cxnLst/>
            <a:rect l="T0" t="T1" r="T2" b="T3"/>
            <a:pathLst>
              <a:path w="32384" h="32384">
                <a:moveTo>
                  <a:pt x="24815" y="0"/>
                </a:moveTo>
                <a:lnTo>
                  <a:pt x="7150" y="0"/>
                </a:lnTo>
                <a:lnTo>
                  <a:pt x="0" y="7162"/>
                </a:lnTo>
                <a:lnTo>
                  <a:pt x="0" y="24815"/>
                </a:lnTo>
                <a:lnTo>
                  <a:pt x="7150" y="31978"/>
                </a:lnTo>
                <a:lnTo>
                  <a:pt x="24815" y="31978"/>
                </a:lnTo>
                <a:lnTo>
                  <a:pt x="31965" y="24815"/>
                </a:lnTo>
                <a:lnTo>
                  <a:pt x="31965" y="7162"/>
                </a:lnTo>
                <a:lnTo>
                  <a:pt x="24815" y="0"/>
                </a:lnTo>
                <a:close/>
              </a:path>
            </a:pathLst>
          </a:custGeom>
          <a:solidFill>
            <a:srgbClr val="BDC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49" name="object 45"/>
          <p:cNvSpPr>
            <a:spLocks noChangeArrowheads="1"/>
          </p:cNvSpPr>
          <p:nvPr/>
        </p:nvSpPr>
        <p:spPr bwMode="auto">
          <a:xfrm>
            <a:off x="7440613" y="3536950"/>
            <a:ext cx="482600" cy="0"/>
          </a:xfrm>
          <a:custGeom>
            <a:avLst/>
            <a:gdLst>
              <a:gd name="T0" fmla="*/ 0 w 482600"/>
              <a:gd name="T1" fmla="*/ 482600 w 482600"/>
            </a:gdLst>
            <a:ahLst/>
            <a:cxnLst/>
            <a:rect l="T0" t="0" r="T1" b="0"/>
            <a:pathLst>
              <a:path w="482600">
                <a:moveTo>
                  <a:pt x="0" y="0"/>
                </a:moveTo>
                <a:lnTo>
                  <a:pt x="482600" y="0"/>
                </a:lnTo>
              </a:path>
            </a:pathLst>
          </a:custGeom>
          <a:noFill/>
          <a:ln w="76200">
            <a:solidFill>
              <a:srgbClr val="FFDD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50" name="object 46"/>
          <p:cNvSpPr>
            <a:spLocks noChangeArrowheads="1"/>
          </p:cNvSpPr>
          <p:nvPr/>
        </p:nvSpPr>
        <p:spPr bwMode="auto">
          <a:xfrm>
            <a:off x="7440613" y="1065213"/>
            <a:ext cx="482600" cy="0"/>
          </a:xfrm>
          <a:custGeom>
            <a:avLst/>
            <a:gdLst>
              <a:gd name="T0" fmla="*/ 0 w 482600"/>
              <a:gd name="T1" fmla="*/ 482600 w 482600"/>
            </a:gdLst>
            <a:ahLst/>
            <a:cxnLst/>
            <a:rect l="T0" t="0" r="T1" b="0"/>
            <a:pathLst>
              <a:path w="482600">
                <a:moveTo>
                  <a:pt x="0" y="0"/>
                </a:moveTo>
                <a:lnTo>
                  <a:pt x="482600" y="0"/>
                </a:lnTo>
              </a:path>
            </a:pathLst>
          </a:custGeom>
          <a:noFill/>
          <a:ln w="76200">
            <a:solidFill>
              <a:srgbClr val="173B6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51" name="object 47"/>
          <p:cNvSpPr txBox="1">
            <a:spLocks noChangeArrowheads="1"/>
          </p:cNvSpPr>
          <p:nvPr/>
        </p:nvSpPr>
        <p:spPr bwMode="auto">
          <a:xfrm>
            <a:off x="8015288" y="3370263"/>
            <a:ext cx="3652837" cy="339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7145" rIns="0" bIns="0">
            <a:spAutoFit/>
          </a:bodyPr>
          <a:lstStyle>
            <a:lvl1pPr marL="444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38"/>
              </a:spcBef>
            </a:pPr>
            <a:r>
              <a:rPr lang="ru-RU" sz="1600" b="1">
                <a:solidFill>
                  <a:srgbClr val="DCDDDD"/>
                </a:solidFill>
                <a:latin typeface="Avenir Next Cyr" charset="-52"/>
              </a:rPr>
              <a:t>Заходи з покращення</a:t>
            </a:r>
            <a:endParaRPr lang="ru-RU" sz="1600">
              <a:latin typeface="Avenir Next Cyr" charset="-52"/>
            </a:endParaRPr>
          </a:p>
          <a:p>
            <a:pPr eaLnBrk="1" hangingPunct="1">
              <a:spcBef>
                <a:spcPts val="38"/>
              </a:spcBef>
            </a:pPr>
            <a:r>
              <a:rPr lang="ru-RU" sz="1600" b="1">
                <a:solidFill>
                  <a:srgbClr val="DCDDDD"/>
                </a:solidFill>
                <a:latin typeface="Avenir Next Cyr" charset="-52"/>
              </a:rPr>
              <a:t>ситуації (саме поліція, у співпраці)</a:t>
            </a:r>
            <a:endParaRPr lang="ru-RU" sz="1600">
              <a:latin typeface="Avenir Next Cyr" charset="-52"/>
            </a:endParaRPr>
          </a:p>
          <a:p>
            <a:pPr eaLnBrk="1" hangingPunct="1">
              <a:spcBef>
                <a:spcPts val="1263"/>
              </a:spcBef>
              <a:buFontTx/>
              <a:buChar char="-"/>
            </a:pPr>
            <a:r>
              <a:rPr lang="uk-UA" sz="130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Розміщення соціальної реклами щодо дотримання Правил дорожнього руху</a:t>
            </a:r>
          </a:p>
          <a:p>
            <a:pPr eaLnBrk="1" hangingPunct="1">
              <a:spcBef>
                <a:spcPts val="1263"/>
              </a:spcBef>
              <a:buFontTx/>
              <a:buChar char="-"/>
            </a:pPr>
            <a:r>
              <a:rPr lang="uk-UA" sz="130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Проведення зустрічей у навчальних закладах, автошколах та установах задля формування нетерпимого ставлення до керування авто на підпитку</a:t>
            </a:r>
          </a:p>
          <a:p>
            <a:pPr eaLnBrk="1" hangingPunct="1">
              <a:spcBef>
                <a:spcPts val="1263"/>
              </a:spcBef>
              <a:buFontTx/>
              <a:buChar char="-"/>
            </a:pPr>
            <a:r>
              <a:rPr lang="uk-UA" sz="130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Роздача пам</a:t>
            </a:r>
            <a:r>
              <a:rPr lang="en-US" sz="130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’</a:t>
            </a:r>
            <a:r>
              <a:rPr lang="uk-UA" sz="130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яток з переліком санкцій за порушення ПДР</a:t>
            </a:r>
          </a:p>
          <a:p>
            <a:pPr eaLnBrk="1" hangingPunct="1">
              <a:spcBef>
                <a:spcPts val="1263"/>
              </a:spcBef>
              <a:buFontTx/>
              <a:buChar char="-"/>
            </a:pPr>
            <a:r>
              <a:rPr lang="uk-UA" sz="1300">
                <a:solidFill>
                  <a:srgbClr val="DCDDDD"/>
                </a:solidFill>
                <a:latin typeface="Calibri" pitchFamily="34" charset="0"/>
                <a:cs typeface="Calibri" pitchFamily="34" charset="0"/>
              </a:rPr>
              <a:t>Створення гарячої лінії та спільні з громадськістю рейди проти порушників правил паркування</a:t>
            </a:r>
          </a:p>
        </p:txBody>
      </p:sp>
      <p:sp>
        <p:nvSpPr>
          <p:cNvPr id="13352" name="object 48"/>
          <p:cNvSpPr txBox="1">
            <a:spLocks noChangeArrowheads="1"/>
          </p:cNvSpPr>
          <p:nvPr/>
        </p:nvSpPr>
        <p:spPr bwMode="auto">
          <a:xfrm>
            <a:off x="736600" y="4735513"/>
            <a:ext cx="1876425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00"/>
              </a:spcBef>
            </a:pPr>
            <a:r>
              <a:rPr lang="ru-RU" sz="1000">
                <a:solidFill>
                  <a:srgbClr val="58595B"/>
                </a:solidFill>
                <a:latin typeface="Calibri Light" pitchFamily="34" charset="0"/>
              </a:rPr>
              <a:t>.</a:t>
            </a:r>
            <a:endParaRPr lang="ru-RU" sz="1000">
              <a:latin typeface="Calibri Light" pitchFamily="34" charset="0"/>
            </a:endParaRPr>
          </a:p>
        </p:txBody>
      </p:sp>
      <p:sp>
        <p:nvSpPr>
          <p:cNvPr id="13353" name="object 49"/>
          <p:cNvSpPr txBox="1">
            <a:spLocks noChangeArrowheads="1"/>
          </p:cNvSpPr>
          <p:nvPr/>
        </p:nvSpPr>
        <p:spPr bwMode="auto">
          <a:xfrm>
            <a:off x="238125" y="4071938"/>
            <a:ext cx="2357438" cy="90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3000"/>
              </a:lnSpc>
              <a:spcBef>
                <a:spcPts val="100"/>
              </a:spcBef>
            </a:pPr>
            <a:r>
              <a:rPr lang="uk-UA" sz="900" b="1" dirty="0" smtClean="0">
                <a:solidFill>
                  <a:srgbClr val="152A65"/>
                </a:solidFill>
                <a:latin typeface="Avenir Next Cyr" charset="-52"/>
              </a:rPr>
              <a:t>ТОП </a:t>
            </a:r>
            <a:endParaRPr lang="uk-UA" sz="900" b="1" dirty="0">
              <a:solidFill>
                <a:srgbClr val="152A65"/>
              </a:solidFill>
              <a:latin typeface="Avenir Next Cyr" charset="-52"/>
            </a:endParaRPr>
          </a:p>
          <a:p>
            <a:pPr eaLnBrk="1" hangingPunct="1">
              <a:lnSpc>
                <a:spcPct val="103000"/>
              </a:lnSpc>
              <a:spcBef>
                <a:spcPts val="100"/>
              </a:spcBef>
            </a:pP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АВАРІЙНО-  НЕБЕЗПЕЧН</a:t>
            </a:r>
            <a:r>
              <a:rPr lang="uk-UA" sz="900" b="1" dirty="0">
                <a:solidFill>
                  <a:srgbClr val="152A65"/>
                </a:solidFill>
                <a:latin typeface="Avenir Next Cyr" charset="-52"/>
              </a:rPr>
              <a:t>ИХ</a:t>
            </a: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 ДІЛЯН</a:t>
            </a:r>
            <a:r>
              <a:rPr lang="uk-UA" sz="900" b="1" dirty="0">
                <a:solidFill>
                  <a:srgbClr val="152A65"/>
                </a:solidFill>
                <a:latin typeface="Avenir Next Cyr" charset="-52"/>
              </a:rPr>
              <a:t>ОК</a:t>
            </a:r>
          </a:p>
          <a:p>
            <a:pPr eaLnBrk="1" hangingPunct="1">
              <a:lnSpc>
                <a:spcPct val="103000"/>
              </a:lnSpc>
              <a:spcBef>
                <a:spcPts val="100"/>
              </a:spcBef>
              <a:buFontTx/>
              <a:buAutoNum type="arabicPeriod"/>
            </a:pPr>
            <a:r>
              <a:rPr lang="uk-UA" sz="900" b="1" dirty="0" smtClean="0">
                <a:solidFill>
                  <a:srgbClr val="152A65"/>
                </a:solidFill>
                <a:latin typeface="Avenir Next Cyr" charset="-52"/>
              </a:rPr>
              <a:t>смт Михайлівка , вулиці Пушкіна, </a:t>
            </a:r>
            <a:r>
              <a:rPr lang="uk-UA" sz="900" b="1" dirty="0" err="1" smtClean="0">
                <a:solidFill>
                  <a:srgbClr val="152A65"/>
                </a:solidFill>
                <a:latin typeface="Avenir Next Cyr" charset="-52"/>
              </a:rPr>
              <a:t>Святопокровська</a:t>
            </a:r>
            <a:r>
              <a:rPr lang="uk-UA" sz="900" b="1" dirty="0" smtClean="0">
                <a:solidFill>
                  <a:srgbClr val="152A65"/>
                </a:solidFill>
                <a:latin typeface="Avenir Next Cyr" charset="-52"/>
              </a:rPr>
              <a:t>, Запорізька та Миру</a:t>
            </a:r>
            <a:endParaRPr lang="uk-UA" sz="900" b="1" dirty="0">
              <a:solidFill>
                <a:srgbClr val="152A65"/>
              </a:solidFill>
              <a:latin typeface="Avenir Next Cyr" charset="-52"/>
            </a:endParaRPr>
          </a:p>
          <a:p>
            <a:pPr eaLnBrk="1" hangingPunct="1">
              <a:lnSpc>
                <a:spcPct val="103000"/>
              </a:lnSpc>
              <a:spcBef>
                <a:spcPts val="100"/>
              </a:spcBef>
            </a:pPr>
            <a:r>
              <a:rPr lang="uk-UA" sz="900" b="1" dirty="0">
                <a:solidFill>
                  <a:srgbClr val="152A65"/>
                </a:solidFill>
                <a:latin typeface="Avenir Next Cyr" charset="-52"/>
              </a:rPr>
              <a:t>2. Дільниця траси </a:t>
            </a:r>
            <a:r>
              <a:rPr lang="uk-UA" sz="900" b="1" dirty="0" smtClean="0">
                <a:solidFill>
                  <a:schemeClr val="tx2"/>
                </a:solidFill>
                <a:latin typeface="Avenir Next Cyr" charset="-52"/>
              </a:rPr>
              <a:t>М-18 </a:t>
            </a:r>
            <a:r>
              <a:rPr lang="ru-RU" sz="900" dirty="0">
                <a:solidFill>
                  <a:schemeClr val="tx2"/>
                </a:solidFill>
              </a:rPr>
              <a:t>ХАРКІВ </a:t>
            </a:r>
            <a:r>
              <a:rPr lang="ru-RU" sz="900" dirty="0" smtClean="0">
                <a:solidFill>
                  <a:schemeClr val="tx2"/>
                </a:solidFill>
              </a:rPr>
              <a:t>– СІМФЕРОПОЛЬ </a:t>
            </a:r>
            <a:r>
              <a:rPr lang="uk-UA" sz="900" b="1" dirty="0" smtClean="0">
                <a:solidFill>
                  <a:srgbClr val="152A65"/>
                </a:solidFill>
                <a:latin typeface="Avenir Next Cyr" charset="-52"/>
              </a:rPr>
              <a:t>від 357 </a:t>
            </a:r>
            <a:r>
              <a:rPr lang="uk-UA" sz="900" b="1" dirty="0">
                <a:solidFill>
                  <a:srgbClr val="152A65"/>
                </a:solidFill>
                <a:latin typeface="Avenir Next Cyr" charset="-52"/>
              </a:rPr>
              <a:t>км до </a:t>
            </a:r>
            <a:r>
              <a:rPr lang="uk-UA" sz="900" b="1" dirty="0" smtClean="0">
                <a:solidFill>
                  <a:srgbClr val="152A65"/>
                </a:solidFill>
                <a:latin typeface="Avenir Next Cyr" charset="-52"/>
              </a:rPr>
              <a:t>377 км</a:t>
            </a:r>
            <a:endParaRPr lang="uk-UA" sz="900" b="1" dirty="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13354" name="object 50"/>
          <p:cNvSpPr txBox="1">
            <a:spLocks noChangeArrowheads="1"/>
          </p:cNvSpPr>
          <p:nvPr/>
        </p:nvSpPr>
        <p:spPr bwMode="auto">
          <a:xfrm>
            <a:off x="2903538" y="4735513"/>
            <a:ext cx="1876425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70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00"/>
              </a:spcBef>
            </a:pPr>
            <a:r>
              <a:rPr lang="uk-UA" sz="1000" dirty="0">
                <a:latin typeface="Calibri Light" pitchFamily="34" charset="0"/>
              </a:rPr>
              <a:t>У </a:t>
            </a:r>
            <a:r>
              <a:rPr lang="uk-UA" sz="1000" dirty="0" smtClean="0">
                <a:latin typeface="Calibri Light" pitchFamily="34" charset="0"/>
              </a:rPr>
              <a:t>сутінки</a:t>
            </a:r>
            <a:endParaRPr lang="ru-RU" sz="1000" dirty="0">
              <a:latin typeface="Calibri Light" pitchFamily="34" charset="0"/>
            </a:endParaRPr>
          </a:p>
        </p:txBody>
      </p:sp>
      <p:sp>
        <p:nvSpPr>
          <p:cNvPr id="13355" name="object 51"/>
          <p:cNvSpPr txBox="1">
            <a:spLocks noChangeArrowheads="1"/>
          </p:cNvSpPr>
          <p:nvPr/>
        </p:nvSpPr>
        <p:spPr bwMode="auto">
          <a:xfrm>
            <a:off x="2894013" y="4248150"/>
            <a:ext cx="1008062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3000"/>
              </a:lnSpc>
              <a:spcBef>
                <a:spcPts val="100"/>
              </a:spcBef>
            </a:pPr>
            <a:r>
              <a:rPr lang="ru-RU" sz="900" b="1">
                <a:solidFill>
                  <a:srgbClr val="152A65"/>
                </a:solidFill>
                <a:latin typeface="Avenir Next Cyr" charset="-52"/>
              </a:rPr>
              <a:t>КОЛИ ЧАСТІШЕ  ТРАПЛЯЮТЬСЯ?</a:t>
            </a:r>
            <a:endParaRPr lang="ru-RU" sz="90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13356" name="object 52"/>
          <p:cNvSpPr txBox="1">
            <a:spLocks noChangeArrowheads="1"/>
          </p:cNvSpPr>
          <p:nvPr/>
        </p:nvSpPr>
        <p:spPr bwMode="auto">
          <a:xfrm>
            <a:off x="5062538" y="4268788"/>
            <a:ext cx="1516062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"/>
              </a:spcBef>
            </a:pPr>
            <a:r>
              <a:rPr lang="ru-RU" sz="900" b="1">
                <a:solidFill>
                  <a:srgbClr val="152A65"/>
                </a:solidFill>
                <a:latin typeface="Avenir Next Cyr" charset="-52"/>
              </a:rPr>
              <a:t>ПО ВИДАХ ТРАНСПОРТУ</a:t>
            </a:r>
            <a:endParaRPr lang="ru-RU" sz="90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13357" name="object 53"/>
          <p:cNvSpPr txBox="1">
            <a:spLocks noChangeArrowheads="1"/>
          </p:cNvSpPr>
          <p:nvPr/>
        </p:nvSpPr>
        <p:spPr bwMode="auto">
          <a:xfrm>
            <a:off x="8047038" y="214313"/>
            <a:ext cx="3333750" cy="2541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714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38"/>
              </a:spcBef>
            </a:pPr>
            <a:r>
              <a:rPr lang="ru-RU" sz="1600" b="1" dirty="0">
                <a:solidFill>
                  <a:srgbClr val="173B64"/>
                </a:solidFill>
                <a:latin typeface="Avenir Next Cyr" charset="-52"/>
              </a:rPr>
              <a:t>Причини</a:t>
            </a:r>
            <a:endParaRPr lang="ru-RU" sz="1600" dirty="0">
              <a:latin typeface="Avenir Next Cyr" charset="-52"/>
            </a:endParaRPr>
          </a:p>
          <a:p>
            <a:pPr eaLnBrk="1" hangingPunct="1">
              <a:spcBef>
                <a:spcPts val="1413"/>
              </a:spcBef>
              <a:buFontTx/>
              <a:buChar char="-"/>
            </a:pPr>
            <a:r>
              <a:rPr lang="uk-UA" sz="1300" dirty="0">
                <a:solidFill>
                  <a:srgbClr val="173B64"/>
                </a:solidFill>
                <a:latin typeface="Calibri" pitchFamily="34" charset="0"/>
                <a:cs typeface="Calibri" pitchFamily="34" charset="0"/>
              </a:rPr>
              <a:t>Перевищення швидкості</a:t>
            </a:r>
          </a:p>
          <a:p>
            <a:pPr eaLnBrk="1" hangingPunct="1">
              <a:spcBef>
                <a:spcPts val="1413"/>
              </a:spcBef>
              <a:buFontTx/>
              <a:buChar char="-"/>
            </a:pPr>
            <a:r>
              <a:rPr lang="uk-UA" sz="1300" dirty="0">
                <a:solidFill>
                  <a:srgbClr val="173B64"/>
                </a:solidFill>
                <a:latin typeface="Calibri" pitchFamily="34" charset="0"/>
                <a:cs typeface="Calibri" pitchFamily="34" charset="0"/>
              </a:rPr>
              <a:t>Порушення правил маневрування</a:t>
            </a:r>
          </a:p>
          <a:p>
            <a:pPr eaLnBrk="1" hangingPunct="1">
              <a:spcBef>
                <a:spcPts val="1413"/>
              </a:spcBef>
              <a:buFontTx/>
              <a:buChar char="-"/>
            </a:pPr>
            <a:r>
              <a:rPr lang="uk-UA" sz="1300" dirty="0">
                <a:solidFill>
                  <a:srgbClr val="173B64"/>
                </a:solidFill>
                <a:latin typeface="Calibri" pitchFamily="34" charset="0"/>
                <a:cs typeface="Calibri" pitchFamily="34" charset="0"/>
              </a:rPr>
              <a:t>Недотримання дистанції</a:t>
            </a:r>
          </a:p>
          <a:p>
            <a:pPr eaLnBrk="1" hangingPunct="1">
              <a:spcBef>
                <a:spcPts val="1413"/>
              </a:spcBef>
              <a:buFontTx/>
              <a:buChar char="-"/>
            </a:pPr>
            <a:r>
              <a:rPr lang="uk-UA" sz="1300" dirty="0" smtClean="0">
                <a:solidFill>
                  <a:srgbClr val="173B64"/>
                </a:solidFill>
                <a:latin typeface="Calibri" pitchFamily="34" charset="0"/>
                <a:cs typeface="Calibri" pitchFamily="34" charset="0"/>
              </a:rPr>
              <a:t>Порушення </a:t>
            </a:r>
            <a:r>
              <a:rPr lang="uk-UA" sz="1300" dirty="0">
                <a:solidFill>
                  <a:srgbClr val="173B64"/>
                </a:solidFill>
                <a:latin typeface="Calibri" pitchFamily="34" charset="0"/>
                <a:cs typeface="Calibri" pitchFamily="34" charset="0"/>
              </a:rPr>
              <a:t>правил проїзду перехресть</a:t>
            </a:r>
          </a:p>
          <a:p>
            <a:pPr eaLnBrk="1" hangingPunct="1">
              <a:spcBef>
                <a:spcPts val="1413"/>
              </a:spcBef>
              <a:buFontTx/>
              <a:buChar char="-"/>
            </a:pPr>
            <a:endParaRPr lang="uk-UA" sz="1300" dirty="0">
              <a:solidFill>
                <a:srgbClr val="173B64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spcBef>
                <a:spcPts val="1413"/>
              </a:spcBef>
            </a:pPr>
            <a:endParaRPr lang="ru-RU" sz="13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58" name="object 55"/>
          <p:cNvSpPr txBox="1">
            <a:spLocks noChangeArrowheads="1"/>
          </p:cNvSpPr>
          <p:nvPr/>
        </p:nvSpPr>
        <p:spPr bwMode="auto">
          <a:xfrm>
            <a:off x="4884738" y="2814638"/>
            <a:ext cx="10223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3000"/>
              </a:lnSpc>
              <a:spcBef>
                <a:spcPts val="100"/>
              </a:spcBef>
            </a:pP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ПОСТРАЖДАЛО  ДІТЕЙ</a:t>
            </a:r>
            <a:endParaRPr lang="ru-RU" sz="900" dirty="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13359" name="object 56"/>
          <p:cNvSpPr>
            <a:spLocks noChangeArrowheads="1"/>
          </p:cNvSpPr>
          <p:nvPr/>
        </p:nvSpPr>
        <p:spPr bwMode="auto">
          <a:xfrm>
            <a:off x="701675" y="3992563"/>
            <a:ext cx="6088063" cy="0"/>
          </a:xfrm>
          <a:custGeom>
            <a:avLst/>
            <a:gdLst>
              <a:gd name="T0" fmla="*/ 0 w 6087745"/>
              <a:gd name="T1" fmla="*/ 6087745 w 6087745"/>
            </a:gdLst>
            <a:ahLst/>
            <a:cxnLst/>
            <a:rect l="T0" t="0" r="T1" b="0"/>
            <a:pathLst>
              <a:path w="6087745">
                <a:moveTo>
                  <a:pt x="0" y="0"/>
                </a:moveTo>
                <a:lnTo>
                  <a:pt x="6087541" y="0"/>
                </a:lnTo>
              </a:path>
            </a:pathLst>
          </a:custGeom>
          <a:noFill/>
          <a:ln w="12700">
            <a:solidFill>
              <a:srgbClr val="00499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60" name="object 57"/>
          <p:cNvSpPr txBox="1">
            <a:spLocks noChangeArrowheads="1"/>
          </p:cNvSpPr>
          <p:nvPr/>
        </p:nvSpPr>
        <p:spPr bwMode="auto">
          <a:xfrm>
            <a:off x="1057275" y="2651125"/>
            <a:ext cx="11938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125"/>
              </a:spcBef>
            </a:pPr>
            <a:r>
              <a:rPr lang="uk-UA" sz="5000" b="1" dirty="0" smtClean="0">
                <a:solidFill>
                  <a:srgbClr val="152A65"/>
                </a:solidFill>
                <a:latin typeface="Avenir Next Cyr" charset="-52"/>
              </a:rPr>
              <a:t>79</a:t>
            </a:r>
            <a:endParaRPr lang="ru-RU" sz="5000" dirty="0">
              <a:solidFill>
                <a:srgbClr val="152A65"/>
              </a:solidFill>
              <a:latin typeface="Avenir Next Cyr" charset="-52"/>
            </a:endParaRPr>
          </a:p>
          <a:p>
            <a:pPr algn="ctr" eaLnBrk="1" hangingPunct="1">
              <a:lnSpc>
                <a:spcPct val="103000"/>
              </a:lnSpc>
              <a:spcBef>
                <a:spcPts val="750"/>
              </a:spcBef>
            </a:pPr>
            <a:r>
              <a:rPr lang="ru-RU" sz="900" b="1" dirty="0">
                <a:solidFill>
                  <a:srgbClr val="152A65"/>
                </a:solidFill>
                <a:latin typeface="Avenir Next Cyr" charset="-52"/>
              </a:rPr>
              <a:t>ЗАГАЛЬНА  КІЛЬКІСТЬ ДТП</a:t>
            </a:r>
            <a:endParaRPr lang="ru-RU" sz="900" dirty="0">
              <a:solidFill>
                <a:srgbClr val="152A65"/>
              </a:solidFill>
              <a:latin typeface="Avenir Next Cyr" charset="-52"/>
            </a:endParaRPr>
          </a:p>
        </p:txBody>
      </p:sp>
      <p:grpSp>
        <p:nvGrpSpPr>
          <p:cNvPr id="13361" name="Группа 91"/>
          <p:cNvGrpSpPr>
            <a:grpSpLocks/>
          </p:cNvGrpSpPr>
          <p:nvPr/>
        </p:nvGrpSpPr>
        <p:grpSpPr bwMode="auto">
          <a:xfrm>
            <a:off x="3044825" y="1489075"/>
            <a:ext cx="561975" cy="415925"/>
            <a:chOff x="3044407" y="1488408"/>
            <a:chExt cx="562406" cy="417234"/>
          </a:xfrm>
        </p:grpSpPr>
        <p:sp>
          <p:nvSpPr>
            <p:cNvPr id="13394" name="object 58"/>
            <p:cNvSpPr>
              <a:spLocks noChangeArrowheads="1"/>
            </p:cNvSpPr>
            <p:nvPr/>
          </p:nvSpPr>
          <p:spPr bwMode="auto">
            <a:xfrm>
              <a:off x="3044407" y="1592587"/>
              <a:ext cx="170815" cy="313055"/>
            </a:xfrm>
            <a:custGeom>
              <a:avLst/>
              <a:gdLst>
                <a:gd name="T0" fmla="*/ 0 w 170814"/>
                <a:gd name="T1" fmla="*/ 0 h 313055"/>
                <a:gd name="T2" fmla="*/ 170814 w 170814"/>
                <a:gd name="T3" fmla="*/ 313055 h 313055"/>
              </a:gdLst>
              <a:ahLst/>
              <a:cxnLst/>
              <a:rect l="T0" t="T1" r="T2" b="T3"/>
              <a:pathLst>
                <a:path w="170814" h="313055">
                  <a:moveTo>
                    <a:pt x="62014" y="0"/>
                  </a:moveTo>
                  <a:lnTo>
                    <a:pt x="55867" y="0"/>
                  </a:lnTo>
                  <a:lnTo>
                    <a:pt x="54914" y="469"/>
                  </a:lnTo>
                  <a:lnTo>
                    <a:pt x="53974" y="469"/>
                  </a:lnTo>
                  <a:lnTo>
                    <a:pt x="10581" y="19116"/>
                  </a:lnTo>
                  <a:lnTo>
                    <a:pt x="0" y="56794"/>
                  </a:lnTo>
                  <a:lnTo>
                    <a:pt x="0" y="155282"/>
                  </a:lnTo>
                  <a:lnTo>
                    <a:pt x="1892" y="158597"/>
                  </a:lnTo>
                  <a:lnTo>
                    <a:pt x="5219" y="160007"/>
                  </a:lnTo>
                  <a:lnTo>
                    <a:pt x="37858" y="176123"/>
                  </a:lnTo>
                  <a:lnTo>
                    <a:pt x="37858" y="284073"/>
                  </a:lnTo>
                  <a:lnTo>
                    <a:pt x="40103" y="295097"/>
                  </a:lnTo>
                  <a:lnTo>
                    <a:pt x="46212" y="304131"/>
                  </a:lnTo>
                  <a:lnTo>
                    <a:pt x="55250" y="310239"/>
                  </a:lnTo>
                  <a:lnTo>
                    <a:pt x="66281" y="312483"/>
                  </a:lnTo>
                  <a:lnTo>
                    <a:pt x="104165" y="312483"/>
                  </a:lnTo>
                  <a:lnTo>
                    <a:pt x="115189" y="310239"/>
                  </a:lnTo>
                  <a:lnTo>
                    <a:pt x="124223" y="304131"/>
                  </a:lnTo>
                  <a:lnTo>
                    <a:pt x="130331" y="295097"/>
                  </a:lnTo>
                  <a:lnTo>
                    <a:pt x="130649" y="293535"/>
                  </a:lnTo>
                  <a:lnTo>
                    <a:pt x="61074" y="293535"/>
                  </a:lnTo>
                  <a:lnTo>
                    <a:pt x="56807" y="289267"/>
                  </a:lnTo>
                  <a:lnTo>
                    <a:pt x="56807" y="155282"/>
                  </a:lnTo>
                  <a:lnTo>
                    <a:pt x="37858" y="155282"/>
                  </a:lnTo>
                  <a:lnTo>
                    <a:pt x="18935" y="145808"/>
                  </a:lnTo>
                  <a:lnTo>
                    <a:pt x="18935" y="56794"/>
                  </a:lnTo>
                  <a:lnTo>
                    <a:pt x="19335" y="45697"/>
                  </a:lnTo>
                  <a:lnTo>
                    <a:pt x="59651" y="18453"/>
                  </a:lnTo>
                  <a:lnTo>
                    <a:pt x="63436" y="17030"/>
                  </a:lnTo>
                  <a:lnTo>
                    <a:pt x="66281" y="13728"/>
                  </a:lnTo>
                  <a:lnTo>
                    <a:pt x="66281" y="4254"/>
                  </a:lnTo>
                  <a:lnTo>
                    <a:pt x="62014" y="0"/>
                  </a:lnTo>
                  <a:close/>
                </a:path>
                <a:path w="170814" h="313055">
                  <a:moveTo>
                    <a:pt x="128308" y="85217"/>
                  </a:moveTo>
                  <a:lnTo>
                    <a:pt x="117881" y="85217"/>
                  </a:lnTo>
                  <a:lnTo>
                    <a:pt x="113626" y="89471"/>
                  </a:lnTo>
                  <a:lnTo>
                    <a:pt x="113626" y="289267"/>
                  </a:lnTo>
                  <a:lnTo>
                    <a:pt x="109372" y="293535"/>
                  </a:lnTo>
                  <a:lnTo>
                    <a:pt x="130649" y="293535"/>
                  </a:lnTo>
                  <a:lnTo>
                    <a:pt x="132575" y="284073"/>
                  </a:lnTo>
                  <a:lnTo>
                    <a:pt x="132575" y="176123"/>
                  </a:lnTo>
                  <a:lnTo>
                    <a:pt x="165226" y="160007"/>
                  </a:lnTo>
                  <a:lnTo>
                    <a:pt x="168554" y="158597"/>
                  </a:lnTo>
                  <a:lnTo>
                    <a:pt x="170459" y="155282"/>
                  </a:lnTo>
                  <a:lnTo>
                    <a:pt x="132575" y="155282"/>
                  </a:lnTo>
                  <a:lnTo>
                    <a:pt x="132575" y="89471"/>
                  </a:lnTo>
                  <a:lnTo>
                    <a:pt x="128308" y="85217"/>
                  </a:lnTo>
                  <a:close/>
                </a:path>
                <a:path w="170814" h="313055">
                  <a:moveTo>
                    <a:pt x="52539" y="85217"/>
                  </a:moveTo>
                  <a:lnTo>
                    <a:pt x="42138" y="85217"/>
                  </a:lnTo>
                  <a:lnTo>
                    <a:pt x="37858" y="89471"/>
                  </a:lnTo>
                  <a:lnTo>
                    <a:pt x="37858" y="155282"/>
                  </a:lnTo>
                  <a:lnTo>
                    <a:pt x="56807" y="155282"/>
                  </a:lnTo>
                  <a:lnTo>
                    <a:pt x="56807" y="89471"/>
                  </a:lnTo>
                  <a:lnTo>
                    <a:pt x="52539" y="85217"/>
                  </a:lnTo>
                  <a:close/>
                </a:path>
                <a:path w="170814" h="313055">
                  <a:moveTo>
                    <a:pt x="114566" y="0"/>
                  </a:moveTo>
                  <a:lnTo>
                    <a:pt x="108432" y="0"/>
                  </a:lnTo>
                  <a:lnTo>
                    <a:pt x="104165" y="4254"/>
                  </a:lnTo>
                  <a:lnTo>
                    <a:pt x="104165" y="13728"/>
                  </a:lnTo>
                  <a:lnTo>
                    <a:pt x="106984" y="17030"/>
                  </a:lnTo>
                  <a:lnTo>
                    <a:pt x="110782" y="18453"/>
                  </a:lnTo>
                  <a:lnTo>
                    <a:pt x="128847" y="24245"/>
                  </a:lnTo>
                  <a:lnTo>
                    <a:pt x="133499" y="25902"/>
                  </a:lnTo>
                  <a:lnTo>
                    <a:pt x="151498" y="56794"/>
                  </a:lnTo>
                  <a:lnTo>
                    <a:pt x="151498" y="145808"/>
                  </a:lnTo>
                  <a:lnTo>
                    <a:pt x="132575" y="155282"/>
                  </a:lnTo>
                  <a:lnTo>
                    <a:pt x="170459" y="155282"/>
                  </a:lnTo>
                  <a:lnTo>
                    <a:pt x="170459" y="56794"/>
                  </a:lnTo>
                  <a:lnTo>
                    <a:pt x="170066" y="44417"/>
                  </a:lnTo>
                  <a:lnTo>
                    <a:pt x="145338" y="9918"/>
                  </a:lnTo>
                  <a:lnTo>
                    <a:pt x="116471" y="469"/>
                  </a:lnTo>
                  <a:lnTo>
                    <a:pt x="115519" y="469"/>
                  </a:lnTo>
                  <a:lnTo>
                    <a:pt x="114566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3395" name="object 59"/>
            <p:cNvSpPr>
              <a:spLocks noChangeArrowheads="1"/>
            </p:cNvSpPr>
            <p:nvPr/>
          </p:nvSpPr>
          <p:spPr bwMode="auto">
            <a:xfrm>
              <a:off x="3120169" y="1753568"/>
              <a:ext cx="19050" cy="113664"/>
            </a:xfrm>
            <a:custGeom>
              <a:avLst/>
              <a:gdLst>
                <a:gd name="T0" fmla="*/ 0 w 19050"/>
                <a:gd name="T1" fmla="*/ 0 h 113664"/>
                <a:gd name="T2" fmla="*/ 19050 w 19050"/>
                <a:gd name="T3" fmla="*/ 113664 h 113664"/>
              </a:gdLst>
              <a:ahLst/>
              <a:cxnLst/>
              <a:rect l="T0" t="T1" r="T2" b="T3"/>
              <a:pathLst>
                <a:path w="19050" h="113664">
                  <a:moveTo>
                    <a:pt x="14655" y="0"/>
                  </a:moveTo>
                  <a:lnTo>
                    <a:pt x="4254" y="0"/>
                  </a:lnTo>
                  <a:lnTo>
                    <a:pt x="0" y="4254"/>
                  </a:lnTo>
                  <a:lnTo>
                    <a:pt x="0" y="109359"/>
                  </a:lnTo>
                  <a:lnTo>
                    <a:pt x="4254" y="113614"/>
                  </a:lnTo>
                  <a:lnTo>
                    <a:pt x="14655" y="113614"/>
                  </a:lnTo>
                  <a:lnTo>
                    <a:pt x="18923" y="109359"/>
                  </a:lnTo>
                  <a:lnTo>
                    <a:pt x="18923" y="4254"/>
                  </a:lnTo>
                  <a:lnTo>
                    <a:pt x="14655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3396" name="object 60"/>
            <p:cNvSpPr>
              <a:spLocks noChangeArrowheads="1"/>
            </p:cNvSpPr>
            <p:nvPr/>
          </p:nvSpPr>
          <p:spPr bwMode="auto">
            <a:xfrm>
              <a:off x="3082262" y="1488408"/>
              <a:ext cx="94716" cy="94703"/>
            </a:xfrm>
            <a:prstGeom prst="rect">
              <a:avLst/>
            </a:prstGeom>
            <a:blipFill dpi="0"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3397" name="object 61"/>
            <p:cNvSpPr>
              <a:spLocks noChangeArrowheads="1"/>
            </p:cNvSpPr>
            <p:nvPr/>
          </p:nvSpPr>
          <p:spPr bwMode="auto">
            <a:xfrm>
              <a:off x="3435998" y="1592587"/>
              <a:ext cx="170815" cy="313055"/>
            </a:xfrm>
            <a:custGeom>
              <a:avLst/>
              <a:gdLst>
                <a:gd name="T0" fmla="*/ 0 w 170814"/>
                <a:gd name="T1" fmla="*/ 0 h 313055"/>
                <a:gd name="T2" fmla="*/ 170814 w 170814"/>
                <a:gd name="T3" fmla="*/ 313055 h 313055"/>
              </a:gdLst>
              <a:ahLst/>
              <a:cxnLst/>
              <a:rect l="T0" t="T1" r="T2" b="T3"/>
              <a:pathLst>
                <a:path w="170814" h="313055">
                  <a:moveTo>
                    <a:pt x="62014" y="0"/>
                  </a:moveTo>
                  <a:lnTo>
                    <a:pt x="55867" y="0"/>
                  </a:lnTo>
                  <a:lnTo>
                    <a:pt x="54914" y="469"/>
                  </a:lnTo>
                  <a:lnTo>
                    <a:pt x="53975" y="469"/>
                  </a:lnTo>
                  <a:lnTo>
                    <a:pt x="10581" y="19116"/>
                  </a:lnTo>
                  <a:lnTo>
                    <a:pt x="0" y="56794"/>
                  </a:lnTo>
                  <a:lnTo>
                    <a:pt x="0" y="155282"/>
                  </a:lnTo>
                  <a:lnTo>
                    <a:pt x="1892" y="158597"/>
                  </a:lnTo>
                  <a:lnTo>
                    <a:pt x="5219" y="160007"/>
                  </a:lnTo>
                  <a:lnTo>
                    <a:pt x="37858" y="176123"/>
                  </a:lnTo>
                  <a:lnTo>
                    <a:pt x="37858" y="284073"/>
                  </a:lnTo>
                  <a:lnTo>
                    <a:pt x="40103" y="295097"/>
                  </a:lnTo>
                  <a:lnTo>
                    <a:pt x="46212" y="304131"/>
                  </a:lnTo>
                  <a:lnTo>
                    <a:pt x="55250" y="310239"/>
                  </a:lnTo>
                  <a:lnTo>
                    <a:pt x="66281" y="312483"/>
                  </a:lnTo>
                  <a:lnTo>
                    <a:pt x="104165" y="312483"/>
                  </a:lnTo>
                  <a:lnTo>
                    <a:pt x="115189" y="310239"/>
                  </a:lnTo>
                  <a:lnTo>
                    <a:pt x="124223" y="304131"/>
                  </a:lnTo>
                  <a:lnTo>
                    <a:pt x="130331" y="295097"/>
                  </a:lnTo>
                  <a:lnTo>
                    <a:pt x="130649" y="293535"/>
                  </a:lnTo>
                  <a:lnTo>
                    <a:pt x="61074" y="293535"/>
                  </a:lnTo>
                  <a:lnTo>
                    <a:pt x="56807" y="289267"/>
                  </a:lnTo>
                  <a:lnTo>
                    <a:pt x="56807" y="155282"/>
                  </a:lnTo>
                  <a:lnTo>
                    <a:pt x="37858" y="155282"/>
                  </a:lnTo>
                  <a:lnTo>
                    <a:pt x="18935" y="145808"/>
                  </a:lnTo>
                  <a:lnTo>
                    <a:pt x="18935" y="56794"/>
                  </a:lnTo>
                  <a:lnTo>
                    <a:pt x="19335" y="45697"/>
                  </a:lnTo>
                  <a:lnTo>
                    <a:pt x="59651" y="18453"/>
                  </a:lnTo>
                  <a:lnTo>
                    <a:pt x="63436" y="17030"/>
                  </a:lnTo>
                  <a:lnTo>
                    <a:pt x="66281" y="13728"/>
                  </a:lnTo>
                  <a:lnTo>
                    <a:pt x="66281" y="4254"/>
                  </a:lnTo>
                  <a:lnTo>
                    <a:pt x="62014" y="0"/>
                  </a:lnTo>
                  <a:close/>
                </a:path>
                <a:path w="170814" h="313055">
                  <a:moveTo>
                    <a:pt x="128308" y="85217"/>
                  </a:moveTo>
                  <a:lnTo>
                    <a:pt x="117881" y="85217"/>
                  </a:lnTo>
                  <a:lnTo>
                    <a:pt x="113626" y="89471"/>
                  </a:lnTo>
                  <a:lnTo>
                    <a:pt x="113626" y="289267"/>
                  </a:lnTo>
                  <a:lnTo>
                    <a:pt x="109372" y="293535"/>
                  </a:lnTo>
                  <a:lnTo>
                    <a:pt x="130649" y="293535"/>
                  </a:lnTo>
                  <a:lnTo>
                    <a:pt x="132575" y="284073"/>
                  </a:lnTo>
                  <a:lnTo>
                    <a:pt x="132575" y="176123"/>
                  </a:lnTo>
                  <a:lnTo>
                    <a:pt x="165227" y="160007"/>
                  </a:lnTo>
                  <a:lnTo>
                    <a:pt x="168554" y="158597"/>
                  </a:lnTo>
                  <a:lnTo>
                    <a:pt x="170459" y="155282"/>
                  </a:lnTo>
                  <a:lnTo>
                    <a:pt x="132575" y="155282"/>
                  </a:lnTo>
                  <a:lnTo>
                    <a:pt x="132575" y="89471"/>
                  </a:lnTo>
                  <a:lnTo>
                    <a:pt x="128308" y="85217"/>
                  </a:lnTo>
                  <a:close/>
                </a:path>
                <a:path w="170814" h="313055">
                  <a:moveTo>
                    <a:pt x="52539" y="85217"/>
                  </a:moveTo>
                  <a:lnTo>
                    <a:pt x="42138" y="85217"/>
                  </a:lnTo>
                  <a:lnTo>
                    <a:pt x="37858" y="89471"/>
                  </a:lnTo>
                  <a:lnTo>
                    <a:pt x="37858" y="155282"/>
                  </a:lnTo>
                  <a:lnTo>
                    <a:pt x="56807" y="155282"/>
                  </a:lnTo>
                  <a:lnTo>
                    <a:pt x="56807" y="89471"/>
                  </a:lnTo>
                  <a:lnTo>
                    <a:pt x="52539" y="85217"/>
                  </a:lnTo>
                  <a:close/>
                </a:path>
                <a:path w="170814" h="313055">
                  <a:moveTo>
                    <a:pt x="114566" y="0"/>
                  </a:moveTo>
                  <a:lnTo>
                    <a:pt x="108432" y="0"/>
                  </a:lnTo>
                  <a:lnTo>
                    <a:pt x="104165" y="4254"/>
                  </a:lnTo>
                  <a:lnTo>
                    <a:pt x="104165" y="13728"/>
                  </a:lnTo>
                  <a:lnTo>
                    <a:pt x="106984" y="17030"/>
                  </a:lnTo>
                  <a:lnTo>
                    <a:pt x="110782" y="18453"/>
                  </a:lnTo>
                  <a:lnTo>
                    <a:pt x="128847" y="24245"/>
                  </a:lnTo>
                  <a:lnTo>
                    <a:pt x="133499" y="25902"/>
                  </a:lnTo>
                  <a:lnTo>
                    <a:pt x="151498" y="56794"/>
                  </a:lnTo>
                  <a:lnTo>
                    <a:pt x="151498" y="145808"/>
                  </a:lnTo>
                  <a:lnTo>
                    <a:pt x="132575" y="155282"/>
                  </a:lnTo>
                  <a:lnTo>
                    <a:pt x="170459" y="155282"/>
                  </a:lnTo>
                  <a:lnTo>
                    <a:pt x="170459" y="56794"/>
                  </a:lnTo>
                  <a:lnTo>
                    <a:pt x="170066" y="44417"/>
                  </a:lnTo>
                  <a:lnTo>
                    <a:pt x="145338" y="9918"/>
                  </a:lnTo>
                  <a:lnTo>
                    <a:pt x="116471" y="469"/>
                  </a:lnTo>
                  <a:lnTo>
                    <a:pt x="115519" y="469"/>
                  </a:lnTo>
                  <a:lnTo>
                    <a:pt x="114566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3398" name="object 62"/>
            <p:cNvSpPr>
              <a:spLocks noChangeArrowheads="1"/>
            </p:cNvSpPr>
            <p:nvPr/>
          </p:nvSpPr>
          <p:spPr bwMode="auto">
            <a:xfrm>
              <a:off x="3511760" y="1753568"/>
              <a:ext cx="19050" cy="113664"/>
            </a:xfrm>
            <a:custGeom>
              <a:avLst/>
              <a:gdLst>
                <a:gd name="T0" fmla="*/ 0 w 19050"/>
                <a:gd name="T1" fmla="*/ 0 h 113664"/>
                <a:gd name="T2" fmla="*/ 19050 w 19050"/>
                <a:gd name="T3" fmla="*/ 113664 h 113664"/>
              </a:gdLst>
              <a:ahLst/>
              <a:cxnLst/>
              <a:rect l="T0" t="T1" r="T2" b="T3"/>
              <a:pathLst>
                <a:path w="19050" h="113664">
                  <a:moveTo>
                    <a:pt x="14655" y="0"/>
                  </a:moveTo>
                  <a:lnTo>
                    <a:pt x="4254" y="0"/>
                  </a:lnTo>
                  <a:lnTo>
                    <a:pt x="0" y="4254"/>
                  </a:lnTo>
                  <a:lnTo>
                    <a:pt x="0" y="109359"/>
                  </a:lnTo>
                  <a:lnTo>
                    <a:pt x="4254" y="113614"/>
                  </a:lnTo>
                  <a:lnTo>
                    <a:pt x="14655" y="113614"/>
                  </a:lnTo>
                  <a:lnTo>
                    <a:pt x="18923" y="109359"/>
                  </a:lnTo>
                  <a:lnTo>
                    <a:pt x="18923" y="4254"/>
                  </a:lnTo>
                  <a:lnTo>
                    <a:pt x="14655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3399" name="object 63"/>
            <p:cNvSpPr>
              <a:spLocks noChangeArrowheads="1"/>
            </p:cNvSpPr>
            <p:nvPr/>
          </p:nvSpPr>
          <p:spPr bwMode="auto">
            <a:xfrm>
              <a:off x="3473852" y="1488408"/>
              <a:ext cx="94716" cy="94703"/>
            </a:xfrm>
            <a:prstGeom prst="rect">
              <a:avLst/>
            </a:prstGeom>
            <a:blipFill dpi="0"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3400" name="object 64"/>
            <p:cNvSpPr>
              <a:spLocks noChangeArrowheads="1"/>
            </p:cNvSpPr>
            <p:nvPr/>
          </p:nvSpPr>
          <p:spPr bwMode="auto">
            <a:xfrm>
              <a:off x="3277685" y="1488408"/>
              <a:ext cx="94703" cy="94703"/>
            </a:xfrm>
            <a:prstGeom prst="rect">
              <a:avLst/>
            </a:prstGeom>
            <a:blipFill dpi="0"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3401" name="object 65"/>
            <p:cNvSpPr>
              <a:spLocks noChangeArrowheads="1"/>
            </p:cNvSpPr>
            <p:nvPr/>
          </p:nvSpPr>
          <p:spPr bwMode="auto">
            <a:xfrm>
              <a:off x="3239796" y="1591637"/>
              <a:ext cx="170815" cy="313690"/>
            </a:xfrm>
            <a:custGeom>
              <a:avLst/>
              <a:gdLst>
                <a:gd name="T0" fmla="*/ 0 w 170814"/>
                <a:gd name="T1" fmla="*/ 0 h 313689"/>
                <a:gd name="T2" fmla="*/ 170814 w 170814"/>
                <a:gd name="T3" fmla="*/ 313689 h 313689"/>
              </a:gdLst>
              <a:ahLst/>
              <a:cxnLst/>
              <a:rect l="T0" t="T1" r="T2" b="T3"/>
              <a:pathLst>
                <a:path w="170814" h="313689">
                  <a:moveTo>
                    <a:pt x="57772" y="228206"/>
                  </a:moveTo>
                  <a:lnTo>
                    <a:pt x="38836" y="228206"/>
                  </a:lnTo>
                  <a:lnTo>
                    <a:pt x="45466" y="288340"/>
                  </a:lnTo>
                  <a:lnTo>
                    <a:pt x="48440" y="298257"/>
                  </a:lnTo>
                  <a:lnTo>
                    <a:pt x="54698" y="306217"/>
                  </a:lnTo>
                  <a:lnTo>
                    <a:pt x="63443" y="311513"/>
                  </a:lnTo>
                  <a:lnTo>
                    <a:pt x="73875" y="313435"/>
                  </a:lnTo>
                  <a:lnTo>
                    <a:pt x="96596" y="313435"/>
                  </a:lnTo>
                  <a:lnTo>
                    <a:pt x="106964" y="311513"/>
                  </a:lnTo>
                  <a:lnTo>
                    <a:pt x="115601" y="306217"/>
                  </a:lnTo>
                  <a:lnTo>
                    <a:pt x="121838" y="298257"/>
                  </a:lnTo>
                  <a:lnTo>
                    <a:pt x="123042" y="294487"/>
                  </a:lnTo>
                  <a:lnTo>
                    <a:pt x="69138" y="294487"/>
                  </a:lnTo>
                  <a:lnTo>
                    <a:pt x="64884" y="290715"/>
                  </a:lnTo>
                  <a:lnTo>
                    <a:pt x="64414" y="285965"/>
                  </a:lnTo>
                  <a:lnTo>
                    <a:pt x="57772" y="228206"/>
                  </a:lnTo>
                  <a:close/>
                </a:path>
                <a:path w="170814" h="313689">
                  <a:moveTo>
                    <a:pt x="131648" y="228206"/>
                  </a:moveTo>
                  <a:lnTo>
                    <a:pt x="112699" y="228206"/>
                  </a:lnTo>
                  <a:lnTo>
                    <a:pt x="106070" y="285965"/>
                  </a:lnTo>
                  <a:lnTo>
                    <a:pt x="105600" y="290715"/>
                  </a:lnTo>
                  <a:lnTo>
                    <a:pt x="101333" y="294487"/>
                  </a:lnTo>
                  <a:lnTo>
                    <a:pt x="123042" y="294487"/>
                  </a:lnTo>
                  <a:lnTo>
                    <a:pt x="125006" y="288340"/>
                  </a:lnTo>
                  <a:lnTo>
                    <a:pt x="131648" y="228206"/>
                  </a:lnTo>
                  <a:close/>
                </a:path>
                <a:path w="170814" h="313689">
                  <a:moveTo>
                    <a:pt x="94703" y="228206"/>
                  </a:moveTo>
                  <a:lnTo>
                    <a:pt x="75768" y="228206"/>
                  </a:lnTo>
                  <a:lnTo>
                    <a:pt x="75768" y="271297"/>
                  </a:lnTo>
                  <a:lnTo>
                    <a:pt x="80022" y="275551"/>
                  </a:lnTo>
                  <a:lnTo>
                    <a:pt x="90449" y="275551"/>
                  </a:lnTo>
                  <a:lnTo>
                    <a:pt x="94703" y="271297"/>
                  </a:lnTo>
                  <a:lnTo>
                    <a:pt x="94703" y="228206"/>
                  </a:lnTo>
                  <a:close/>
                </a:path>
                <a:path w="170814" h="313689">
                  <a:moveTo>
                    <a:pt x="54470" y="0"/>
                  </a:moveTo>
                  <a:lnTo>
                    <a:pt x="50685" y="3771"/>
                  </a:lnTo>
                  <a:lnTo>
                    <a:pt x="48298" y="5676"/>
                  </a:lnTo>
                  <a:lnTo>
                    <a:pt x="40728" y="12306"/>
                  </a:lnTo>
                  <a:lnTo>
                    <a:pt x="10679" y="49751"/>
                  </a:lnTo>
                  <a:lnTo>
                    <a:pt x="9897" y="57746"/>
                  </a:lnTo>
                  <a:lnTo>
                    <a:pt x="495" y="132562"/>
                  </a:lnTo>
                  <a:lnTo>
                    <a:pt x="0" y="137299"/>
                  </a:lnTo>
                  <a:lnTo>
                    <a:pt x="2832" y="141541"/>
                  </a:lnTo>
                  <a:lnTo>
                    <a:pt x="7581" y="142976"/>
                  </a:lnTo>
                  <a:lnTo>
                    <a:pt x="32689" y="149136"/>
                  </a:lnTo>
                  <a:lnTo>
                    <a:pt x="18948" y="216839"/>
                  </a:lnTo>
                  <a:lnTo>
                    <a:pt x="18478" y="219671"/>
                  </a:lnTo>
                  <a:lnTo>
                    <a:pt x="18948" y="222529"/>
                  </a:lnTo>
                  <a:lnTo>
                    <a:pt x="20840" y="224878"/>
                  </a:lnTo>
                  <a:lnTo>
                    <a:pt x="22720" y="227253"/>
                  </a:lnTo>
                  <a:lnTo>
                    <a:pt x="25577" y="228206"/>
                  </a:lnTo>
                  <a:lnTo>
                    <a:pt x="144907" y="228206"/>
                  </a:lnTo>
                  <a:lnTo>
                    <a:pt x="147726" y="226783"/>
                  </a:lnTo>
                  <a:lnTo>
                    <a:pt x="150571" y="222999"/>
                  </a:lnTo>
                  <a:lnTo>
                    <a:pt x="151511" y="219671"/>
                  </a:lnTo>
                  <a:lnTo>
                    <a:pt x="151041" y="216839"/>
                  </a:lnTo>
                  <a:lnTo>
                    <a:pt x="149568" y="209257"/>
                  </a:lnTo>
                  <a:lnTo>
                    <a:pt x="39776" y="209257"/>
                  </a:lnTo>
                  <a:lnTo>
                    <a:pt x="55862" y="130670"/>
                  </a:lnTo>
                  <a:lnTo>
                    <a:pt x="36474" y="130670"/>
                  </a:lnTo>
                  <a:lnTo>
                    <a:pt x="20370" y="126403"/>
                  </a:lnTo>
                  <a:lnTo>
                    <a:pt x="28422" y="58686"/>
                  </a:lnTo>
                  <a:lnTo>
                    <a:pt x="28477" y="56794"/>
                  </a:lnTo>
                  <a:lnTo>
                    <a:pt x="29151" y="45088"/>
                  </a:lnTo>
                  <a:lnTo>
                    <a:pt x="30726" y="38157"/>
                  </a:lnTo>
                  <a:lnTo>
                    <a:pt x="34346" y="34511"/>
                  </a:lnTo>
                  <a:lnTo>
                    <a:pt x="41211" y="31711"/>
                  </a:lnTo>
                  <a:lnTo>
                    <a:pt x="48881" y="28028"/>
                  </a:lnTo>
                  <a:lnTo>
                    <a:pt x="67703" y="8039"/>
                  </a:lnTo>
                  <a:lnTo>
                    <a:pt x="63931" y="4241"/>
                  </a:lnTo>
                  <a:lnTo>
                    <a:pt x="60629" y="482"/>
                  </a:lnTo>
                  <a:lnTo>
                    <a:pt x="54470" y="0"/>
                  </a:lnTo>
                  <a:close/>
                </a:path>
                <a:path w="170814" h="313689">
                  <a:moveTo>
                    <a:pt x="128320" y="86169"/>
                  </a:moveTo>
                  <a:lnTo>
                    <a:pt x="117906" y="86169"/>
                  </a:lnTo>
                  <a:lnTo>
                    <a:pt x="113652" y="90423"/>
                  </a:lnTo>
                  <a:lnTo>
                    <a:pt x="113748" y="126403"/>
                  </a:lnTo>
                  <a:lnTo>
                    <a:pt x="130695" y="209257"/>
                  </a:lnTo>
                  <a:lnTo>
                    <a:pt x="149568" y="209257"/>
                  </a:lnTo>
                  <a:lnTo>
                    <a:pt x="137795" y="148653"/>
                  </a:lnTo>
                  <a:lnTo>
                    <a:pt x="162877" y="142506"/>
                  </a:lnTo>
                  <a:lnTo>
                    <a:pt x="167627" y="141541"/>
                  </a:lnTo>
                  <a:lnTo>
                    <a:pt x="170446" y="136829"/>
                  </a:lnTo>
                  <a:lnTo>
                    <a:pt x="169989" y="132092"/>
                  </a:lnTo>
                  <a:lnTo>
                    <a:pt x="169763" y="130200"/>
                  </a:lnTo>
                  <a:lnTo>
                    <a:pt x="134480" y="130200"/>
                  </a:lnTo>
                  <a:lnTo>
                    <a:pt x="132588" y="123101"/>
                  </a:lnTo>
                  <a:lnTo>
                    <a:pt x="132588" y="90423"/>
                  </a:lnTo>
                  <a:lnTo>
                    <a:pt x="128320" y="86169"/>
                  </a:lnTo>
                  <a:close/>
                </a:path>
                <a:path w="170814" h="313689">
                  <a:moveTo>
                    <a:pt x="52565" y="86169"/>
                  </a:moveTo>
                  <a:lnTo>
                    <a:pt x="42151" y="86169"/>
                  </a:lnTo>
                  <a:lnTo>
                    <a:pt x="37884" y="90423"/>
                  </a:lnTo>
                  <a:lnTo>
                    <a:pt x="37884" y="123101"/>
                  </a:lnTo>
                  <a:lnTo>
                    <a:pt x="36474" y="130670"/>
                  </a:lnTo>
                  <a:lnTo>
                    <a:pt x="55862" y="130670"/>
                  </a:lnTo>
                  <a:lnTo>
                    <a:pt x="56736" y="126403"/>
                  </a:lnTo>
                  <a:lnTo>
                    <a:pt x="56832" y="90423"/>
                  </a:lnTo>
                  <a:lnTo>
                    <a:pt x="52565" y="86169"/>
                  </a:lnTo>
                  <a:close/>
                </a:path>
                <a:path w="170814" h="313689">
                  <a:moveTo>
                    <a:pt x="116484" y="0"/>
                  </a:moveTo>
                  <a:lnTo>
                    <a:pt x="110324" y="0"/>
                  </a:lnTo>
                  <a:lnTo>
                    <a:pt x="103695" y="7569"/>
                  </a:lnTo>
                  <a:lnTo>
                    <a:pt x="103695" y="13715"/>
                  </a:lnTo>
                  <a:lnTo>
                    <a:pt x="107480" y="17030"/>
                  </a:lnTo>
                  <a:lnTo>
                    <a:pt x="109894" y="19115"/>
                  </a:lnTo>
                  <a:lnTo>
                    <a:pt x="115060" y="23069"/>
                  </a:lnTo>
                  <a:lnTo>
                    <a:pt x="122005" y="27557"/>
                  </a:lnTo>
                  <a:lnTo>
                    <a:pt x="129755" y="31241"/>
                  </a:lnTo>
                  <a:lnTo>
                    <a:pt x="136459" y="37376"/>
                  </a:lnTo>
                  <a:lnTo>
                    <a:pt x="140149" y="46266"/>
                  </a:lnTo>
                  <a:lnTo>
                    <a:pt x="141712" y="54269"/>
                  </a:lnTo>
                  <a:lnTo>
                    <a:pt x="141948" y="56794"/>
                  </a:lnTo>
                  <a:lnTo>
                    <a:pt x="142036" y="58686"/>
                  </a:lnTo>
                  <a:lnTo>
                    <a:pt x="150571" y="125933"/>
                  </a:lnTo>
                  <a:lnTo>
                    <a:pt x="134480" y="130200"/>
                  </a:lnTo>
                  <a:lnTo>
                    <a:pt x="169763" y="130200"/>
                  </a:lnTo>
                  <a:lnTo>
                    <a:pt x="160985" y="56794"/>
                  </a:lnTo>
                  <a:lnTo>
                    <a:pt x="160261" y="49275"/>
                  </a:lnTo>
                  <a:lnTo>
                    <a:pt x="156964" y="36688"/>
                  </a:lnTo>
                  <a:lnTo>
                    <a:pt x="149406" y="23384"/>
                  </a:lnTo>
                  <a:lnTo>
                    <a:pt x="135902" y="13715"/>
                  </a:lnTo>
                  <a:lnTo>
                    <a:pt x="130200" y="11823"/>
                  </a:lnTo>
                  <a:lnTo>
                    <a:pt x="122643" y="5676"/>
                  </a:lnTo>
                  <a:lnTo>
                    <a:pt x="120281" y="3301"/>
                  </a:lnTo>
                  <a:lnTo>
                    <a:pt x="116484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3362" name="Группа 92"/>
          <p:cNvGrpSpPr>
            <a:grpSpLocks/>
          </p:cNvGrpSpPr>
          <p:nvPr/>
        </p:nvGrpSpPr>
        <p:grpSpPr bwMode="auto">
          <a:xfrm>
            <a:off x="3179763" y="2127250"/>
            <a:ext cx="287337" cy="366713"/>
            <a:chOff x="3179129" y="2127252"/>
            <a:chExt cx="287337" cy="366710"/>
          </a:xfrm>
        </p:grpSpPr>
        <p:sp>
          <p:nvSpPr>
            <p:cNvPr id="13390" name="object 66"/>
            <p:cNvSpPr>
              <a:spLocks noChangeArrowheads="1"/>
            </p:cNvSpPr>
            <p:nvPr/>
          </p:nvSpPr>
          <p:spPr bwMode="auto">
            <a:xfrm>
              <a:off x="3296198" y="2323678"/>
              <a:ext cx="170268" cy="170284"/>
            </a:xfrm>
            <a:prstGeom prst="rect">
              <a:avLst/>
            </a:prstGeom>
            <a:blipFill dpi="0"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3391" name="object 67"/>
            <p:cNvSpPr>
              <a:spLocks noChangeArrowheads="1"/>
            </p:cNvSpPr>
            <p:nvPr/>
          </p:nvSpPr>
          <p:spPr bwMode="auto">
            <a:xfrm>
              <a:off x="3179129" y="2127252"/>
              <a:ext cx="279400" cy="359410"/>
            </a:xfrm>
            <a:custGeom>
              <a:avLst/>
              <a:gdLst>
                <a:gd name="T0" fmla="*/ 0 w 279400"/>
                <a:gd name="T1" fmla="*/ 0 h 359410"/>
                <a:gd name="T2" fmla="*/ 279400 w 279400"/>
                <a:gd name="T3" fmla="*/ 359410 h 359410"/>
              </a:gdLst>
              <a:ahLst/>
              <a:cxnLst/>
              <a:rect l="T0" t="T1" r="T2" b="T3"/>
              <a:pathLst>
                <a:path w="279400" h="359410">
                  <a:moveTo>
                    <a:pt x="279400" y="318960"/>
                  </a:moveTo>
                  <a:lnTo>
                    <a:pt x="276241" y="334599"/>
                  </a:lnTo>
                  <a:lnTo>
                    <a:pt x="267628" y="347371"/>
                  </a:lnTo>
                  <a:lnTo>
                    <a:pt x="254855" y="355984"/>
                  </a:lnTo>
                  <a:lnTo>
                    <a:pt x="239217" y="359143"/>
                  </a:lnTo>
                  <a:lnTo>
                    <a:pt x="40182" y="359143"/>
                  </a:lnTo>
                  <a:lnTo>
                    <a:pt x="24544" y="355984"/>
                  </a:lnTo>
                  <a:lnTo>
                    <a:pt x="11771" y="347371"/>
                  </a:lnTo>
                  <a:lnTo>
                    <a:pt x="3158" y="334599"/>
                  </a:lnTo>
                  <a:lnTo>
                    <a:pt x="0" y="318960"/>
                  </a:lnTo>
                  <a:lnTo>
                    <a:pt x="0" y="40182"/>
                  </a:lnTo>
                  <a:lnTo>
                    <a:pt x="3158" y="24544"/>
                  </a:lnTo>
                  <a:lnTo>
                    <a:pt x="11771" y="11771"/>
                  </a:lnTo>
                  <a:lnTo>
                    <a:pt x="24544" y="3158"/>
                  </a:lnTo>
                  <a:lnTo>
                    <a:pt x="40182" y="0"/>
                  </a:lnTo>
                  <a:lnTo>
                    <a:pt x="239217" y="0"/>
                  </a:lnTo>
                  <a:lnTo>
                    <a:pt x="254855" y="3158"/>
                  </a:lnTo>
                  <a:lnTo>
                    <a:pt x="267628" y="11771"/>
                  </a:lnTo>
                  <a:lnTo>
                    <a:pt x="276241" y="24544"/>
                  </a:lnTo>
                  <a:lnTo>
                    <a:pt x="279400" y="40182"/>
                  </a:lnTo>
                  <a:lnTo>
                    <a:pt x="279400" y="318960"/>
                  </a:lnTo>
                  <a:close/>
                </a:path>
              </a:pathLst>
            </a:custGeom>
            <a:noFill/>
            <a:ln w="19050">
              <a:solidFill>
                <a:srgbClr val="C0C1CE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3392" name="object 68"/>
            <p:cNvSpPr>
              <a:spLocks noChangeArrowheads="1"/>
            </p:cNvSpPr>
            <p:nvPr/>
          </p:nvSpPr>
          <p:spPr bwMode="auto">
            <a:xfrm>
              <a:off x="3410056" y="2413998"/>
              <a:ext cx="46990" cy="61594"/>
            </a:xfrm>
            <a:custGeom>
              <a:avLst/>
              <a:gdLst>
                <a:gd name="T0" fmla="*/ 0 w 46989"/>
                <a:gd name="T1" fmla="*/ 0 h 61594"/>
                <a:gd name="T2" fmla="*/ 46989 w 46989"/>
                <a:gd name="T3" fmla="*/ 61594 h 61594"/>
              </a:gdLst>
              <a:ahLst/>
              <a:cxnLst/>
              <a:rect l="T0" t="T1" r="T2" b="T3"/>
              <a:pathLst>
                <a:path w="46989" h="61594">
                  <a:moveTo>
                    <a:pt x="8826" y="0"/>
                  </a:moveTo>
                  <a:lnTo>
                    <a:pt x="6045" y="2844"/>
                  </a:lnTo>
                  <a:lnTo>
                    <a:pt x="3009" y="5397"/>
                  </a:lnTo>
                  <a:lnTo>
                    <a:pt x="0" y="7988"/>
                  </a:lnTo>
                  <a:lnTo>
                    <a:pt x="27914" y="39014"/>
                  </a:lnTo>
                  <a:lnTo>
                    <a:pt x="35064" y="61442"/>
                  </a:lnTo>
                  <a:lnTo>
                    <a:pt x="46621" y="61442"/>
                  </a:lnTo>
                  <a:lnTo>
                    <a:pt x="33470" y="24460"/>
                  </a:lnTo>
                  <a:lnTo>
                    <a:pt x="18322" y="6705"/>
                  </a:lnTo>
                  <a:lnTo>
                    <a:pt x="8826" y="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3393" name="object 69"/>
            <p:cNvSpPr>
              <a:spLocks noChangeArrowheads="1"/>
            </p:cNvSpPr>
            <p:nvPr/>
          </p:nvSpPr>
          <p:spPr bwMode="auto">
            <a:xfrm>
              <a:off x="3180976" y="2159210"/>
              <a:ext cx="217804" cy="316230"/>
            </a:xfrm>
            <a:custGeom>
              <a:avLst/>
              <a:gdLst>
                <a:gd name="T0" fmla="*/ 0 w 217804"/>
                <a:gd name="T1" fmla="*/ 0 h 316230"/>
                <a:gd name="T2" fmla="*/ 217804 w 217804"/>
                <a:gd name="T3" fmla="*/ 316230 h 316230"/>
              </a:gdLst>
              <a:ahLst/>
              <a:cxnLst/>
              <a:rect l="T0" t="T1" r="T2" b="T3"/>
              <a:pathLst>
                <a:path w="217804" h="316230">
                  <a:moveTo>
                    <a:pt x="137921" y="0"/>
                  </a:moveTo>
                  <a:lnTo>
                    <a:pt x="106911" y="6350"/>
                  </a:lnTo>
                  <a:lnTo>
                    <a:pt x="81556" y="21590"/>
                  </a:lnTo>
                  <a:lnTo>
                    <a:pt x="64444" y="45720"/>
                  </a:lnTo>
                  <a:lnTo>
                    <a:pt x="58165" y="73660"/>
                  </a:lnTo>
                  <a:lnTo>
                    <a:pt x="58261" y="78740"/>
                  </a:lnTo>
                  <a:lnTo>
                    <a:pt x="58369" y="80010"/>
                  </a:lnTo>
                  <a:lnTo>
                    <a:pt x="58788" y="82550"/>
                  </a:lnTo>
                  <a:lnTo>
                    <a:pt x="59905" y="91440"/>
                  </a:lnTo>
                  <a:lnTo>
                    <a:pt x="62598" y="99060"/>
                  </a:lnTo>
                  <a:lnTo>
                    <a:pt x="66687" y="106680"/>
                  </a:lnTo>
                  <a:lnTo>
                    <a:pt x="66255" y="106680"/>
                  </a:lnTo>
                  <a:lnTo>
                    <a:pt x="58165" y="110490"/>
                  </a:lnTo>
                  <a:lnTo>
                    <a:pt x="58250" y="127000"/>
                  </a:lnTo>
                  <a:lnTo>
                    <a:pt x="59607" y="147320"/>
                  </a:lnTo>
                  <a:lnTo>
                    <a:pt x="62998" y="158750"/>
                  </a:lnTo>
                  <a:lnTo>
                    <a:pt x="66942" y="163830"/>
                  </a:lnTo>
                  <a:lnTo>
                    <a:pt x="70040" y="165100"/>
                  </a:lnTo>
                  <a:lnTo>
                    <a:pt x="71018" y="166370"/>
                  </a:lnTo>
                  <a:lnTo>
                    <a:pt x="75310" y="166370"/>
                  </a:lnTo>
                  <a:lnTo>
                    <a:pt x="76672" y="173990"/>
                  </a:lnTo>
                  <a:lnTo>
                    <a:pt x="79230" y="180340"/>
                  </a:lnTo>
                  <a:lnTo>
                    <a:pt x="82924" y="187960"/>
                  </a:lnTo>
                  <a:lnTo>
                    <a:pt x="87693" y="193040"/>
                  </a:lnTo>
                  <a:lnTo>
                    <a:pt x="89014" y="199390"/>
                  </a:lnTo>
                  <a:lnTo>
                    <a:pt x="90042" y="205740"/>
                  </a:lnTo>
                  <a:lnTo>
                    <a:pt x="90741" y="212090"/>
                  </a:lnTo>
                  <a:lnTo>
                    <a:pt x="91782" y="219710"/>
                  </a:lnTo>
                  <a:lnTo>
                    <a:pt x="91803" y="228600"/>
                  </a:lnTo>
                  <a:lnTo>
                    <a:pt x="90807" y="237490"/>
                  </a:lnTo>
                  <a:lnTo>
                    <a:pt x="88798" y="245110"/>
                  </a:lnTo>
                  <a:lnTo>
                    <a:pt x="73228" y="245110"/>
                  </a:lnTo>
                  <a:lnTo>
                    <a:pt x="52183" y="248920"/>
                  </a:lnTo>
                  <a:lnTo>
                    <a:pt x="18371" y="271780"/>
                  </a:lnTo>
                  <a:lnTo>
                    <a:pt x="266" y="314960"/>
                  </a:lnTo>
                  <a:lnTo>
                    <a:pt x="0" y="316230"/>
                  </a:lnTo>
                  <a:lnTo>
                    <a:pt x="11709" y="316230"/>
                  </a:lnTo>
                  <a:lnTo>
                    <a:pt x="18783" y="294640"/>
                  </a:lnTo>
                  <a:lnTo>
                    <a:pt x="27472" y="279400"/>
                  </a:lnTo>
                  <a:lnTo>
                    <a:pt x="40109" y="266700"/>
                  </a:lnTo>
                  <a:lnTo>
                    <a:pt x="55695" y="259080"/>
                  </a:lnTo>
                  <a:lnTo>
                    <a:pt x="73228" y="256540"/>
                  </a:lnTo>
                  <a:lnTo>
                    <a:pt x="86537" y="256540"/>
                  </a:lnTo>
                  <a:lnTo>
                    <a:pt x="92950" y="254000"/>
                  </a:lnTo>
                  <a:lnTo>
                    <a:pt x="97863" y="248920"/>
                  </a:lnTo>
                  <a:lnTo>
                    <a:pt x="101161" y="242570"/>
                  </a:lnTo>
                  <a:lnTo>
                    <a:pt x="102730" y="233680"/>
                  </a:lnTo>
                  <a:lnTo>
                    <a:pt x="103215" y="227330"/>
                  </a:lnTo>
                  <a:lnTo>
                    <a:pt x="103261" y="224790"/>
                  </a:lnTo>
                  <a:lnTo>
                    <a:pt x="103060" y="218440"/>
                  </a:lnTo>
                  <a:lnTo>
                    <a:pt x="101828" y="208280"/>
                  </a:lnTo>
                  <a:lnTo>
                    <a:pt x="118780" y="208280"/>
                  </a:lnTo>
                  <a:lnTo>
                    <a:pt x="105836" y="196850"/>
                  </a:lnTo>
                  <a:lnTo>
                    <a:pt x="95308" y="185420"/>
                  </a:lnTo>
                  <a:lnTo>
                    <a:pt x="88841" y="173990"/>
                  </a:lnTo>
                  <a:lnTo>
                    <a:pt x="86639" y="165100"/>
                  </a:lnTo>
                  <a:lnTo>
                    <a:pt x="86715" y="162560"/>
                  </a:lnTo>
                  <a:lnTo>
                    <a:pt x="86791" y="161290"/>
                  </a:lnTo>
                  <a:lnTo>
                    <a:pt x="87033" y="160020"/>
                  </a:lnTo>
                  <a:lnTo>
                    <a:pt x="87274" y="154940"/>
                  </a:lnTo>
                  <a:lnTo>
                    <a:pt x="87288" y="153670"/>
                  </a:lnTo>
                  <a:lnTo>
                    <a:pt x="73469" y="153670"/>
                  </a:lnTo>
                  <a:lnTo>
                    <a:pt x="72254" y="151130"/>
                  </a:lnTo>
                  <a:lnTo>
                    <a:pt x="70981" y="146050"/>
                  </a:lnTo>
                  <a:lnTo>
                    <a:pt x="69977" y="137160"/>
                  </a:lnTo>
                  <a:lnTo>
                    <a:pt x="69570" y="125730"/>
                  </a:lnTo>
                  <a:lnTo>
                    <a:pt x="69354" y="123190"/>
                  </a:lnTo>
                  <a:lnTo>
                    <a:pt x="69748" y="120650"/>
                  </a:lnTo>
                  <a:lnTo>
                    <a:pt x="70738" y="118110"/>
                  </a:lnTo>
                  <a:lnTo>
                    <a:pt x="84202" y="118110"/>
                  </a:lnTo>
                  <a:lnTo>
                    <a:pt x="83096" y="113030"/>
                  </a:lnTo>
                  <a:lnTo>
                    <a:pt x="81483" y="106680"/>
                  </a:lnTo>
                  <a:lnTo>
                    <a:pt x="80975" y="102870"/>
                  </a:lnTo>
                  <a:lnTo>
                    <a:pt x="81059" y="93980"/>
                  </a:lnTo>
                  <a:lnTo>
                    <a:pt x="81114" y="92710"/>
                  </a:lnTo>
                  <a:lnTo>
                    <a:pt x="81356" y="90170"/>
                  </a:lnTo>
                  <a:lnTo>
                    <a:pt x="119708" y="90170"/>
                  </a:lnTo>
                  <a:lnTo>
                    <a:pt x="137348" y="85090"/>
                  </a:lnTo>
                  <a:lnTo>
                    <a:pt x="140415" y="83820"/>
                  </a:lnTo>
                  <a:lnTo>
                    <a:pt x="70573" y="83820"/>
                  </a:lnTo>
                  <a:lnTo>
                    <a:pt x="70408" y="82550"/>
                  </a:lnTo>
                  <a:lnTo>
                    <a:pt x="70167" y="82550"/>
                  </a:lnTo>
                  <a:lnTo>
                    <a:pt x="70078" y="81280"/>
                  </a:lnTo>
                  <a:lnTo>
                    <a:pt x="69710" y="78740"/>
                  </a:lnTo>
                  <a:lnTo>
                    <a:pt x="69634" y="77470"/>
                  </a:lnTo>
                  <a:lnTo>
                    <a:pt x="69570" y="73660"/>
                  </a:lnTo>
                  <a:lnTo>
                    <a:pt x="74951" y="49530"/>
                  </a:lnTo>
                  <a:lnTo>
                    <a:pt x="89615" y="30480"/>
                  </a:lnTo>
                  <a:lnTo>
                    <a:pt x="111345" y="16510"/>
                  </a:lnTo>
                  <a:lnTo>
                    <a:pt x="137921" y="11430"/>
                  </a:lnTo>
                  <a:lnTo>
                    <a:pt x="177380" y="11430"/>
                  </a:lnTo>
                  <a:lnTo>
                    <a:pt x="168930" y="6350"/>
                  </a:lnTo>
                  <a:lnTo>
                    <a:pt x="137921" y="0"/>
                  </a:lnTo>
                  <a:close/>
                </a:path>
                <a:path w="217804" h="316230">
                  <a:moveTo>
                    <a:pt x="185541" y="208280"/>
                  </a:moveTo>
                  <a:lnTo>
                    <a:pt x="174028" y="208280"/>
                  </a:lnTo>
                  <a:lnTo>
                    <a:pt x="173850" y="209550"/>
                  </a:lnTo>
                  <a:lnTo>
                    <a:pt x="173799" y="210820"/>
                  </a:lnTo>
                  <a:lnTo>
                    <a:pt x="172796" y="218440"/>
                  </a:lnTo>
                  <a:lnTo>
                    <a:pt x="172755" y="219710"/>
                  </a:lnTo>
                  <a:lnTo>
                    <a:pt x="172637" y="227330"/>
                  </a:lnTo>
                  <a:lnTo>
                    <a:pt x="173050" y="233680"/>
                  </a:lnTo>
                  <a:lnTo>
                    <a:pt x="174274" y="240030"/>
                  </a:lnTo>
                  <a:lnTo>
                    <a:pt x="175893" y="247650"/>
                  </a:lnTo>
                  <a:lnTo>
                    <a:pt x="178900" y="254000"/>
                  </a:lnTo>
                  <a:lnTo>
                    <a:pt x="184188" y="256540"/>
                  </a:lnTo>
                  <a:lnTo>
                    <a:pt x="186728" y="256540"/>
                  </a:lnTo>
                  <a:lnTo>
                    <a:pt x="190017" y="252730"/>
                  </a:lnTo>
                  <a:lnTo>
                    <a:pt x="193636" y="248920"/>
                  </a:lnTo>
                  <a:lnTo>
                    <a:pt x="197040" y="245110"/>
                  </a:lnTo>
                  <a:lnTo>
                    <a:pt x="187058" y="245110"/>
                  </a:lnTo>
                  <a:lnTo>
                    <a:pt x="185041" y="237490"/>
                  </a:lnTo>
                  <a:lnTo>
                    <a:pt x="184043" y="228600"/>
                  </a:lnTo>
                  <a:lnTo>
                    <a:pt x="184066" y="219710"/>
                  </a:lnTo>
                  <a:lnTo>
                    <a:pt x="185115" y="212090"/>
                  </a:lnTo>
                  <a:lnTo>
                    <a:pt x="185541" y="208280"/>
                  </a:lnTo>
                  <a:close/>
                </a:path>
                <a:path w="217804" h="316230">
                  <a:moveTo>
                    <a:pt x="118780" y="208280"/>
                  </a:moveTo>
                  <a:lnTo>
                    <a:pt x="101828" y="208280"/>
                  </a:lnTo>
                  <a:lnTo>
                    <a:pt x="105270" y="212090"/>
                  </a:lnTo>
                  <a:lnTo>
                    <a:pt x="108915" y="214630"/>
                  </a:lnTo>
                  <a:lnTo>
                    <a:pt x="113017" y="218440"/>
                  </a:lnTo>
                  <a:lnTo>
                    <a:pt x="124880" y="224790"/>
                  </a:lnTo>
                  <a:lnTo>
                    <a:pt x="137915" y="227330"/>
                  </a:lnTo>
                  <a:lnTo>
                    <a:pt x="150950" y="224790"/>
                  </a:lnTo>
                  <a:lnTo>
                    <a:pt x="162813" y="218440"/>
                  </a:lnTo>
                  <a:lnTo>
                    <a:pt x="165557" y="215900"/>
                  </a:lnTo>
                  <a:lnTo>
                    <a:pt x="137917" y="215900"/>
                  </a:lnTo>
                  <a:lnTo>
                    <a:pt x="128649" y="214630"/>
                  </a:lnTo>
                  <a:lnTo>
                    <a:pt x="120218" y="209550"/>
                  </a:lnTo>
                  <a:lnTo>
                    <a:pt x="118780" y="208280"/>
                  </a:lnTo>
                  <a:close/>
                </a:path>
                <a:path w="217804" h="316230">
                  <a:moveTo>
                    <a:pt x="177230" y="69850"/>
                  </a:moveTo>
                  <a:lnTo>
                    <a:pt x="164744" y="69850"/>
                  </a:lnTo>
                  <a:lnTo>
                    <a:pt x="168957" y="80010"/>
                  </a:lnTo>
                  <a:lnTo>
                    <a:pt x="175706" y="87630"/>
                  </a:lnTo>
                  <a:lnTo>
                    <a:pt x="184495" y="93980"/>
                  </a:lnTo>
                  <a:lnTo>
                    <a:pt x="194830" y="96520"/>
                  </a:lnTo>
                  <a:lnTo>
                    <a:pt x="194868" y="102870"/>
                  </a:lnTo>
                  <a:lnTo>
                    <a:pt x="194424" y="106680"/>
                  </a:lnTo>
                  <a:lnTo>
                    <a:pt x="192735" y="113030"/>
                  </a:lnTo>
                  <a:lnTo>
                    <a:pt x="190525" y="123190"/>
                  </a:lnTo>
                  <a:lnTo>
                    <a:pt x="189098" y="133350"/>
                  </a:lnTo>
                  <a:lnTo>
                    <a:pt x="188525" y="143510"/>
                  </a:lnTo>
                  <a:lnTo>
                    <a:pt x="188471" y="146050"/>
                  </a:lnTo>
                  <a:lnTo>
                    <a:pt x="188594" y="154940"/>
                  </a:lnTo>
                  <a:lnTo>
                    <a:pt x="188810" y="160020"/>
                  </a:lnTo>
                  <a:lnTo>
                    <a:pt x="189052" y="161290"/>
                  </a:lnTo>
                  <a:lnTo>
                    <a:pt x="189141" y="162560"/>
                  </a:lnTo>
                  <a:lnTo>
                    <a:pt x="170005" y="196850"/>
                  </a:lnTo>
                  <a:lnTo>
                    <a:pt x="137917" y="215900"/>
                  </a:lnTo>
                  <a:lnTo>
                    <a:pt x="165557" y="215900"/>
                  </a:lnTo>
                  <a:lnTo>
                    <a:pt x="166928" y="214630"/>
                  </a:lnTo>
                  <a:lnTo>
                    <a:pt x="170573" y="212090"/>
                  </a:lnTo>
                  <a:lnTo>
                    <a:pt x="174028" y="208280"/>
                  </a:lnTo>
                  <a:lnTo>
                    <a:pt x="185541" y="208280"/>
                  </a:lnTo>
                  <a:lnTo>
                    <a:pt x="185826" y="205740"/>
                  </a:lnTo>
                  <a:lnTo>
                    <a:pt x="186829" y="199390"/>
                  </a:lnTo>
                  <a:lnTo>
                    <a:pt x="188150" y="193040"/>
                  </a:lnTo>
                  <a:lnTo>
                    <a:pt x="192921" y="187960"/>
                  </a:lnTo>
                  <a:lnTo>
                    <a:pt x="196619" y="180340"/>
                  </a:lnTo>
                  <a:lnTo>
                    <a:pt x="199182" y="173990"/>
                  </a:lnTo>
                  <a:lnTo>
                    <a:pt x="200545" y="166370"/>
                  </a:lnTo>
                  <a:lnTo>
                    <a:pt x="204825" y="166370"/>
                  </a:lnTo>
                  <a:lnTo>
                    <a:pt x="205816" y="165100"/>
                  </a:lnTo>
                  <a:lnTo>
                    <a:pt x="208910" y="163830"/>
                  </a:lnTo>
                  <a:lnTo>
                    <a:pt x="212845" y="158750"/>
                  </a:lnTo>
                  <a:lnTo>
                    <a:pt x="214349" y="153670"/>
                  </a:lnTo>
                  <a:lnTo>
                    <a:pt x="201472" y="153670"/>
                  </a:lnTo>
                  <a:lnTo>
                    <a:pt x="200647" y="152400"/>
                  </a:lnTo>
                  <a:lnTo>
                    <a:pt x="199923" y="151130"/>
                  </a:lnTo>
                  <a:lnTo>
                    <a:pt x="199939" y="143510"/>
                  </a:lnTo>
                  <a:lnTo>
                    <a:pt x="200480" y="134620"/>
                  </a:lnTo>
                  <a:lnTo>
                    <a:pt x="201543" y="127000"/>
                  </a:lnTo>
                  <a:lnTo>
                    <a:pt x="203123" y="118110"/>
                  </a:lnTo>
                  <a:lnTo>
                    <a:pt x="217665" y="118110"/>
                  </a:lnTo>
                  <a:lnTo>
                    <a:pt x="217665" y="110490"/>
                  </a:lnTo>
                  <a:lnTo>
                    <a:pt x="209613" y="106680"/>
                  </a:lnTo>
                  <a:lnTo>
                    <a:pt x="209232" y="106680"/>
                  </a:lnTo>
                  <a:lnTo>
                    <a:pt x="212886" y="99060"/>
                  </a:lnTo>
                  <a:lnTo>
                    <a:pt x="215525" y="91440"/>
                  </a:lnTo>
                  <a:lnTo>
                    <a:pt x="216211" y="87630"/>
                  </a:lnTo>
                  <a:lnTo>
                    <a:pt x="204571" y="87630"/>
                  </a:lnTo>
                  <a:lnTo>
                    <a:pt x="203517" y="86360"/>
                  </a:lnTo>
                  <a:lnTo>
                    <a:pt x="200621" y="86360"/>
                  </a:lnTo>
                  <a:lnTo>
                    <a:pt x="191034" y="83820"/>
                  </a:lnTo>
                  <a:lnTo>
                    <a:pt x="183099" y="78740"/>
                  </a:lnTo>
                  <a:lnTo>
                    <a:pt x="177569" y="71120"/>
                  </a:lnTo>
                  <a:lnTo>
                    <a:pt x="177230" y="69850"/>
                  </a:lnTo>
                  <a:close/>
                </a:path>
                <a:path w="217804" h="316230">
                  <a:moveTo>
                    <a:pt x="84202" y="118110"/>
                  </a:moveTo>
                  <a:lnTo>
                    <a:pt x="72720" y="118110"/>
                  </a:lnTo>
                  <a:lnTo>
                    <a:pt x="74293" y="127000"/>
                  </a:lnTo>
                  <a:lnTo>
                    <a:pt x="75352" y="134620"/>
                  </a:lnTo>
                  <a:lnTo>
                    <a:pt x="75892" y="143510"/>
                  </a:lnTo>
                  <a:lnTo>
                    <a:pt x="75907" y="151130"/>
                  </a:lnTo>
                  <a:lnTo>
                    <a:pt x="75196" y="152400"/>
                  </a:lnTo>
                  <a:lnTo>
                    <a:pt x="74371" y="153670"/>
                  </a:lnTo>
                  <a:lnTo>
                    <a:pt x="87288" y="153670"/>
                  </a:lnTo>
                  <a:lnTo>
                    <a:pt x="87398" y="143510"/>
                  </a:lnTo>
                  <a:lnTo>
                    <a:pt x="86742" y="133350"/>
                  </a:lnTo>
                  <a:lnTo>
                    <a:pt x="85308" y="123190"/>
                  </a:lnTo>
                  <a:lnTo>
                    <a:pt x="84202" y="118110"/>
                  </a:lnTo>
                  <a:close/>
                </a:path>
                <a:path w="217804" h="316230">
                  <a:moveTo>
                    <a:pt x="217665" y="118110"/>
                  </a:moveTo>
                  <a:lnTo>
                    <a:pt x="205104" y="118110"/>
                  </a:lnTo>
                  <a:lnTo>
                    <a:pt x="206095" y="120650"/>
                  </a:lnTo>
                  <a:lnTo>
                    <a:pt x="206501" y="123190"/>
                  </a:lnTo>
                  <a:lnTo>
                    <a:pt x="206286" y="125730"/>
                  </a:lnTo>
                  <a:lnTo>
                    <a:pt x="205875" y="137160"/>
                  </a:lnTo>
                  <a:lnTo>
                    <a:pt x="204865" y="146050"/>
                  </a:lnTo>
                  <a:lnTo>
                    <a:pt x="203591" y="151130"/>
                  </a:lnTo>
                  <a:lnTo>
                    <a:pt x="202387" y="153670"/>
                  </a:lnTo>
                  <a:lnTo>
                    <a:pt x="214349" y="153670"/>
                  </a:lnTo>
                  <a:lnTo>
                    <a:pt x="216228" y="147320"/>
                  </a:lnTo>
                  <a:lnTo>
                    <a:pt x="217580" y="127000"/>
                  </a:lnTo>
                  <a:lnTo>
                    <a:pt x="217665" y="118110"/>
                  </a:lnTo>
                  <a:close/>
                </a:path>
                <a:path w="217804" h="316230">
                  <a:moveTo>
                    <a:pt x="119708" y="90170"/>
                  </a:moveTo>
                  <a:lnTo>
                    <a:pt x="81356" y="90170"/>
                  </a:lnTo>
                  <a:lnTo>
                    <a:pt x="87769" y="91440"/>
                  </a:lnTo>
                  <a:lnTo>
                    <a:pt x="100723" y="91440"/>
                  </a:lnTo>
                  <a:lnTo>
                    <a:pt x="119708" y="90170"/>
                  </a:lnTo>
                  <a:close/>
                </a:path>
                <a:path w="217804" h="316230">
                  <a:moveTo>
                    <a:pt x="177380" y="11430"/>
                  </a:moveTo>
                  <a:lnTo>
                    <a:pt x="137921" y="11430"/>
                  </a:lnTo>
                  <a:lnTo>
                    <a:pt x="164505" y="16510"/>
                  </a:lnTo>
                  <a:lnTo>
                    <a:pt x="186239" y="30480"/>
                  </a:lnTo>
                  <a:lnTo>
                    <a:pt x="200904" y="49530"/>
                  </a:lnTo>
                  <a:lnTo>
                    <a:pt x="206286" y="73660"/>
                  </a:lnTo>
                  <a:lnTo>
                    <a:pt x="206286" y="78740"/>
                  </a:lnTo>
                  <a:lnTo>
                    <a:pt x="205701" y="83820"/>
                  </a:lnTo>
                  <a:lnTo>
                    <a:pt x="204571" y="87630"/>
                  </a:lnTo>
                  <a:lnTo>
                    <a:pt x="216211" y="87630"/>
                  </a:lnTo>
                  <a:lnTo>
                    <a:pt x="217126" y="82550"/>
                  </a:lnTo>
                  <a:lnTo>
                    <a:pt x="217665" y="73660"/>
                  </a:lnTo>
                  <a:lnTo>
                    <a:pt x="211388" y="45720"/>
                  </a:lnTo>
                  <a:lnTo>
                    <a:pt x="194281" y="21590"/>
                  </a:lnTo>
                  <a:lnTo>
                    <a:pt x="177380" y="11430"/>
                  </a:lnTo>
                  <a:close/>
                </a:path>
                <a:path w="217804" h="316230">
                  <a:moveTo>
                    <a:pt x="77419" y="77470"/>
                  </a:moveTo>
                  <a:lnTo>
                    <a:pt x="74358" y="77470"/>
                  </a:lnTo>
                  <a:lnTo>
                    <a:pt x="71335" y="80010"/>
                  </a:lnTo>
                  <a:lnTo>
                    <a:pt x="70700" y="82550"/>
                  </a:lnTo>
                  <a:lnTo>
                    <a:pt x="70599" y="83820"/>
                  </a:lnTo>
                  <a:lnTo>
                    <a:pt x="140415" y="83820"/>
                  </a:lnTo>
                  <a:lnTo>
                    <a:pt x="149615" y="80010"/>
                  </a:lnTo>
                  <a:lnTo>
                    <a:pt x="85089" y="80010"/>
                  </a:lnTo>
                  <a:lnTo>
                    <a:pt x="77419" y="77470"/>
                  </a:lnTo>
                  <a:close/>
                </a:path>
                <a:path w="217804" h="316230">
                  <a:moveTo>
                    <a:pt x="172643" y="40640"/>
                  </a:moveTo>
                  <a:lnTo>
                    <a:pt x="166357" y="40640"/>
                  </a:lnTo>
                  <a:lnTo>
                    <a:pt x="163817" y="43180"/>
                  </a:lnTo>
                  <a:lnTo>
                    <a:pt x="163817" y="49530"/>
                  </a:lnTo>
                  <a:lnTo>
                    <a:pt x="158998" y="59690"/>
                  </a:lnTo>
                  <a:lnTo>
                    <a:pt x="145754" y="69850"/>
                  </a:lnTo>
                  <a:lnTo>
                    <a:pt x="125762" y="77470"/>
                  </a:lnTo>
                  <a:lnTo>
                    <a:pt x="100723" y="80010"/>
                  </a:lnTo>
                  <a:lnTo>
                    <a:pt x="149615" y="80010"/>
                  </a:lnTo>
                  <a:lnTo>
                    <a:pt x="152681" y="78740"/>
                  </a:lnTo>
                  <a:lnTo>
                    <a:pt x="164744" y="69850"/>
                  </a:lnTo>
                  <a:lnTo>
                    <a:pt x="177230" y="69850"/>
                  </a:lnTo>
                  <a:lnTo>
                    <a:pt x="175196" y="62230"/>
                  </a:lnTo>
                  <a:lnTo>
                    <a:pt x="175196" y="43180"/>
                  </a:lnTo>
                  <a:lnTo>
                    <a:pt x="172643" y="40640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</p:grpSp>
      <p:sp>
        <p:nvSpPr>
          <p:cNvPr id="13363" name="object 71"/>
          <p:cNvSpPr>
            <a:spLocks noChangeArrowheads="1"/>
          </p:cNvSpPr>
          <p:nvPr/>
        </p:nvSpPr>
        <p:spPr bwMode="auto">
          <a:xfrm>
            <a:off x="3092450" y="3362325"/>
            <a:ext cx="476250" cy="373063"/>
          </a:xfrm>
          <a:prstGeom prst="rect">
            <a:avLst/>
          </a:prstGeom>
          <a:blipFill dpi="0"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64" name="object 72"/>
          <p:cNvSpPr>
            <a:spLocks noChangeArrowheads="1"/>
          </p:cNvSpPr>
          <p:nvPr/>
        </p:nvSpPr>
        <p:spPr bwMode="auto">
          <a:xfrm>
            <a:off x="3190875" y="2725738"/>
            <a:ext cx="284163" cy="406400"/>
          </a:xfrm>
          <a:custGeom>
            <a:avLst/>
            <a:gdLst>
              <a:gd name="T0" fmla="*/ 0 w 284479"/>
              <a:gd name="T1" fmla="*/ 0 h 406400"/>
              <a:gd name="T2" fmla="*/ 284479 w 284479"/>
              <a:gd name="T3" fmla="*/ 406400 h 406400"/>
            </a:gdLst>
            <a:ahLst/>
            <a:cxnLst/>
            <a:rect l="T0" t="T1" r="T2" b="T3"/>
            <a:pathLst>
              <a:path w="284479" h="406400">
                <a:moveTo>
                  <a:pt x="142240" y="0"/>
                </a:moveTo>
                <a:lnTo>
                  <a:pt x="78128" y="10450"/>
                </a:lnTo>
                <a:lnTo>
                  <a:pt x="37630" y="41617"/>
                </a:lnTo>
                <a:lnTo>
                  <a:pt x="22820" y="107456"/>
                </a:lnTo>
                <a:lnTo>
                  <a:pt x="27216" y="133088"/>
                </a:lnTo>
                <a:lnTo>
                  <a:pt x="31013" y="145491"/>
                </a:lnTo>
                <a:lnTo>
                  <a:pt x="26569" y="151308"/>
                </a:lnTo>
                <a:lnTo>
                  <a:pt x="23206" y="157860"/>
                </a:lnTo>
                <a:lnTo>
                  <a:pt x="21076" y="165032"/>
                </a:lnTo>
                <a:lnTo>
                  <a:pt x="20332" y="172707"/>
                </a:lnTo>
                <a:lnTo>
                  <a:pt x="22815" y="186706"/>
                </a:lnTo>
                <a:lnTo>
                  <a:pt x="29671" y="198604"/>
                </a:lnTo>
                <a:lnTo>
                  <a:pt x="40011" y="207513"/>
                </a:lnTo>
                <a:lnTo>
                  <a:pt x="52946" y="212547"/>
                </a:lnTo>
                <a:lnTo>
                  <a:pt x="59306" y="231436"/>
                </a:lnTo>
                <a:lnTo>
                  <a:pt x="69422" y="248235"/>
                </a:lnTo>
                <a:lnTo>
                  <a:pt x="82794" y="262437"/>
                </a:lnTo>
                <a:lnTo>
                  <a:pt x="98920" y="273532"/>
                </a:lnTo>
                <a:lnTo>
                  <a:pt x="80022" y="277736"/>
                </a:lnTo>
                <a:lnTo>
                  <a:pt x="37863" y="305312"/>
                </a:lnTo>
                <a:lnTo>
                  <a:pt x="0" y="383819"/>
                </a:lnTo>
                <a:lnTo>
                  <a:pt x="0" y="406399"/>
                </a:lnTo>
                <a:lnTo>
                  <a:pt x="284480" y="406399"/>
                </a:lnTo>
                <a:lnTo>
                  <a:pt x="284480" y="386079"/>
                </a:lnTo>
                <a:lnTo>
                  <a:pt x="21374" y="386079"/>
                </a:lnTo>
                <a:lnTo>
                  <a:pt x="48285" y="328282"/>
                </a:lnTo>
                <a:lnTo>
                  <a:pt x="84429" y="297573"/>
                </a:lnTo>
                <a:lnTo>
                  <a:pt x="101600" y="293750"/>
                </a:lnTo>
                <a:lnTo>
                  <a:pt x="130202" y="293750"/>
                </a:lnTo>
                <a:lnTo>
                  <a:pt x="125476" y="291668"/>
                </a:lnTo>
                <a:lnTo>
                  <a:pt x="121932" y="289559"/>
                </a:lnTo>
                <a:lnTo>
                  <a:pt x="121932" y="282105"/>
                </a:lnTo>
                <a:lnTo>
                  <a:pt x="216776" y="282105"/>
                </a:lnTo>
                <a:lnTo>
                  <a:pt x="204457" y="277736"/>
                </a:lnTo>
                <a:lnTo>
                  <a:pt x="185572" y="273532"/>
                </a:lnTo>
                <a:lnTo>
                  <a:pt x="199208" y="264147"/>
                </a:lnTo>
                <a:lnTo>
                  <a:pt x="142240" y="264147"/>
                </a:lnTo>
                <a:lnTo>
                  <a:pt x="114584" y="258549"/>
                </a:lnTo>
                <a:lnTo>
                  <a:pt x="91979" y="243295"/>
                </a:lnTo>
                <a:lnTo>
                  <a:pt x="76728" y="220690"/>
                </a:lnTo>
                <a:lnTo>
                  <a:pt x="71132" y="193039"/>
                </a:lnTo>
                <a:lnTo>
                  <a:pt x="71132" y="190195"/>
                </a:lnTo>
                <a:lnTo>
                  <a:pt x="50800" y="190195"/>
                </a:lnTo>
                <a:lnTo>
                  <a:pt x="44767" y="186689"/>
                </a:lnTo>
                <a:lnTo>
                  <a:pt x="40648" y="180212"/>
                </a:lnTo>
                <a:lnTo>
                  <a:pt x="40763" y="165032"/>
                </a:lnTo>
                <a:lnTo>
                  <a:pt x="44767" y="158749"/>
                </a:lnTo>
                <a:lnTo>
                  <a:pt x="50800" y="155219"/>
                </a:lnTo>
                <a:lnTo>
                  <a:pt x="71132" y="155219"/>
                </a:lnTo>
                <a:lnTo>
                  <a:pt x="71132" y="142239"/>
                </a:lnTo>
                <a:lnTo>
                  <a:pt x="98972" y="138597"/>
                </a:lnTo>
                <a:lnTo>
                  <a:pt x="108066" y="134175"/>
                </a:lnTo>
                <a:lnTo>
                  <a:pt x="48666" y="134175"/>
                </a:lnTo>
                <a:lnTo>
                  <a:pt x="45144" y="119968"/>
                </a:lnTo>
                <a:lnTo>
                  <a:pt x="42743" y="99317"/>
                </a:lnTo>
                <a:lnTo>
                  <a:pt x="44746" y="75818"/>
                </a:lnTo>
                <a:lnTo>
                  <a:pt x="54432" y="53047"/>
                </a:lnTo>
                <a:lnTo>
                  <a:pt x="68373" y="38764"/>
                </a:lnTo>
                <a:lnTo>
                  <a:pt x="87706" y="28528"/>
                </a:lnTo>
                <a:lnTo>
                  <a:pt x="112353" y="22367"/>
                </a:lnTo>
                <a:lnTo>
                  <a:pt x="142240" y="20307"/>
                </a:lnTo>
                <a:lnTo>
                  <a:pt x="223975" y="20307"/>
                </a:lnTo>
                <a:lnTo>
                  <a:pt x="206355" y="10448"/>
                </a:lnTo>
                <a:lnTo>
                  <a:pt x="177201" y="2618"/>
                </a:lnTo>
                <a:lnTo>
                  <a:pt x="142240" y="0"/>
                </a:lnTo>
                <a:close/>
              </a:path>
              <a:path w="284479" h="406400">
                <a:moveTo>
                  <a:pt x="91440" y="335279"/>
                </a:moveTo>
                <a:lnTo>
                  <a:pt x="71132" y="335279"/>
                </a:lnTo>
                <a:lnTo>
                  <a:pt x="71132" y="386079"/>
                </a:lnTo>
                <a:lnTo>
                  <a:pt x="91440" y="386079"/>
                </a:lnTo>
                <a:lnTo>
                  <a:pt x="91440" y="335279"/>
                </a:lnTo>
                <a:close/>
              </a:path>
              <a:path w="284479" h="406400">
                <a:moveTo>
                  <a:pt x="213360" y="335279"/>
                </a:moveTo>
                <a:lnTo>
                  <a:pt x="193040" y="335279"/>
                </a:lnTo>
                <a:lnTo>
                  <a:pt x="193040" y="386079"/>
                </a:lnTo>
                <a:lnTo>
                  <a:pt x="213360" y="386079"/>
                </a:lnTo>
                <a:lnTo>
                  <a:pt x="213360" y="335279"/>
                </a:lnTo>
                <a:close/>
              </a:path>
              <a:path w="284479" h="406400">
                <a:moveTo>
                  <a:pt x="235822" y="293750"/>
                </a:moveTo>
                <a:lnTo>
                  <a:pt x="182880" y="293750"/>
                </a:lnTo>
                <a:lnTo>
                  <a:pt x="200050" y="297573"/>
                </a:lnTo>
                <a:lnTo>
                  <a:pt x="211743" y="301721"/>
                </a:lnTo>
                <a:lnTo>
                  <a:pt x="221965" y="308511"/>
                </a:lnTo>
                <a:lnTo>
                  <a:pt x="230323" y="317640"/>
                </a:lnTo>
                <a:lnTo>
                  <a:pt x="236423" y="328802"/>
                </a:lnTo>
                <a:lnTo>
                  <a:pt x="263105" y="386079"/>
                </a:lnTo>
                <a:lnTo>
                  <a:pt x="284480" y="386079"/>
                </a:lnTo>
                <a:lnTo>
                  <a:pt x="284480" y="383819"/>
                </a:lnTo>
                <a:lnTo>
                  <a:pt x="255066" y="320738"/>
                </a:lnTo>
                <a:lnTo>
                  <a:pt x="246707" y="305532"/>
                </a:lnTo>
                <a:lnTo>
                  <a:pt x="235822" y="293750"/>
                </a:lnTo>
                <a:close/>
              </a:path>
              <a:path w="284479" h="406400">
                <a:moveTo>
                  <a:pt x="130202" y="293750"/>
                </a:moveTo>
                <a:lnTo>
                  <a:pt x="101600" y="293750"/>
                </a:lnTo>
                <a:lnTo>
                  <a:pt x="101600" y="298843"/>
                </a:lnTo>
                <a:lnTo>
                  <a:pt x="142240" y="314947"/>
                </a:lnTo>
                <a:lnTo>
                  <a:pt x="157992" y="313086"/>
                </a:lnTo>
                <a:lnTo>
                  <a:pt x="169506" y="308890"/>
                </a:lnTo>
                <a:lnTo>
                  <a:pt x="176801" y="304440"/>
                </a:lnTo>
                <a:lnTo>
                  <a:pt x="179998" y="301712"/>
                </a:lnTo>
                <a:lnTo>
                  <a:pt x="182880" y="298843"/>
                </a:lnTo>
                <a:lnTo>
                  <a:pt x="182880" y="294639"/>
                </a:lnTo>
                <a:lnTo>
                  <a:pt x="132219" y="294639"/>
                </a:lnTo>
                <a:lnTo>
                  <a:pt x="130202" y="293750"/>
                </a:lnTo>
                <a:close/>
              </a:path>
              <a:path w="284479" h="406400">
                <a:moveTo>
                  <a:pt x="216776" y="282105"/>
                </a:moveTo>
                <a:lnTo>
                  <a:pt x="162560" y="282105"/>
                </a:lnTo>
                <a:lnTo>
                  <a:pt x="162517" y="289559"/>
                </a:lnTo>
                <a:lnTo>
                  <a:pt x="158965" y="291693"/>
                </a:lnTo>
                <a:lnTo>
                  <a:pt x="152234" y="294639"/>
                </a:lnTo>
                <a:lnTo>
                  <a:pt x="182880" y="294639"/>
                </a:lnTo>
                <a:lnTo>
                  <a:pt x="182880" y="293750"/>
                </a:lnTo>
                <a:lnTo>
                  <a:pt x="235822" y="293750"/>
                </a:lnTo>
                <a:lnTo>
                  <a:pt x="235100" y="292969"/>
                </a:lnTo>
                <a:lnTo>
                  <a:pt x="220802" y="283532"/>
                </a:lnTo>
                <a:lnTo>
                  <a:pt x="216776" y="282105"/>
                </a:lnTo>
                <a:close/>
              </a:path>
              <a:path w="284479" h="406400">
                <a:moveTo>
                  <a:pt x="162560" y="282105"/>
                </a:moveTo>
                <a:lnTo>
                  <a:pt x="121932" y="282105"/>
                </a:lnTo>
                <a:lnTo>
                  <a:pt x="128460" y="283616"/>
                </a:lnTo>
                <a:lnTo>
                  <a:pt x="135255" y="284479"/>
                </a:lnTo>
                <a:lnTo>
                  <a:pt x="149237" y="284479"/>
                </a:lnTo>
                <a:lnTo>
                  <a:pt x="156006" y="283616"/>
                </a:lnTo>
                <a:lnTo>
                  <a:pt x="162560" y="282105"/>
                </a:lnTo>
                <a:close/>
              </a:path>
              <a:path w="284479" h="406400">
                <a:moveTo>
                  <a:pt x="222163" y="81279"/>
                </a:moveTo>
                <a:lnTo>
                  <a:pt x="172732" y="81279"/>
                </a:lnTo>
                <a:lnTo>
                  <a:pt x="195498" y="85613"/>
                </a:lnTo>
                <a:lnTo>
                  <a:pt x="207624" y="95375"/>
                </a:lnTo>
                <a:lnTo>
                  <a:pt x="212460" y="105706"/>
                </a:lnTo>
                <a:lnTo>
                  <a:pt x="213360" y="111747"/>
                </a:lnTo>
                <a:lnTo>
                  <a:pt x="213360" y="193039"/>
                </a:lnTo>
                <a:lnTo>
                  <a:pt x="207760" y="220690"/>
                </a:lnTo>
                <a:lnTo>
                  <a:pt x="192501" y="243295"/>
                </a:lnTo>
                <a:lnTo>
                  <a:pt x="169892" y="258549"/>
                </a:lnTo>
                <a:lnTo>
                  <a:pt x="142240" y="264147"/>
                </a:lnTo>
                <a:lnTo>
                  <a:pt x="199208" y="264147"/>
                </a:lnTo>
                <a:lnTo>
                  <a:pt x="201692" y="262437"/>
                </a:lnTo>
                <a:lnTo>
                  <a:pt x="215064" y="248235"/>
                </a:lnTo>
                <a:lnTo>
                  <a:pt x="225184" y="231436"/>
                </a:lnTo>
                <a:lnTo>
                  <a:pt x="231546" y="212547"/>
                </a:lnTo>
                <a:lnTo>
                  <a:pt x="244480" y="207513"/>
                </a:lnTo>
                <a:lnTo>
                  <a:pt x="254820" y="198604"/>
                </a:lnTo>
                <a:lnTo>
                  <a:pt x="259659" y="190207"/>
                </a:lnTo>
                <a:lnTo>
                  <a:pt x="233680" y="190207"/>
                </a:lnTo>
                <a:lnTo>
                  <a:pt x="233680" y="155219"/>
                </a:lnTo>
                <a:lnTo>
                  <a:pt x="259924" y="155219"/>
                </a:lnTo>
                <a:lnTo>
                  <a:pt x="257912" y="151302"/>
                </a:lnTo>
                <a:lnTo>
                  <a:pt x="253466" y="145478"/>
                </a:lnTo>
                <a:lnTo>
                  <a:pt x="256933" y="134175"/>
                </a:lnTo>
                <a:lnTo>
                  <a:pt x="235826" y="134175"/>
                </a:lnTo>
                <a:lnTo>
                  <a:pt x="234416" y="133705"/>
                </a:lnTo>
                <a:lnTo>
                  <a:pt x="233680" y="133515"/>
                </a:lnTo>
                <a:lnTo>
                  <a:pt x="233680" y="111747"/>
                </a:lnTo>
                <a:lnTo>
                  <a:pt x="230936" y="96405"/>
                </a:lnTo>
                <a:lnTo>
                  <a:pt x="222163" y="81279"/>
                </a:lnTo>
                <a:close/>
              </a:path>
              <a:path w="284479" h="406400">
                <a:moveTo>
                  <a:pt x="259924" y="155219"/>
                </a:moveTo>
                <a:lnTo>
                  <a:pt x="233680" y="155219"/>
                </a:lnTo>
                <a:lnTo>
                  <a:pt x="239725" y="158762"/>
                </a:lnTo>
                <a:lnTo>
                  <a:pt x="243716" y="165032"/>
                </a:lnTo>
                <a:lnTo>
                  <a:pt x="243840" y="180212"/>
                </a:lnTo>
                <a:lnTo>
                  <a:pt x="239725" y="186689"/>
                </a:lnTo>
                <a:lnTo>
                  <a:pt x="233680" y="190207"/>
                </a:lnTo>
                <a:lnTo>
                  <a:pt x="259666" y="190195"/>
                </a:lnTo>
                <a:lnTo>
                  <a:pt x="261679" y="186689"/>
                </a:lnTo>
                <a:lnTo>
                  <a:pt x="264160" y="172707"/>
                </a:lnTo>
                <a:lnTo>
                  <a:pt x="263414" y="165032"/>
                </a:lnTo>
                <a:lnTo>
                  <a:pt x="261280" y="157859"/>
                </a:lnTo>
                <a:lnTo>
                  <a:pt x="259924" y="155219"/>
                </a:lnTo>
                <a:close/>
              </a:path>
              <a:path w="284479" h="406400">
                <a:moveTo>
                  <a:pt x="71132" y="155219"/>
                </a:moveTo>
                <a:lnTo>
                  <a:pt x="50800" y="155219"/>
                </a:lnTo>
                <a:lnTo>
                  <a:pt x="50800" y="190195"/>
                </a:lnTo>
                <a:lnTo>
                  <a:pt x="71132" y="190195"/>
                </a:lnTo>
                <a:lnTo>
                  <a:pt x="71132" y="155219"/>
                </a:lnTo>
                <a:close/>
              </a:path>
              <a:path w="284479" h="406400">
                <a:moveTo>
                  <a:pt x="172732" y="60947"/>
                </a:moveTo>
                <a:lnTo>
                  <a:pt x="154253" y="63771"/>
                </a:lnTo>
                <a:lnTo>
                  <a:pt x="140938" y="71085"/>
                </a:lnTo>
                <a:lnTo>
                  <a:pt x="131223" y="81146"/>
                </a:lnTo>
                <a:lnTo>
                  <a:pt x="115613" y="103578"/>
                </a:lnTo>
                <a:lnTo>
                  <a:pt x="105825" y="113037"/>
                </a:lnTo>
                <a:lnTo>
                  <a:pt x="91795" y="119509"/>
                </a:lnTo>
                <a:lnTo>
                  <a:pt x="71132" y="121907"/>
                </a:lnTo>
                <a:lnTo>
                  <a:pt x="50800" y="121907"/>
                </a:lnTo>
                <a:lnTo>
                  <a:pt x="50800" y="133515"/>
                </a:lnTo>
                <a:lnTo>
                  <a:pt x="50088" y="133705"/>
                </a:lnTo>
                <a:lnTo>
                  <a:pt x="48666" y="134175"/>
                </a:lnTo>
                <a:lnTo>
                  <a:pt x="108066" y="134175"/>
                </a:lnTo>
                <a:lnTo>
                  <a:pt x="118127" y="129282"/>
                </a:lnTo>
                <a:lnTo>
                  <a:pt x="131145" y="116715"/>
                </a:lnTo>
                <a:lnTo>
                  <a:pt x="140576" y="103314"/>
                </a:lnTo>
                <a:lnTo>
                  <a:pt x="146754" y="94267"/>
                </a:lnTo>
                <a:lnTo>
                  <a:pt x="153235" y="87315"/>
                </a:lnTo>
                <a:lnTo>
                  <a:pt x="161425" y="82854"/>
                </a:lnTo>
                <a:lnTo>
                  <a:pt x="172732" y="81279"/>
                </a:lnTo>
                <a:lnTo>
                  <a:pt x="222163" y="81279"/>
                </a:lnTo>
                <a:lnTo>
                  <a:pt x="221284" y="79765"/>
                </a:lnTo>
                <a:lnTo>
                  <a:pt x="202593" y="66416"/>
                </a:lnTo>
                <a:lnTo>
                  <a:pt x="172732" y="60947"/>
                </a:lnTo>
                <a:close/>
              </a:path>
              <a:path w="284479" h="406400">
                <a:moveTo>
                  <a:pt x="223975" y="20307"/>
                </a:moveTo>
                <a:lnTo>
                  <a:pt x="142240" y="20307"/>
                </a:lnTo>
                <a:lnTo>
                  <a:pt x="172128" y="22367"/>
                </a:lnTo>
                <a:lnTo>
                  <a:pt x="196778" y="28528"/>
                </a:lnTo>
                <a:lnTo>
                  <a:pt x="216111" y="38764"/>
                </a:lnTo>
                <a:lnTo>
                  <a:pt x="230047" y="53047"/>
                </a:lnTo>
                <a:lnTo>
                  <a:pt x="239741" y="75819"/>
                </a:lnTo>
                <a:lnTo>
                  <a:pt x="241747" y="99321"/>
                </a:lnTo>
                <a:lnTo>
                  <a:pt x="239348" y="119968"/>
                </a:lnTo>
                <a:lnTo>
                  <a:pt x="235826" y="134175"/>
                </a:lnTo>
                <a:lnTo>
                  <a:pt x="256933" y="134175"/>
                </a:lnTo>
                <a:lnTo>
                  <a:pt x="257269" y="133080"/>
                </a:lnTo>
                <a:lnTo>
                  <a:pt x="261663" y="107456"/>
                </a:lnTo>
                <a:lnTo>
                  <a:pt x="260306" y="74862"/>
                </a:lnTo>
                <a:lnTo>
                  <a:pt x="246849" y="41605"/>
                </a:lnTo>
                <a:lnTo>
                  <a:pt x="229604" y="23456"/>
                </a:lnTo>
                <a:lnTo>
                  <a:pt x="223975" y="20307"/>
                </a:lnTo>
                <a:close/>
              </a:path>
            </a:pathLst>
          </a:custGeom>
          <a:solidFill>
            <a:srgbClr val="C0C1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65" name="object 73"/>
          <p:cNvSpPr>
            <a:spLocks noChangeArrowheads="1"/>
          </p:cNvSpPr>
          <p:nvPr/>
        </p:nvSpPr>
        <p:spPr bwMode="auto">
          <a:xfrm>
            <a:off x="3209925" y="2744788"/>
            <a:ext cx="246063" cy="368300"/>
          </a:xfrm>
          <a:prstGeom prst="rect">
            <a:avLst/>
          </a:prstGeom>
          <a:blipFill dpi="0"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66" name="object 74"/>
          <p:cNvSpPr>
            <a:spLocks noChangeArrowheads="1"/>
          </p:cNvSpPr>
          <p:nvPr/>
        </p:nvSpPr>
        <p:spPr bwMode="auto">
          <a:xfrm>
            <a:off x="5068888" y="5300663"/>
            <a:ext cx="460375" cy="276225"/>
          </a:xfrm>
          <a:custGeom>
            <a:avLst/>
            <a:gdLst>
              <a:gd name="T0" fmla="*/ 0 w 460375"/>
              <a:gd name="T1" fmla="*/ 0 h 276225"/>
              <a:gd name="T2" fmla="*/ 460375 w 460375"/>
              <a:gd name="T3" fmla="*/ 276225 h 276225"/>
            </a:gdLst>
            <a:ahLst/>
            <a:cxnLst/>
            <a:rect l="T0" t="T1" r="T2" b="T3"/>
            <a:pathLst>
              <a:path w="460375" h="276225">
                <a:moveTo>
                  <a:pt x="288099" y="0"/>
                </a:moveTo>
                <a:lnTo>
                  <a:pt x="3416" y="0"/>
                </a:lnTo>
                <a:lnTo>
                  <a:pt x="0" y="3441"/>
                </a:lnTo>
                <a:lnTo>
                  <a:pt x="0" y="234416"/>
                </a:lnTo>
                <a:lnTo>
                  <a:pt x="3416" y="237845"/>
                </a:lnTo>
                <a:lnTo>
                  <a:pt x="69037" y="237845"/>
                </a:lnTo>
                <a:lnTo>
                  <a:pt x="72053" y="252771"/>
                </a:lnTo>
                <a:lnTo>
                  <a:pt x="80276" y="264968"/>
                </a:lnTo>
                <a:lnTo>
                  <a:pt x="92472" y="273194"/>
                </a:lnTo>
                <a:lnTo>
                  <a:pt x="107403" y="276212"/>
                </a:lnTo>
                <a:lnTo>
                  <a:pt x="122333" y="273194"/>
                </a:lnTo>
                <a:lnTo>
                  <a:pt x="134524" y="264968"/>
                </a:lnTo>
                <a:lnTo>
                  <a:pt x="137268" y="260896"/>
                </a:lnTo>
                <a:lnTo>
                  <a:pt x="109600" y="260896"/>
                </a:lnTo>
                <a:lnTo>
                  <a:pt x="107403" y="260858"/>
                </a:lnTo>
                <a:lnTo>
                  <a:pt x="98435" y="259048"/>
                </a:lnTo>
                <a:lnTo>
                  <a:pt x="91112" y="254114"/>
                </a:lnTo>
                <a:lnTo>
                  <a:pt x="86176" y="246799"/>
                </a:lnTo>
                <a:lnTo>
                  <a:pt x="84366" y="237845"/>
                </a:lnTo>
                <a:lnTo>
                  <a:pt x="86176" y="228886"/>
                </a:lnTo>
                <a:lnTo>
                  <a:pt x="90466" y="222529"/>
                </a:lnTo>
                <a:lnTo>
                  <a:pt x="15341" y="222529"/>
                </a:lnTo>
                <a:lnTo>
                  <a:pt x="15341" y="15341"/>
                </a:lnTo>
                <a:lnTo>
                  <a:pt x="291541" y="15341"/>
                </a:lnTo>
                <a:lnTo>
                  <a:pt x="291541" y="3441"/>
                </a:lnTo>
                <a:lnTo>
                  <a:pt x="288099" y="0"/>
                </a:lnTo>
                <a:close/>
              </a:path>
              <a:path w="460375" h="276225">
                <a:moveTo>
                  <a:pt x="375932" y="237845"/>
                </a:moveTo>
                <a:lnTo>
                  <a:pt x="360578" y="237845"/>
                </a:lnTo>
                <a:lnTo>
                  <a:pt x="363596" y="252771"/>
                </a:lnTo>
                <a:lnTo>
                  <a:pt x="371822" y="264968"/>
                </a:lnTo>
                <a:lnTo>
                  <a:pt x="384018" y="273194"/>
                </a:lnTo>
                <a:lnTo>
                  <a:pt x="398945" y="276212"/>
                </a:lnTo>
                <a:lnTo>
                  <a:pt x="413884" y="273194"/>
                </a:lnTo>
                <a:lnTo>
                  <a:pt x="426083" y="264968"/>
                </a:lnTo>
                <a:lnTo>
                  <a:pt x="428829" y="260896"/>
                </a:lnTo>
                <a:lnTo>
                  <a:pt x="401129" y="260896"/>
                </a:lnTo>
                <a:lnTo>
                  <a:pt x="398945" y="260858"/>
                </a:lnTo>
                <a:lnTo>
                  <a:pt x="389986" y="259048"/>
                </a:lnTo>
                <a:lnTo>
                  <a:pt x="382671" y="254114"/>
                </a:lnTo>
                <a:lnTo>
                  <a:pt x="377740" y="246799"/>
                </a:lnTo>
                <a:lnTo>
                  <a:pt x="375932" y="237845"/>
                </a:lnTo>
                <a:close/>
              </a:path>
              <a:path w="460375" h="276225">
                <a:moveTo>
                  <a:pt x="137866" y="214833"/>
                </a:moveTo>
                <a:lnTo>
                  <a:pt x="109943" y="214833"/>
                </a:lnTo>
                <a:lnTo>
                  <a:pt x="112458" y="215239"/>
                </a:lnTo>
                <a:lnTo>
                  <a:pt x="114896" y="216077"/>
                </a:lnTo>
                <a:lnTo>
                  <a:pt x="122148" y="218643"/>
                </a:lnTo>
                <a:lnTo>
                  <a:pt x="127660" y="224650"/>
                </a:lnTo>
                <a:lnTo>
                  <a:pt x="129578" y="232105"/>
                </a:lnTo>
                <a:lnTo>
                  <a:pt x="130245" y="241065"/>
                </a:lnTo>
                <a:lnTo>
                  <a:pt x="127519" y="249305"/>
                </a:lnTo>
                <a:lnTo>
                  <a:pt x="121903" y="255924"/>
                </a:lnTo>
                <a:lnTo>
                  <a:pt x="113906" y="260019"/>
                </a:lnTo>
                <a:lnTo>
                  <a:pt x="111785" y="260616"/>
                </a:lnTo>
                <a:lnTo>
                  <a:pt x="109600" y="260896"/>
                </a:lnTo>
                <a:lnTo>
                  <a:pt x="137268" y="260896"/>
                </a:lnTo>
                <a:lnTo>
                  <a:pt x="142744" y="252771"/>
                </a:lnTo>
                <a:lnTo>
                  <a:pt x="145757" y="237845"/>
                </a:lnTo>
                <a:lnTo>
                  <a:pt x="375932" y="237845"/>
                </a:lnTo>
                <a:lnTo>
                  <a:pt x="377740" y="228886"/>
                </a:lnTo>
                <a:lnTo>
                  <a:pt x="382026" y="222529"/>
                </a:lnTo>
                <a:lnTo>
                  <a:pt x="291541" y="222529"/>
                </a:lnTo>
                <a:lnTo>
                  <a:pt x="142455" y="222504"/>
                </a:lnTo>
                <a:lnTo>
                  <a:pt x="142151" y="221869"/>
                </a:lnTo>
                <a:lnTo>
                  <a:pt x="141909" y="221538"/>
                </a:lnTo>
                <a:lnTo>
                  <a:pt x="141706" y="221068"/>
                </a:lnTo>
                <a:lnTo>
                  <a:pt x="141046" y="219684"/>
                </a:lnTo>
                <a:lnTo>
                  <a:pt x="140309" y="218338"/>
                </a:lnTo>
                <a:lnTo>
                  <a:pt x="139090" y="216420"/>
                </a:lnTo>
                <a:lnTo>
                  <a:pt x="138658" y="215900"/>
                </a:lnTo>
                <a:lnTo>
                  <a:pt x="137866" y="214833"/>
                </a:lnTo>
                <a:close/>
              </a:path>
              <a:path w="460375" h="276225">
                <a:moveTo>
                  <a:pt x="429410" y="214833"/>
                </a:moveTo>
                <a:lnTo>
                  <a:pt x="401497" y="214833"/>
                </a:lnTo>
                <a:lnTo>
                  <a:pt x="404025" y="215239"/>
                </a:lnTo>
                <a:lnTo>
                  <a:pt x="413689" y="218643"/>
                </a:lnTo>
                <a:lnTo>
                  <a:pt x="419201" y="224650"/>
                </a:lnTo>
                <a:lnTo>
                  <a:pt x="421131" y="232105"/>
                </a:lnTo>
                <a:lnTo>
                  <a:pt x="421799" y="241065"/>
                </a:lnTo>
                <a:lnTo>
                  <a:pt x="419069" y="249305"/>
                </a:lnTo>
                <a:lnTo>
                  <a:pt x="413447" y="255924"/>
                </a:lnTo>
                <a:lnTo>
                  <a:pt x="405434" y="260019"/>
                </a:lnTo>
                <a:lnTo>
                  <a:pt x="403326" y="260616"/>
                </a:lnTo>
                <a:lnTo>
                  <a:pt x="401129" y="260896"/>
                </a:lnTo>
                <a:lnTo>
                  <a:pt x="428829" y="260896"/>
                </a:lnTo>
                <a:lnTo>
                  <a:pt x="434308" y="252771"/>
                </a:lnTo>
                <a:lnTo>
                  <a:pt x="437324" y="237845"/>
                </a:lnTo>
                <a:lnTo>
                  <a:pt x="456882" y="237845"/>
                </a:lnTo>
                <a:lnTo>
                  <a:pt x="460324" y="234416"/>
                </a:lnTo>
                <a:lnTo>
                  <a:pt x="460324" y="222504"/>
                </a:lnTo>
                <a:lnTo>
                  <a:pt x="433997" y="222504"/>
                </a:lnTo>
                <a:lnTo>
                  <a:pt x="433882" y="222300"/>
                </a:lnTo>
                <a:lnTo>
                  <a:pt x="433704" y="221869"/>
                </a:lnTo>
                <a:lnTo>
                  <a:pt x="433450" y="221538"/>
                </a:lnTo>
                <a:lnTo>
                  <a:pt x="433247" y="221068"/>
                </a:lnTo>
                <a:lnTo>
                  <a:pt x="432587" y="219684"/>
                </a:lnTo>
                <a:lnTo>
                  <a:pt x="431850" y="218338"/>
                </a:lnTo>
                <a:lnTo>
                  <a:pt x="430631" y="216420"/>
                </a:lnTo>
                <a:lnTo>
                  <a:pt x="430187" y="215900"/>
                </a:lnTo>
                <a:lnTo>
                  <a:pt x="429410" y="214833"/>
                </a:lnTo>
                <a:close/>
              </a:path>
              <a:path w="460375" h="276225">
                <a:moveTo>
                  <a:pt x="109448" y="199301"/>
                </a:moveTo>
                <a:lnTo>
                  <a:pt x="105346" y="199301"/>
                </a:lnTo>
                <a:lnTo>
                  <a:pt x="101320" y="199999"/>
                </a:lnTo>
                <a:lnTo>
                  <a:pt x="100685" y="200075"/>
                </a:lnTo>
                <a:lnTo>
                  <a:pt x="100075" y="200279"/>
                </a:lnTo>
                <a:lnTo>
                  <a:pt x="98120" y="200698"/>
                </a:lnTo>
                <a:lnTo>
                  <a:pt x="96799" y="201028"/>
                </a:lnTo>
                <a:lnTo>
                  <a:pt x="94805" y="201663"/>
                </a:lnTo>
                <a:lnTo>
                  <a:pt x="94119" y="201968"/>
                </a:lnTo>
                <a:lnTo>
                  <a:pt x="92278" y="202679"/>
                </a:lnTo>
                <a:lnTo>
                  <a:pt x="78955" y="212331"/>
                </a:lnTo>
                <a:lnTo>
                  <a:pt x="78079" y="213296"/>
                </a:lnTo>
                <a:lnTo>
                  <a:pt x="77279" y="214337"/>
                </a:lnTo>
                <a:lnTo>
                  <a:pt x="76542" y="215404"/>
                </a:lnTo>
                <a:lnTo>
                  <a:pt x="75704" y="216471"/>
                </a:lnTo>
                <a:lnTo>
                  <a:pt x="74460" y="218414"/>
                </a:lnTo>
                <a:lnTo>
                  <a:pt x="73723" y="219786"/>
                </a:lnTo>
                <a:lnTo>
                  <a:pt x="72847" y="221602"/>
                </a:lnTo>
                <a:lnTo>
                  <a:pt x="72605" y="221957"/>
                </a:lnTo>
                <a:lnTo>
                  <a:pt x="72429" y="222364"/>
                </a:lnTo>
                <a:lnTo>
                  <a:pt x="72326" y="222529"/>
                </a:lnTo>
                <a:lnTo>
                  <a:pt x="90466" y="222529"/>
                </a:lnTo>
                <a:lnTo>
                  <a:pt x="91092" y="221602"/>
                </a:lnTo>
                <a:lnTo>
                  <a:pt x="98435" y="216641"/>
                </a:lnTo>
                <a:lnTo>
                  <a:pt x="107403" y="214833"/>
                </a:lnTo>
                <a:lnTo>
                  <a:pt x="137866" y="214833"/>
                </a:lnTo>
                <a:lnTo>
                  <a:pt x="136715" y="213283"/>
                </a:lnTo>
                <a:lnTo>
                  <a:pt x="125347" y="204076"/>
                </a:lnTo>
                <a:lnTo>
                  <a:pt x="124713" y="203720"/>
                </a:lnTo>
                <a:lnTo>
                  <a:pt x="123647" y="203174"/>
                </a:lnTo>
                <a:lnTo>
                  <a:pt x="122516" y="202679"/>
                </a:lnTo>
                <a:lnTo>
                  <a:pt x="120688" y="201968"/>
                </a:lnTo>
                <a:lnTo>
                  <a:pt x="120002" y="201663"/>
                </a:lnTo>
                <a:lnTo>
                  <a:pt x="117995" y="201028"/>
                </a:lnTo>
                <a:lnTo>
                  <a:pt x="116700" y="200698"/>
                </a:lnTo>
                <a:lnTo>
                  <a:pt x="114744" y="200279"/>
                </a:lnTo>
                <a:lnTo>
                  <a:pt x="114122" y="200101"/>
                </a:lnTo>
                <a:lnTo>
                  <a:pt x="109448" y="199301"/>
                </a:lnTo>
                <a:close/>
              </a:path>
              <a:path w="460375" h="276225">
                <a:moveTo>
                  <a:pt x="400989" y="199301"/>
                </a:moveTo>
                <a:lnTo>
                  <a:pt x="396900" y="199301"/>
                </a:lnTo>
                <a:lnTo>
                  <a:pt x="392874" y="199999"/>
                </a:lnTo>
                <a:lnTo>
                  <a:pt x="392239" y="200075"/>
                </a:lnTo>
                <a:lnTo>
                  <a:pt x="391604" y="200279"/>
                </a:lnTo>
                <a:lnTo>
                  <a:pt x="389648" y="200698"/>
                </a:lnTo>
                <a:lnTo>
                  <a:pt x="388340" y="201028"/>
                </a:lnTo>
                <a:lnTo>
                  <a:pt x="386359" y="201663"/>
                </a:lnTo>
                <a:lnTo>
                  <a:pt x="385660" y="201968"/>
                </a:lnTo>
                <a:lnTo>
                  <a:pt x="383832" y="202679"/>
                </a:lnTo>
                <a:lnTo>
                  <a:pt x="382701" y="203174"/>
                </a:lnTo>
                <a:lnTo>
                  <a:pt x="380828" y="204127"/>
                </a:lnTo>
                <a:lnTo>
                  <a:pt x="380250" y="204482"/>
                </a:lnTo>
                <a:lnTo>
                  <a:pt x="379564" y="204863"/>
                </a:lnTo>
                <a:lnTo>
                  <a:pt x="371525" y="211239"/>
                </a:lnTo>
                <a:lnTo>
                  <a:pt x="370979" y="211759"/>
                </a:lnTo>
                <a:lnTo>
                  <a:pt x="369620" y="213296"/>
                </a:lnTo>
                <a:lnTo>
                  <a:pt x="368820" y="214337"/>
                </a:lnTo>
                <a:lnTo>
                  <a:pt x="368084" y="215404"/>
                </a:lnTo>
                <a:lnTo>
                  <a:pt x="367258" y="216471"/>
                </a:lnTo>
                <a:lnTo>
                  <a:pt x="366013" y="218414"/>
                </a:lnTo>
                <a:lnTo>
                  <a:pt x="365251" y="219786"/>
                </a:lnTo>
                <a:lnTo>
                  <a:pt x="364375" y="221602"/>
                </a:lnTo>
                <a:lnTo>
                  <a:pt x="364134" y="221957"/>
                </a:lnTo>
                <a:lnTo>
                  <a:pt x="363880" y="222529"/>
                </a:lnTo>
                <a:lnTo>
                  <a:pt x="382026" y="222529"/>
                </a:lnTo>
                <a:lnTo>
                  <a:pt x="382651" y="221602"/>
                </a:lnTo>
                <a:lnTo>
                  <a:pt x="389986" y="216641"/>
                </a:lnTo>
                <a:lnTo>
                  <a:pt x="398945" y="214833"/>
                </a:lnTo>
                <a:lnTo>
                  <a:pt x="429410" y="214833"/>
                </a:lnTo>
                <a:lnTo>
                  <a:pt x="428243" y="213283"/>
                </a:lnTo>
                <a:lnTo>
                  <a:pt x="416880" y="204076"/>
                </a:lnTo>
                <a:lnTo>
                  <a:pt x="416280" y="203720"/>
                </a:lnTo>
                <a:lnTo>
                  <a:pt x="415188" y="203174"/>
                </a:lnTo>
                <a:lnTo>
                  <a:pt x="414058" y="202679"/>
                </a:lnTo>
                <a:lnTo>
                  <a:pt x="412241" y="201968"/>
                </a:lnTo>
                <a:lnTo>
                  <a:pt x="411530" y="201663"/>
                </a:lnTo>
                <a:lnTo>
                  <a:pt x="409536" y="201028"/>
                </a:lnTo>
                <a:lnTo>
                  <a:pt x="408228" y="200698"/>
                </a:lnTo>
                <a:lnTo>
                  <a:pt x="406272" y="200279"/>
                </a:lnTo>
                <a:lnTo>
                  <a:pt x="405650" y="200101"/>
                </a:lnTo>
                <a:lnTo>
                  <a:pt x="400989" y="199301"/>
                </a:lnTo>
                <a:close/>
              </a:path>
              <a:path w="460375" h="276225">
                <a:moveTo>
                  <a:pt x="291541" y="15341"/>
                </a:moveTo>
                <a:lnTo>
                  <a:pt x="276199" y="15341"/>
                </a:lnTo>
                <a:lnTo>
                  <a:pt x="276199" y="222504"/>
                </a:lnTo>
                <a:lnTo>
                  <a:pt x="291541" y="222504"/>
                </a:lnTo>
                <a:lnTo>
                  <a:pt x="291541" y="76720"/>
                </a:lnTo>
                <a:lnTo>
                  <a:pt x="365869" y="76720"/>
                </a:lnTo>
                <a:lnTo>
                  <a:pt x="361277" y="70571"/>
                </a:lnTo>
                <a:lnTo>
                  <a:pt x="354918" y="65601"/>
                </a:lnTo>
                <a:lnTo>
                  <a:pt x="347491" y="62461"/>
                </a:lnTo>
                <a:lnTo>
                  <a:pt x="339369" y="61366"/>
                </a:lnTo>
                <a:lnTo>
                  <a:pt x="291541" y="61366"/>
                </a:lnTo>
                <a:lnTo>
                  <a:pt x="291541" y="46024"/>
                </a:lnTo>
                <a:lnTo>
                  <a:pt x="306882" y="46024"/>
                </a:lnTo>
                <a:lnTo>
                  <a:pt x="306882" y="30695"/>
                </a:lnTo>
                <a:lnTo>
                  <a:pt x="291541" y="30695"/>
                </a:lnTo>
                <a:lnTo>
                  <a:pt x="291541" y="15341"/>
                </a:lnTo>
                <a:close/>
              </a:path>
              <a:path w="460375" h="276225">
                <a:moveTo>
                  <a:pt x="365869" y="76720"/>
                </a:moveTo>
                <a:lnTo>
                  <a:pt x="344804" y="76720"/>
                </a:lnTo>
                <a:lnTo>
                  <a:pt x="349846" y="79603"/>
                </a:lnTo>
                <a:lnTo>
                  <a:pt x="352602" y="84289"/>
                </a:lnTo>
                <a:lnTo>
                  <a:pt x="376529" y="141058"/>
                </a:lnTo>
                <a:lnTo>
                  <a:pt x="377482" y="143357"/>
                </a:lnTo>
                <a:lnTo>
                  <a:pt x="379488" y="145008"/>
                </a:lnTo>
                <a:lnTo>
                  <a:pt x="438848" y="158191"/>
                </a:lnTo>
                <a:lnTo>
                  <a:pt x="443433" y="162852"/>
                </a:lnTo>
                <a:lnTo>
                  <a:pt x="444639" y="168783"/>
                </a:lnTo>
                <a:lnTo>
                  <a:pt x="421970" y="168783"/>
                </a:lnTo>
                <a:lnTo>
                  <a:pt x="421970" y="184137"/>
                </a:lnTo>
                <a:lnTo>
                  <a:pt x="444995" y="184137"/>
                </a:lnTo>
                <a:lnTo>
                  <a:pt x="444995" y="222504"/>
                </a:lnTo>
                <a:lnTo>
                  <a:pt x="460324" y="222504"/>
                </a:lnTo>
                <a:lnTo>
                  <a:pt x="460324" y="171907"/>
                </a:lnTo>
                <a:lnTo>
                  <a:pt x="458580" y="161571"/>
                </a:lnTo>
                <a:lnTo>
                  <a:pt x="453613" y="152658"/>
                </a:lnTo>
                <a:lnTo>
                  <a:pt x="445992" y="145877"/>
                </a:lnTo>
                <a:lnTo>
                  <a:pt x="436283" y="141935"/>
                </a:lnTo>
                <a:lnTo>
                  <a:pt x="389140" y="131470"/>
                </a:lnTo>
                <a:lnTo>
                  <a:pt x="366445" y="77647"/>
                </a:lnTo>
                <a:lnTo>
                  <a:pt x="366191" y="77152"/>
                </a:lnTo>
                <a:lnTo>
                  <a:pt x="365869" y="76720"/>
                </a:lnTo>
                <a:close/>
              </a:path>
            </a:pathLst>
          </a:custGeom>
          <a:solidFill>
            <a:srgbClr val="C0C1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67" name="object 75"/>
          <p:cNvSpPr>
            <a:spLocks noChangeArrowheads="1"/>
          </p:cNvSpPr>
          <p:nvPr/>
        </p:nvSpPr>
        <p:spPr bwMode="auto">
          <a:xfrm>
            <a:off x="5375275" y="5392738"/>
            <a:ext cx="53975" cy="60325"/>
          </a:xfrm>
          <a:custGeom>
            <a:avLst/>
            <a:gdLst>
              <a:gd name="T0" fmla="*/ 0 w 53975"/>
              <a:gd name="T1" fmla="*/ 0 h 61595"/>
              <a:gd name="T2" fmla="*/ 53975 w 53975"/>
              <a:gd name="T3" fmla="*/ 61595 h 61595"/>
            </a:gdLst>
            <a:ahLst/>
            <a:cxnLst/>
            <a:rect l="T0" t="T1" r="T2" b="T3"/>
            <a:pathLst>
              <a:path w="53975" h="61595">
                <a:moveTo>
                  <a:pt x="33997" y="0"/>
                </a:moveTo>
                <a:lnTo>
                  <a:pt x="3429" y="0"/>
                </a:lnTo>
                <a:lnTo>
                  <a:pt x="0" y="3429"/>
                </a:lnTo>
                <a:lnTo>
                  <a:pt x="0" y="57937"/>
                </a:lnTo>
                <a:lnTo>
                  <a:pt x="3429" y="61353"/>
                </a:lnTo>
                <a:lnTo>
                  <a:pt x="50253" y="61353"/>
                </a:lnTo>
                <a:lnTo>
                  <a:pt x="53682" y="57937"/>
                </a:lnTo>
                <a:lnTo>
                  <a:pt x="53695" y="52882"/>
                </a:lnTo>
                <a:lnTo>
                  <a:pt x="53568" y="52044"/>
                </a:lnTo>
                <a:lnTo>
                  <a:pt x="51559" y="46024"/>
                </a:lnTo>
                <a:lnTo>
                  <a:pt x="15341" y="46024"/>
                </a:lnTo>
                <a:lnTo>
                  <a:pt x="15341" y="15341"/>
                </a:lnTo>
                <a:lnTo>
                  <a:pt x="41320" y="15341"/>
                </a:lnTo>
                <a:lnTo>
                  <a:pt x="36906" y="2108"/>
                </a:lnTo>
                <a:lnTo>
                  <a:pt x="33997" y="0"/>
                </a:lnTo>
                <a:close/>
              </a:path>
              <a:path w="53975" h="61595">
                <a:moveTo>
                  <a:pt x="41320" y="15341"/>
                </a:moveTo>
                <a:lnTo>
                  <a:pt x="25158" y="15341"/>
                </a:lnTo>
                <a:lnTo>
                  <a:pt x="35394" y="46024"/>
                </a:lnTo>
                <a:lnTo>
                  <a:pt x="51559" y="46024"/>
                </a:lnTo>
                <a:lnTo>
                  <a:pt x="41320" y="15341"/>
                </a:lnTo>
                <a:close/>
              </a:path>
            </a:pathLst>
          </a:custGeom>
          <a:solidFill>
            <a:srgbClr val="C0C1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68" name="object 76"/>
          <p:cNvSpPr>
            <a:spLocks noChangeArrowheads="1"/>
          </p:cNvSpPr>
          <p:nvPr/>
        </p:nvSpPr>
        <p:spPr bwMode="auto">
          <a:xfrm>
            <a:off x="5375275" y="5468938"/>
            <a:ext cx="31750" cy="15875"/>
          </a:xfrm>
          <a:custGeom>
            <a:avLst/>
            <a:gdLst>
              <a:gd name="T0" fmla="*/ 0 w 31114"/>
              <a:gd name="T1" fmla="*/ 0 h 15875"/>
              <a:gd name="T2" fmla="*/ 31114 w 31114"/>
              <a:gd name="T3" fmla="*/ 15875 h 15875"/>
            </a:gdLst>
            <a:ahLst/>
            <a:cxnLst/>
            <a:rect l="T0" t="T1" r="T2" b="T3"/>
            <a:pathLst>
              <a:path w="31114" h="15875">
                <a:moveTo>
                  <a:pt x="0" y="0"/>
                </a:moveTo>
                <a:lnTo>
                  <a:pt x="30683" y="0"/>
                </a:lnTo>
                <a:lnTo>
                  <a:pt x="30683" y="15367"/>
                </a:lnTo>
                <a:lnTo>
                  <a:pt x="0" y="15367"/>
                </a:lnTo>
                <a:lnTo>
                  <a:pt x="0" y="0"/>
                </a:lnTo>
                <a:close/>
              </a:path>
            </a:pathLst>
          </a:custGeom>
          <a:solidFill>
            <a:srgbClr val="C0C1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69" name="object 77"/>
          <p:cNvSpPr>
            <a:spLocks noChangeArrowheads="1"/>
          </p:cNvSpPr>
          <p:nvPr/>
        </p:nvSpPr>
        <p:spPr bwMode="auto">
          <a:xfrm>
            <a:off x="5099050" y="5438775"/>
            <a:ext cx="46038" cy="60325"/>
          </a:xfrm>
          <a:custGeom>
            <a:avLst/>
            <a:gdLst>
              <a:gd name="T0" fmla="*/ 0 w 46354"/>
              <a:gd name="T1" fmla="*/ 0 h 61595"/>
              <a:gd name="T2" fmla="*/ 46354 w 46354"/>
              <a:gd name="T3" fmla="*/ 61595 h 61595"/>
            </a:gdLst>
            <a:ahLst/>
            <a:cxnLst/>
            <a:rect l="T0" t="T1" r="T2" b="T3"/>
            <a:pathLst>
              <a:path w="46354" h="61595">
                <a:moveTo>
                  <a:pt x="46012" y="0"/>
                </a:moveTo>
                <a:lnTo>
                  <a:pt x="0" y="0"/>
                </a:lnTo>
                <a:lnTo>
                  <a:pt x="0" y="61379"/>
                </a:lnTo>
                <a:lnTo>
                  <a:pt x="46012" y="61379"/>
                </a:lnTo>
                <a:lnTo>
                  <a:pt x="46012" y="46037"/>
                </a:lnTo>
                <a:lnTo>
                  <a:pt x="15354" y="46037"/>
                </a:lnTo>
                <a:lnTo>
                  <a:pt x="15354" y="15328"/>
                </a:lnTo>
                <a:lnTo>
                  <a:pt x="46012" y="15328"/>
                </a:lnTo>
                <a:lnTo>
                  <a:pt x="46012" y="0"/>
                </a:lnTo>
                <a:close/>
              </a:path>
              <a:path w="46354" h="61595">
                <a:moveTo>
                  <a:pt x="46012" y="15328"/>
                </a:moveTo>
                <a:lnTo>
                  <a:pt x="30683" y="15328"/>
                </a:lnTo>
                <a:lnTo>
                  <a:pt x="30683" y="46037"/>
                </a:lnTo>
                <a:lnTo>
                  <a:pt x="46012" y="46037"/>
                </a:lnTo>
                <a:lnTo>
                  <a:pt x="46012" y="15328"/>
                </a:lnTo>
                <a:close/>
              </a:path>
            </a:pathLst>
          </a:custGeom>
          <a:solidFill>
            <a:srgbClr val="C0C1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70" name="object 78"/>
          <p:cNvSpPr>
            <a:spLocks noChangeArrowheads="1"/>
          </p:cNvSpPr>
          <p:nvPr/>
        </p:nvSpPr>
        <p:spPr bwMode="auto">
          <a:xfrm>
            <a:off x="5199063" y="5491163"/>
            <a:ext cx="130175" cy="0"/>
          </a:xfrm>
          <a:custGeom>
            <a:avLst/>
            <a:gdLst>
              <a:gd name="T0" fmla="*/ 0 w 130810"/>
              <a:gd name="T1" fmla="*/ 130810 w 130810"/>
            </a:gdLst>
            <a:ahLst/>
            <a:cxnLst/>
            <a:rect l="T0" t="0" r="T1" b="0"/>
            <a:pathLst>
              <a:path w="130810">
                <a:moveTo>
                  <a:pt x="0" y="0"/>
                </a:moveTo>
                <a:lnTo>
                  <a:pt x="130428" y="0"/>
                </a:lnTo>
              </a:path>
            </a:pathLst>
          </a:custGeom>
          <a:noFill/>
          <a:ln w="15240">
            <a:solidFill>
              <a:srgbClr val="C0C1C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71" name="object 79"/>
          <p:cNvSpPr>
            <a:spLocks noChangeArrowheads="1"/>
          </p:cNvSpPr>
          <p:nvPr/>
        </p:nvSpPr>
        <p:spPr bwMode="auto">
          <a:xfrm>
            <a:off x="5199063" y="5453063"/>
            <a:ext cx="15875" cy="30162"/>
          </a:xfrm>
          <a:custGeom>
            <a:avLst/>
            <a:gdLst>
              <a:gd name="T0" fmla="*/ 0 w 15875"/>
              <a:gd name="T1" fmla="*/ 0 h 30479"/>
              <a:gd name="T2" fmla="*/ 15875 w 15875"/>
              <a:gd name="T3" fmla="*/ 30479 h 30479"/>
            </a:gdLst>
            <a:ahLst/>
            <a:cxnLst/>
            <a:rect l="T0" t="T1" r="T2" b="T3"/>
            <a:pathLst>
              <a:path w="15875" h="30479">
                <a:moveTo>
                  <a:pt x="0" y="30480"/>
                </a:moveTo>
                <a:lnTo>
                  <a:pt x="15341" y="30480"/>
                </a:lnTo>
                <a:lnTo>
                  <a:pt x="15341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C0C1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72" name="object 80"/>
          <p:cNvSpPr>
            <a:spLocks noChangeArrowheads="1"/>
          </p:cNvSpPr>
          <p:nvPr/>
        </p:nvSpPr>
        <p:spPr bwMode="auto">
          <a:xfrm>
            <a:off x="5199063" y="5445125"/>
            <a:ext cx="130175" cy="0"/>
          </a:xfrm>
          <a:custGeom>
            <a:avLst/>
            <a:gdLst>
              <a:gd name="T0" fmla="*/ 0 w 130810"/>
              <a:gd name="T1" fmla="*/ 130810 w 130810"/>
            </a:gdLst>
            <a:ahLst/>
            <a:cxnLst/>
            <a:rect l="T0" t="0" r="T1" b="0"/>
            <a:pathLst>
              <a:path w="130810">
                <a:moveTo>
                  <a:pt x="0" y="0"/>
                </a:moveTo>
                <a:lnTo>
                  <a:pt x="130428" y="0"/>
                </a:lnTo>
              </a:path>
            </a:pathLst>
          </a:custGeom>
          <a:noFill/>
          <a:ln w="15240">
            <a:solidFill>
              <a:srgbClr val="C0C1C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73" name="object 81"/>
          <p:cNvSpPr>
            <a:spLocks noChangeArrowheads="1"/>
          </p:cNvSpPr>
          <p:nvPr/>
        </p:nvSpPr>
        <p:spPr bwMode="auto">
          <a:xfrm>
            <a:off x="5237163" y="5453063"/>
            <a:ext cx="15875" cy="31750"/>
          </a:xfrm>
          <a:custGeom>
            <a:avLst/>
            <a:gdLst>
              <a:gd name="T0" fmla="*/ 0 w 15875"/>
              <a:gd name="T1" fmla="*/ 0 h 31114"/>
              <a:gd name="T2" fmla="*/ 15875 w 15875"/>
              <a:gd name="T3" fmla="*/ 31114 h 31114"/>
            </a:gdLst>
            <a:ahLst/>
            <a:cxnLst/>
            <a:rect l="T0" t="T1" r="T2" b="T3"/>
            <a:pathLst>
              <a:path w="15875" h="31114">
                <a:moveTo>
                  <a:pt x="15354" y="0"/>
                </a:moveTo>
                <a:lnTo>
                  <a:pt x="0" y="0"/>
                </a:lnTo>
                <a:lnTo>
                  <a:pt x="0" y="30708"/>
                </a:lnTo>
                <a:lnTo>
                  <a:pt x="15354" y="30708"/>
                </a:lnTo>
                <a:lnTo>
                  <a:pt x="15354" y="0"/>
                </a:lnTo>
                <a:close/>
              </a:path>
            </a:pathLst>
          </a:custGeom>
          <a:solidFill>
            <a:srgbClr val="C0C1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74" name="object 82"/>
          <p:cNvSpPr>
            <a:spLocks noChangeArrowheads="1"/>
          </p:cNvSpPr>
          <p:nvPr/>
        </p:nvSpPr>
        <p:spPr bwMode="auto">
          <a:xfrm>
            <a:off x="5275263" y="5453063"/>
            <a:ext cx="15875" cy="31750"/>
          </a:xfrm>
          <a:custGeom>
            <a:avLst/>
            <a:gdLst>
              <a:gd name="T0" fmla="*/ 0 w 15875"/>
              <a:gd name="T1" fmla="*/ 0 h 31114"/>
              <a:gd name="T2" fmla="*/ 15875 w 15875"/>
              <a:gd name="T3" fmla="*/ 31114 h 31114"/>
            </a:gdLst>
            <a:ahLst/>
            <a:cxnLst/>
            <a:rect l="T0" t="T1" r="T2" b="T3"/>
            <a:pathLst>
              <a:path w="15875" h="31114">
                <a:moveTo>
                  <a:pt x="15354" y="0"/>
                </a:moveTo>
                <a:lnTo>
                  <a:pt x="0" y="0"/>
                </a:lnTo>
                <a:lnTo>
                  <a:pt x="0" y="30708"/>
                </a:lnTo>
                <a:lnTo>
                  <a:pt x="15354" y="30708"/>
                </a:lnTo>
                <a:lnTo>
                  <a:pt x="15354" y="0"/>
                </a:lnTo>
                <a:close/>
              </a:path>
            </a:pathLst>
          </a:custGeom>
          <a:solidFill>
            <a:srgbClr val="C0C1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75" name="object 83"/>
          <p:cNvSpPr>
            <a:spLocks noChangeArrowheads="1"/>
          </p:cNvSpPr>
          <p:nvPr/>
        </p:nvSpPr>
        <p:spPr bwMode="auto">
          <a:xfrm>
            <a:off x="5313363" y="5453063"/>
            <a:ext cx="15875" cy="31750"/>
          </a:xfrm>
          <a:custGeom>
            <a:avLst/>
            <a:gdLst>
              <a:gd name="T0" fmla="*/ 0 w 15875"/>
              <a:gd name="T1" fmla="*/ 0 h 31114"/>
              <a:gd name="T2" fmla="*/ 15875 w 15875"/>
              <a:gd name="T3" fmla="*/ 31114 h 31114"/>
            </a:gdLst>
            <a:ahLst/>
            <a:cxnLst/>
            <a:rect l="T0" t="T1" r="T2" b="T3"/>
            <a:pathLst>
              <a:path w="15875" h="31114">
                <a:moveTo>
                  <a:pt x="15328" y="0"/>
                </a:moveTo>
                <a:lnTo>
                  <a:pt x="0" y="0"/>
                </a:lnTo>
                <a:lnTo>
                  <a:pt x="0" y="30708"/>
                </a:lnTo>
                <a:lnTo>
                  <a:pt x="15328" y="30708"/>
                </a:lnTo>
                <a:lnTo>
                  <a:pt x="15328" y="0"/>
                </a:lnTo>
                <a:close/>
              </a:path>
            </a:pathLst>
          </a:custGeom>
          <a:solidFill>
            <a:srgbClr val="C0C1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13376" name="Группа 94"/>
          <p:cNvGrpSpPr>
            <a:grpSpLocks/>
          </p:cNvGrpSpPr>
          <p:nvPr/>
        </p:nvGrpSpPr>
        <p:grpSpPr bwMode="auto">
          <a:xfrm>
            <a:off x="5091113" y="4933950"/>
            <a:ext cx="415925" cy="165100"/>
            <a:chOff x="5091619" y="4933421"/>
            <a:chExt cx="414655" cy="165735"/>
          </a:xfrm>
        </p:grpSpPr>
        <p:sp>
          <p:nvSpPr>
            <p:cNvPr id="13388" name="object 84"/>
            <p:cNvSpPr>
              <a:spLocks noChangeArrowheads="1"/>
            </p:cNvSpPr>
            <p:nvPr/>
          </p:nvSpPr>
          <p:spPr bwMode="auto">
            <a:xfrm>
              <a:off x="5305628" y="4995557"/>
              <a:ext cx="27940" cy="13970"/>
            </a:xfrm>
            <a:custGeom>
              <a:avLst/>
              <a:gdLst>
                <a:gd name="T0" fmla="*/ 0 w 27939"/>
                <a:gd name="T1" fmla="*/ 0 h 13970"/>
                <a:gd name="T2" fmla="*/ 27939 w 27939"/>
                <a:gd name="T3" fmla="*/ 13970 h 13970"/>
              </a:gdLst>
              <a:ahLst/>
              <a:cxnLst/>
              <a:rect l="T0" t="T1" r="T2" b="T3"/>
              <a:pathLst>
                <a:path w="27939" h="13970">
                  <a:moveTo>
                    <a:pt x="27597" y="13792"/>
                  </a:moveTo>
                  <a:lnTo>
                    <a:pt x="0" y="13792"/>
                  </a:lnTo>
                  <a:lnTo>
                    <a:pt x="0" y="0"/>
                  </a:lnTo>
                  <a:lnTo>
                    <a:pt x="27597" y="0"/>
                  </a:lnTo>
                  <a:lnTo>
                    <a:pt x="27597" y="13792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3389" name="object 85"/>
            <p:cNvSpPr>
              <a:spLocks noChangeArrowheads="1"/>
            </p:cNvSpPr>
            <p:nvPr/>
          </p:nvSpPr>
          <p:spPr bwMode="auto">
            <a:xfrm>
              <a:off x="5091619" y="4933421"/>
              <a:ext cx="414655" cy="165735"/>
            </a:xfrm>
            <a:custGeom>
              <a:avLst/>
              <a:gdLst>
                <a:gd name="T0" fmla="*/ 0 w 414654"/>
                <a:gd name="T1" fmla="*/ 0 h 165735"/>
                <a:gd name="T2" fmla="*/ 414654 w 414654"/>
                <a:gd name="T3" fmla="*/ 165735 h 165735"/>
              </a:gdLst>
              <a:ahLst/>
              <a:cxnLst/>
              <a:rect l="T0" t="T1" r="T2" b="T3"/>
              <a:pathLst>
                <a:path w="414654" h="165735">
                  <a:moveTo>
                    <a:pt x="183730" y="0"/>
                  </a:moveTo>
                  <a:lnTo>
                    <a:pt x="175590" y="0"/>
                  </a:lnTo>
                  <a:lnTo>
                    <a:pt x="150809" y="1287"/>
                  </a:lnTo>
                  <a:lnTo>
                    <a:pt x="102509" y="11683"/>
                  </a:lnTo>
                  <a:lnTo>
                    <a:pt x="65876" y="27328"/>
                  </a:lnTo>
                  <a:lnTo>
                    <a:pt x="52819" y="34785"/>
                  </a:lnTo>
                  <a:lnTo>
                    <a:pt x="2527" y="41973"/>
                  </a:lnTo>
                  <a:lnTo>
                    <a:pt x="0" y="44881"/>
                  </a:lnTo>
                  <a:lnTo>
                    <a:pt x="103" y="104940"/>
                  </a:lnTo>
                  <a:lnTo>
                    <a:pt x="1154" y="112025"/>
                  </a:lnTo>
                  <a:lnTo>
                    <a:pt x="4492" y="118970"/>
                  </a:lnTo>
                  <a:lnTo>
                    <a:pt x="9711" y="124644"/>
                  </a:lnTo>
                  <a:lnTo>
                    <a:pt x="16510" y="128612"/>
                  </a:lnTo>
                  <a:lnTo>
                    <a:pt x="38862" y="137579"/>
                  </a:lnTo>
                  <a:lnTo>
                    <a:pt x="39674" y="137922"/>
                  </a:lnTo>
                  <a:lnTo>
                    <a:pt x="40538" y="138074"/>
                  </a:lnTo>
                  <a:lnTo>
                    <a:pt x="43916" y="138074"/>
                  </a:lnTo>
                  <a:lnTo>
                    <a:pt x="47951" y="146433"/>
                  </a:lnTo>
                  <a:lnTo>
                    <a:pt x="53674" y="153606"/>
                  </a:lnTo>
                  <a:lnTo>
                    <a:pt x="60834" y="159341"/>
                  </a:lnTo>
                  <a:lnTo>
                    <a:pt x="69176" y="163385"/>
                  </a:lnTo>
                  <a:lnTo>
                    <a:pt x="85431" y="165620"/>
                  </a:lnTo>
                  <a:lnTo>
                    <a:pt x="100745" y="161607"/>
                  </a:lnTo>
                  <a:lnTo>
                    <a:pt x="113436" y="152155"/>
                  </a:lnTo>
                  <a:lnTo>
                    <a:pt x="113928" y="151328"/>
                  </a:lnTo>
                  <a:lnTo>
                    <a:pt x="77397" y="151328"/>
                  </a:lnTo>
                  <a:lnTo>
                    <a:pt x="67611" y="147283"/>
                  </a:lnTo>
                  <a:lnTo>
                    <a:pt x="60059" y="139868"/>
                  </a:lnTo>
                  <a:lnTo>
                    <a:pt x="55791" y="129781"/>
                  </a:lnTo>
                  <a:lnTo>
                    <a:pt x="55410" y="127965"/>
                  </a:lnTo>
                  <a:lnTo>
                    <a:pt x="55232" y="126111"/>
                  </a:lnTo>
                  <a:lnTo>
                    <a:pt x="55321" y="123736"/>
                  </a:lnTo>
                  <a:lnTo>
                    <a:pt x="41427" y="123736"/>
                  </a:lnTo>
                  <a:lnTo>
                    <a:pt x="16891" y="113893"/>
                  </a:lnTo>
                  <a:lnTo>
                    <a:pt x="13792" y="109321"/>
                  </a:lnTo>
                  <a:lnTo>
                    <a:pt x="13817" y="75933"/>
                  </a:lnTo>
                  <a:lnTo>
                    <a:pt x="34505" y="75933"/>
                  </a:lnTo>
                  <a:lnTo>
                    <a:pt x="34505" y="62141"/>
                  </a:lnTo>
                  <a:lnTo>
                    <a:pt x="13817" y="62141"/>
                  </a:lnTo>
                  <a:lnTo>
                    <a:pt x="13817" y="54305"/>
                  </a:lnTo>
                  <a:lnTo>
                    <a:pt x="57162" y="48107"/>
                  </a:lnTo>
                  <a:lnTo>
                    <a:pt x="58089" y="47752"/>
                  </a:lnTo>
                  <a:lnTo>
                    <a:pt x="65963" y="42862"/>
                  </a:lnTo>
                  <a:lnTo>
                    <a:pt x="73279" y="38874"/>
                  </a:lnTo>
                  <a:lnTo>
                    <a:pt x="80772" y="35306"/>
                  </a:lnTo>
                  <a:lnTo>
                    <a:pt x="100311" y="35306"/>
                  </a:lnTo>
                  <a:lnTo>
                    <a:pt x="94361" y="29349"/>
                  </a:lnTo>
                  <a:lnTo>
                    <a:pt x="114041" y="22577"/>
                  </a:lnTo>
                  <a:lnTo>
                    <a:pt x="134227" y="17708"/>
                  </a:lnTo>
                  <a:lnTo>
                    <a:pt x="154788" y="14771"/>
                  </a:lnTo>
                  <a:lnTo>
                    <a:pt x="175590" y="13792"/>
                  </a:lnTo>
                  <a:lnTo>
                    <a:pt x="261770" y="13792"/>
                  </a:lnTo>
                  <a:lnTo>
                    <a:pt x="241549" y="7272"/>
                  </a:lnTo>
                  <a:lnTo>
                    <a:pt x="212922" y="1837"/>
                  </a:lnTo>
                  <a:lnTo>
                    <a:pt x="183730" y="0"/>
                  </a:lnTo>
                  <a:close/>
                </a:path>
                <a:path w="414654" h="165735">
                  <a:moveTo>
                    <a:pt x="321652" y="138074"/>
                  </a:moveTo>
                  <a:lnTo>
                    <a:pt x="306260" y="138074"/>
                  </a:lnTo>
                  <a:lnTo>
                    <a:pt x="310297" y="146433"/>
                  </a:lnTo>
                  <a:lnTo>
                    <a:pt x="316017" y="153606"/>
                  </a:lnTo>
                  <a:lnTo>
                    <a:pt x="323180" y="159341"/>
                  </a:lnTo>
                  <a:lnTo>
                    <a:pt x="331546" y="163385"/>
                  </a:lnTo>
                  <a:lnTo>
                    <a:pt x="347775" y="165620"/>
                  </a:lnTo>
                  <a:lnTo>
                    <a:pt x="363081" y="161607"/>
                  </a:lnTo>
                  <a:lnTo>
                    <a:pt x="375771" y="152155"/>
                  </a:lnTo>
                  <a:lnTo>
                    <a:pt x="376263" y="151328"/>
                  </a:lnTo>
                  <a:lnTo>
                    <a:pt x="339746" y="151328"/>
                  </a:lnTo>
                  <a:lnTo>
                    <a:pt x="329961" y="147283"/>
                  </a:lnTo>
                  <a:lnTo>
                    <a:pt x="322410" y="139868"/>
                  </a:lnTo>
                  <a:lnTo>
                    <a:pt x="321652" y="138074"/>
                  </a:lnTo>
                  <a:close/>
                </a:path>
                <a:path w="414654" h="165735">
                  <a:moveTo>
                    <a:pt x="113586" y="97175"/>
                  </a:moveTo>
                  <a:lnTo>
                    <a:pt x="88279" y="97175"/>
                  </a:lnTo>
                  <a:lnTo>
                    <a:pt x="98063" y="101214"/>
                  </a:lnTo>
                  <a:lnTo>
                    <a:pt x="105617" y="108626"/>
                  </a:lnTo>
                  <a:lnTo>
                    <a:pt x="109893" y="118719"/>
                  </a:lnTo>
                  <a:lnTo>
                    <a:pt x="109892" y="129781"/>
                  </a:lnTo>
                  <a:lnTo>
                    <a:pt x="105887" y="139480"/>
                  </a:lnTo>
                  <a:lnTo>
                    <a:pt x="98468" y="147033"/>
                  </a:lnTo>
                  <a:lnTo>
                    <a:pt x="88366" y="151307"/>
                  </a:lnTo>
                  <a:lnTo>
                    <a:pt x="77397" y="151328"/>
                  </a:lnTo>
                  <a:lnTo>
                    <a:pt x="113928" y="151328"/>
                  </a:lnTo>
                  <a:lnTo>
                    <a:pt x="121818" y="138074"/>
                  </a:lnTo>
                  <a:lnTo>
                    <a:pt x="321652" y="138074"/>
                  </a:lnTo>
                  <a:lnTo>
                    <a:pt x="318147" y="129781"/>
                  </a:lnTo>
                  <a:lnTo>
                    <a:pt x="317779" y="127965"/>
                  </a:lnTo>
                  <a:lnTo>
                    <a:pt x="317576" y="126111"/>
                  </a:lnTo>
                  <a:lnTo>
                    <a:pt x="317576" y="124244"/>
                  </a:lnTo>
                  <a:lnTo>
                    <a:pt x="124244" y="124244"/>
                  </a:lnTo>
                  <a:lnTo>
                    <a:pt x="120974" y="108128"/>
                  </a:lnTo>
                  <a:lnTo>
                    <a:pt x="113586" y="97175"/>
                  </a:lnTo>
                  <a:close/>
                </a:path>
                <a:path w="414654" h="165735">
                  <a:moveTo>
                    <a:pt x="375961" y="97175"/>
                  </a:moveTo>
                  <a:lnTo>
                    <a:pt x="350618" y="97175"/>
                  </a:lnTo>
                  <a:lnTo>
                    <a:pt x="360408" y="101214"/>
                  </a:lnTo>
                  <a:lnTo>
                    <a:pt x="367971" y="108626"/>
                  </a:lnTo>
                  <a:lnTo>
                    <a:pt x="372116" y="118376"/>
                  </a:lnTo>
                  <a:lnTo>
                    <a:pt x="372241" y="129781"/>
                  </a:lnTo>
                  <a:lnTo>
                    <a:pt x="368230" y="139480"/>
                  </a:lnTo>
                  <a:lnTo>
                    <a:pt x="360810" y="147033"/>
                  </a:lnTo>
                  <a:lnTo>
                    <a:pt x="350710" y="151307"/>
                  </a:lnTo>
                  <a:lnTo>
                    <a:pt x="339746" y="151328"/>
                  </a:lnTo>
                  <a:lnTo>
                    <a:pt x="376263" y="151328"/>
                  </a:lnTo>
                  <a:lnTo>
                    <a:pt x="384149" y="138074"/>
                  </a:lnTo>
                  <a:lnTo>
                    <a:pt x="411137" y="138074"/>
                  </a:lnTo>
                  <a:lnTo>
                    <a:pt x="414223" y="134988"/>
                  </a:lnTo>
                  <a:lnTo>
                    <a:pt x="414223" y="124244"/>
                  </a:lnTo>
                  <a:lnTo>
                    <a:pt x="386600" y="124244"/>
                  </a:lnTo>
                  <a:lnTo>
                    <a:pt x="383346" y="108128"/>
                  </a:lnTo>
                  <a:lnTo>
                    <a:pt x="375961" y="97175"/>
                  </a:lnTo>
                  <a:close/>
                </a:path>
                <a:path w="414654" h="165735">
                  <a:moveTo>
                    <a:pt x="193281" y="55219"/>
                  </a:moveTo>
                  <a:lnTo>
                    <a:pt x="179514" y="55219"/>
                  </a:lnTo>
                  <a:lnTo>
                    <a:pt x="179514" y="124244"/>
                  </a:lnTo>
                  <a:lnTo>
                    <a:pt x="193281" y="124244"/>
                  </a:lnTo>
                  <a:lnTo>
                    <a:pt x="193281" y="55219"/>
                  </a:lnTo>
                  <a:close/>
                </a:path>
                <a:path w="414654" h="165735">
                  <a:moveTo>
                    <a:pt x="345186" y="82829"/>
                  </a:moveTo>
                  <a:lnTo>
                    <a:pt x="329057" y="86091"/>
                  </a:lnTo>
                  <a:lnTo>
                    <a:pt x="315896" y="94972"/>
                  </a:lnTo>
                  <a:lnTo>
                    <a:pt x="307025" y="108128"/>
                  </a:lnTo>
                  <a:lnTo>
                    <a:pt x="303771" y="124244"/>
                  </a:lnTo>
                  <a:lnTo>
                    <a:pt x="317576" y="124244"/>
                  </a:lnTo>
                  <a:lnTo>
                    <a:pt x="319214" y="114859"/>
                  </a:lnTo>
                  <a:lnTo>
                    <a:pt x="323792" y="106795"/>
                  </a:lnTo>
                  <a:lnTo>
                    <a:pt x="330781" y="100696"/>
                  </a:lnTo>
                  <a:lnTo>
                    <a:pt x="339648" y="97205"/>
                  </a:lnTo>
                  <a:lnTo>
                    <a:pt x="375961" y="97175"/>
                  </a:lnTo>
                  <a:lnTo>
                    <a:pt x="374470" y="94964"/>
                  </a:lnTo>
                  <a:lnTo>
                    <a:pt x="361306" y="86085"/>
                  </a:lnTo>
                  <a:lnTo>
                    <a:pt x="345186" y="82829"/>
                  </a:lnTo>
                  <a:close/>
                </a:path>
                <a:path w="414654" h="165735">
                  <a:moveTo>
                    <a:pt x="100311" y="35306"/>
                  </a:moveTo>
                  <a:lnTo>
                    <a:pt x="80772" y="35306"/>
                  </a:lnTo>
                  <a:lnTo>
                    <a:pt x="98679" y="53187"/>
                  </a:lnTo>
                  <a:lnTo>
                    <a:pt x="99974" y="54508"/>
                  </a:lnTo>
                  <a:lnTo>
                    <a:pt x="101739" y="55219"/>
                  </a:lnTo>
                  <a:lnTo>
                    <a:pt x="317576" y="55219"/>
                  </a:lnTo>
                  <a:lnTo>
                    <a:pt x="336909" y="56476"/>
                  </a:lnTo>
                  <a:lnTo>
                    <a:pt x="374122" y="66358"/>
                  </a:lnTo>
                  <a:lnTo>
                    <a:pt x="400418" y="124244"/>
                  </a:lnTo>
                  <a:lnTo>
                    <a:pt x="414223" y="124244"/>
                  </a:lnTo>
                  <a:lnTo>
                    <a:pt x="413120" y="81930"/>
                  </a:lnTo>
                  <a:lnTo>
                    <a:pt x="379791" y="53795"/>
                  </a:lnTo>
                  <a:lnTo>
                    <a:pt x="340068" y="43016"/>
                  </a:lnTo>
                  <a:lnTo>
                    <a:pt x="319430" y="41465"/>
                  </a:lnTo>
                  <a:lnTo>
                    <a:pt x="106413" y="41414"/>
                  </a:lnTo>
                  <a:lnTo>
                    <a:pt x="100311" y="35306"/>
                  </a:lnTo>
                  <a:close/>
                </a:path>
                <a:path w="414654" h="165735">
                  <a:moveTo>
                    <a:pt x="82829" y="82816"/>
                  </a:moveTo>
                  <a:lnTo>
                    <a:pt x="81368" y="82816"/>
                  </a:lnTo>
                  <a:lnTo>
                    <a:pt x="78117" y="83096"/>
                  </a:lnTo>
                  <a:lnTo>
                    <a:pt x="77622" y="83197"/>
                  </a:lnTo>
                  <a:lnTo>
                    <a:pt x="75387" y="83502"/>
                  </a:lnTo>
                  <a:lnTo>
                    <a:pt x="73977" y="83781"/>
                  </a:lnTo>
                  <a:lnTo>
                    <a:pt x="72948" y="84074"/>
                  </a:lnTo>
                  <a:lnTo>
                    <a:pt x="71361" y="84455"/>
                  </a:lnTo>
                  <a:lnTo>
                    <a:pt x="70573" y="84670"/>
                  </a:lnTo>
                  <a:lnTo>
                    <a:pt x="69977" y="84861"/>
                  </a:lnTo>
                  <a:lnTo>
                    <a:pt x="69545" y="85064"/>
                  </a:lnTo>
                  <a:lnTo>
                    <a:pt x="68834" y="85280"/>
                  </a:lnTo>
                  <a:lnTo>
                    <a:pt x="68148" y="85559"/>
                  </a:lnTo>
                  <a:lnTo>
                    <a:pt x="67373" y="85813"/>
                  </a:lnTo>
                  <a:lnTo>
                    <a:pt x="66179" y="86321"/>
                  </a:lnTo>
                  <a:lnTo>
                    <a:pt x="65036" y="86893"/>
                  </a:lnTo>
                  <a:lnTo>
                    <a:pt x="63728" y="87503"/>
                  </a:lnTo>
                  <a:lnTo>
                    <a:pt x="63169" y="87820"/>
                  </a:lnTo>
                  <a:lnTo>
                    <a:pt x="62611" y="88087"/>
                  </a:lnTo>
                  <a:lnTo>
                    <a:pt x="62128" y="88417"/>
                  </a:lnTo>
                  <a:lnTo>
                    <a:pt x="60934" y="89154"/>
                  </a:lnTo>
                  <a:lnTo>
                    <a:pt x="60325" y="89496"/>
                  </a:lnTo>
                  <a:lnTo>
                    <a:pt x="59194" y="90220"/>
                  </a:lnTo>
                  <a:lnTo>
                    <a:pt x="58166" y="91059"/>
                  </a:lnTo>
                  <a:lnTo>
                    <a:pt x="57099" y="91782"/>
                  </a:lnTo>
                  <a:lnTo>
                    <a:pt x="56045" y="92671"/>
                  </a:lnTo>
                  <a:lnTo>
                    <a:pt x="55537" y="93205"/>
                  </a:lnTo>
                  <a:lnTo>
                    <a:pt x="54127" y="94437"/>
                  </a:lnTo>
                  <a:lnTo>
                    <a:pt x="53162" y="95402"/>
                  </a:lnTo>
                  <a:lnTo>
                    <a:pt x="52692" y="95986"/>
                  </a:lnTo>
                  <a:lnTo>
                    <a:pt x="52235" y="96393"/>
                  </a:lnTo>
                  <a:lnTo>
                    <a:pt x="51409" y="97256"/>
                  </a:lnTo>
                  <a:lnTo>
                    <a:pt x="50533" y="98310"/>
                  </a:lnTo>
                  <a:lnTo>
                    <a:pt x="50101" y="98933"/>
                  </a:lnTo>
                  <a:lnTo>
                    <a:pt x="49339" y="99949"/>
                  </a:lnTo>
                  <a:lnTo>
                    <a:pt x="48971" y="100393"/>
                  </a:lnTo>
                  <a:lnTo>
                    <a:pt x="48590" y="100965"/>
                  </a:lnTo>
                  <a:lnTo>
                    <a:pt x="48183" y="101523"/>
                  </a:lnTo>
                  <a:lnTo>
                    <a:pt x="47802" y="102158"/>
                  </a:lnTo>
                  <a:lnTo>
                    <a:pt x="47510" y="102717"/>
                  </a:lnTo>
                  <a:lnTo>
                    <a:pt x="47180" y="103263"/>
                  </a:lnTo>
                  <a:lnTo>
                    <a:pt x="46824" y="103771"/>
                  </a:lnTo>
                  <a:lnTo>
                    <a:pt x="46177" y="104940"/>
                  </a:lnTo>
                  <a:lnTo>
                    <a:pt x="45897" y="105587"/>
                  </a:lnTo>
                  <a:lnTo>
                    <a:pt x="45292" y="106795"/>
                  </a:lnTo>
                  <a:lnTo>
                    <a:pt x="43014" y="113055"/>
                  </a:lnTo>
                  <a:lnTo>
                    <a:pt x="42303" y="115671"/>
                  </a:lnTo>
                  <a:lnTo>
                    <a:pt x="42176" y="116319"/>
                  </a:lnTo>
                  <a:lnTo>
                    <a:pt x="41897" y="118376"/>
                  </a:lnTo>
                  <a:lnTo>
                    <a:pt x="41757" y="119075"/>
                  </a:lnTo>
                  <a:lnTo>
                    <a:pt x="41605" y="120472"/>
                  </a:lnTo>
                  <a:lnTo>
                    <a:pt x="41427" y="123736"/>
                  </a:lnTo>
                  <a:lnTo>
                    <a:pt x="55321" y="123736"/>
                  </a:lnTo>
                  <a:lnTo>
                    <a:pt x="56875" y="114859"/>
                  </a:lnTo>
                  <a:lnTo>
                    <a:pt x="61455" y="106795"/>
                  </a:lnTo>
                  <a:lnTo>
                    <a:pt x="68444" y="100696"/>
                  </a:lnTo>
                  <a:lnTo>
                    <a:pt x="77317" y="97205"/>
                  </a:lnTo>
                  <a:lnTo>
                    <a:pt x="113586" y="97175"/>
                  </a:lnTo>
                  <a:lnTo>
                    <a:pt x="112087" y="94964"/>
                  </a:lnTo>
                  <a:lnTo>
                    <a:pt x="98914" y="86085"/>
                  </a:lnTo>
                  <a:lnTo>
                    <a:pt x="82829" y="82816"/>
                  </a:lnTo>
                  <a:close/>
                </a:path>
                <a:path w="414654" h="165735">
                  <a:moveTo>
                    <a:pt x="261770" y="13792"/>
                  </a:moveTo>
                  <a:lnTo>
                    <a:pt x="179514" y="13792"/>
                  </a:lnTo>
                  <a:lnTo>
                    <a:pt x="179514" y="41414"/>
                  </a:lnTo>
                  <a:lnTo>
                    <a:pt x="193281" y="41414"/>
                  </a:lnTo>
                  <a:lnTo>
                    <a:pt x="193281" y="14109"/>
                  </a:lnTo>
                  <a:lnTo>
                    <a:pt x="262754" y="14109"/>
                  </a:lnTo>
                  <a:lnTo>
                    <a:pt x="261770" y="13792"/>
                  </a:lnTo>
                  <a:close/>
                </a:path>
                <a:path w="414654" h="165735">
                  <a:moveTo>
                    <a:pt x="262754" y="14109"/>
                  </a:moveTo>
                  <a:lnTo>
                    <a:pt x="193281" y="14109"/>
                  </a:lnTo>
                  <a:lnTo>
                    <a:pt x="218270" y="16618"/>
                  </a:lnTo>
                  <a:lnTo>
                    <a:pt x="242735" y="21928"/>
                  </a:lnTo>
                  <a:lnTo>
                    <a:pt x="266447" y="29974"/>
                  </a:lnTo>
                  <a:lnTo>
                    <a:pt x="289179" y="40690"/>
                  </a:lnTo>
                  <a:lnTo>
                    <a:pt x="290487" y="41414"/>
                  </a:lnTo>
                  <a:lnTo>
                    <a:pt x="319337" y="41414"/>
                  </a:lnTo>
                  <a:lnTo>
                    <a:pt x="295795" y="28575"/>
                  </a:lnTo>
                  <a:lnTo>
                    <a:pt x="269282" y="16214"/>
                  </a:lnTo>
                  <a:lnTo>
                    <a:pt x="262754" y="14109"/>
                  </a:lnTo>
                  <a:close/>
                </a:path>
              </a:pathLst>
            </a:custGeom>
            <a:solidFill>
              <a:srgbClr val="C0C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Calibri" pitchFamily="34" charset="0"/>
              </a:endParaRPr>
            </a:p>
          </p:txBody>
        </p:sp>
      </p:grpSp>
      <p:sp>
        <p:nvSpPr>
          <p:cNvPr id="13377" name="object 86"/>
          <p:cNvSpPr>
            <a:spLocks noChangeArrowheads="1"/>
          </p:cNvSpPr>
          <p:nvPr/>
        </p:nvSpPr>
        <p:spPr bwMode="auto">
          <a:xfrm>
            <a:off x="5110163" y="5818188"/>
            <a:ext cx="376237" cy="196850"/>
          </a:xfrm>
          <a:prstGeom prst="rect">
            <a:avLst/>
          </a:prstGeom>
          <a:blipFill dpi="0"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3378" name="Рисунок 86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9138" y="474663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" name="object 39"/>
          <p:cNvSpPr txBox="1"/>
          <p:nvPr/>
        </p:nvSpPr>
        <p:spPr>
          <a:xfrm>
            <a:off x="4102100" y="1466850"/>
            <a:ext cx="622300" cy="393700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 fontAlgn="auto">
              <a:spcBef>
                <a:spcPts val="120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rgbClr val="152A65"/>
                </a:solidFill>
                <a:latin typeface="Avenir Next Cyr Medium"/>
                <a:cs typeface="Avenir Next Cyr Medium"/>
              </a:rPr>
              <a:t>7</a:t>
            </a:r>
            <a:endParaRPr sz="2400" dirty="0">
              <a:solidFill>
                <a:srgbClr val="152A65"/>
              </a:solidFill>
              <a:latin typeface="Avenir Next Cyr Medium"/>
              <a:cs typeface="Avenir Next Cyr Medium"/>
            </a:endParaRPr>
          </a:p>
        </p:txBody>
      </p:sp>
      <p:sp>
        <p:nvSpPr>
          <p:cNvPr id="89" name="object 39"/>
          <p:cNvSpPr txBox="1"/>
          <p:nvPr/>
        </p:nvSpPr>
        <p:spPr>
          <a:xfrm>
            <a:off x="4102100" y="2120900"/>
            <a:ext cx="622300" cy="393700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 fontAlgn="auto">
              <a:spcBef>
                <a:spcPts val="120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rgbClr val="FFDD00"/>
                </a:solidFill>
                <a:latin typeface="Avenir Next Cyr Medium"/>
                <a:cs typeface="Avenir Next Cyr Medium"/>
              </a:rPr>
              <a:t>1</a:t>
            </a:r>
            <a:endParaRPr sz="2400" dirty="0">
              <a:solidFill>
                <a:srgbClr val="FFDD00"/>
              </a:solidFill>
              <a:latin typeface="Avenir Next Cyr Medium"/>
              <a:cs typeface="Avenir Next Cyr Medium"/>
            </a:endParaRPr>
          </a:p>
        </p:txBody>
      </p:sp>
      <p:sp>
        <p:nvSpPr>
          <p:cNvPr id="90" name="object 39"/>
          <p:cNvSpPr txBox="1"/>
          <p:nvPr/>
        </p:nvSpPr>
        <p:spPr>
          <a:xfrm>
            <a:off x="4102100" y="2771775"/>
            <a:ext cx="622300" cy="395288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 fontAlgn="auto">
              <a:spcBef>
                <a:spcPts val="120"/>
              </a:spcBef>
              <a:spcAft>
                <a:spcPts val="0"/>
              </a:spcAft>
              <a:defRPr/>
            </a:pPr>
            <a:r>
              <a:rPr lang="uk-UA" sz="2400" b="1" spc="5" dirty="0">
                <a:solidFill>
                  <a:srgbClr val="152A65"/>
                </a:solidFill>
                <a:latin typeface="Avenir Next Cyr Medium"/>
                <a:cs typeface="Avenir Next Cyr Medium"/>
              </a:rPr>
              <a:t>0</a:t>
            </a:r>
            <a:endParaRPr sz="2400" dirty="0">
              <a:solidFill>
                <a:srgbClr val="152A65"/>
              </a:solidFill>
              <a:latin typeface="Avenir Next Cyr Medium"/>
              <a:cs typeface="Avenir Next Cyr Medium"/>
            </a:endParaRPr>
          </a:p>
        </p:txBody>
      </p:sp>
      <p:sp>
        <p:nvSpPr>
          <p:cNvPr id="91" name="object 39"/>
          <p:cNvSpPr txBox="1"/>
          <p:nvPr/>
        </p:nvSpPr>
        <p:spPr>
          <a:xfrm>
            <a:off x="4102100" y="3325813"/>
            <a:ext cx="622300" cy="395287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 fontAlgn="auto">
              <a:spcBef>
                <a:spcPts val="120"/>
              </a:spcBef>
              <a:spcAft>
                <a:spcPts val="0"/>
              </a:spcAft>
              <a:defRPr/>
            </a:pPr>
            <a:r>
              <a:rPr lang="uk-UA" sz="2400" b="1" spc="5" dirty="0" smtClean="0">
                <a:solidFill>
                  <a:srgbClr val="152A65"/>
                </a:solidFill>
                <a:latin typeface="Avenir Next Cyr Medium"/>
                <a:cs typeface="Avenir Next Cyr Medium"/>
              </a:rPr>
              <a:t>67</a:t>
            </a:r>
            <a:endParaRPr sz="2400" dirty="0">
              <a:solidFill>
                <a:srgbClr val="152A65"/>
              </a:solidFill>
              <a:latin typeface="Avenir Next Cyr Medium"/>
              <a:cs typeface="Avenir Next Cyr Medium"/>
            </a:endParaRPr>
          </a:p>
        </p:txBody>
      </p:sp>
      <p:pic>
        <p:nvPicPr>
          <p:cNvPr id="13383" name="Рисунок 9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0438" y="2006600"/>
            <a:ext cx="1436687" cy="644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84" name="object 33"/>
          <p:cNvSpPr txBox="1">
            <a:spLocks noChangeArrowheads="1"/>
          </p:cNvSpPr>
          <p:nvPr/>
        </p:nvSpPr>
        <p:spPr bwMode="auto">
          <a:xfrm>
            <a:off x="4094882" y="850800"/>
            <a:ext cx="1739900" cy="4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9969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788"/>
              </a:spcBef>
            </a:pPr>
            <a:r>
              <a:rPr lang="uk-UA" sz="2400" b="1" dirty="0" smtClean="0">
                <a:solidFill>
                  <a:srgbClr val="152A65"/>
                </a:solidFill>
                <a:latin typeface="Avenir Next Cyr Medium" charset="-52"/>
              </a:rPr>
              <a:t>6      </a:t>
            </a:r>
            <a:r>
              <a:rPr lang="ru-RU" sz="900" b="1" dirty="0" smtClean="0">
                <a:solidFill>
                  <a:srgbClr val="152A65"/>
                </a:solidFill>
                <a:latin typeface="Avenir Next Cyr" charset="-52"/>
              </a:rPr>
              <a:t>УГОНИ</a:t>
            </a:r>
            <a:endParaRPr lang="ru-RU" sz="900" dirty="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13385" name="object 54"/>
          <p:cNvSpPr>
            <a:spLocks noChangeArrowheads="1"/>
          </p:cNvSpPr>
          <p:nvPr/>
        </p:nvSpPr>
        <p:spPr bwMode="auto">
          <a:xfrm>
            <a:off x="3095625" y="1000125"/>
            <a:ext cx="474663" cy="374650"/>
          </a:xfrm>
          <a:prstGeom prst="rect">
            <a:avLst/>
          </a:prstGeom>
          <a:blipFill dpi="0" rotWithShape="1"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3386" name="object 31"/>
          <p:cNvSpPr txBox="1">
            <a:spLocks noChangeArrowheads="1"/>
          </p:cNvSpPr>
          <p:nvPr/>
        </p:nvSpPr>
        <p:spPr bwMode="auto">
          <a:xfrm>
            <a:off x="4779963" y="493713"/>
            <a:ext cx="12096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5875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5"/>
              </a:spcBef>
            </a:pPr>
            <a:r>
              <a:rPr lang="uk-UA" sz="900" b="1" dirty="0">
                <a:solidFill>
                  <a:srgbClr val="152A65"/>
                </a:solidFill>
                <a:latin typeface="Avenir Next Cyr" charset="-52"/>
              </a:rPr>
              <a:t>ДТП</a:t>
            </a:r>
          </a:p>
          <a:p>
            <a:pPr eaLnBrk="1" hangingPunct="1">
              <a:spcBef>
                <a:spcPts val="125"/>
              </a:spcBef>
            </a:pPr>
            <a:r>
              <a:rPr lang="uk-UA" sz="900" b="1" dirty="0">
                <a:solidFill>
                  <a:srgbClr val="152A65"/>
                </a:solidFill>
                <a:latin typeface="Avenir Next Cyr" charset="-52"/>
              </a:rPr>
              <a:t>ЗА УЧАСТІ ДІТЕЙ</a:t>
            </a:r>
            <a:endParaRPr lang="ru-RU" sz="900" dirty="0">
              <a:solidFill>
                <a:srgbClr val="152A65"/>
              </a:solidFill>
              <a:latin typeface="Avenir Next Cyr" charset="-52"/>
            </a:endParaRPr>
          </a:p>
        </p:txBody>
      </p:sp>
      <p:sp>
        <p:nvSpPr>
          <p:cNvPr id="93" name="object 39"/>
          <p:cNvSpPr txBox="1"/>
          <p:nvPr/>
        </p:nvSpPr>
        <p:spPr>
          <a:xfrm>
            <a:off x="4095750" y="428625"/>
            <a:ext cx="620713" cy="395288"/>
          </a:xfrm>
          <a:prstGeom prst="rect">
            <a:avLst/>
          </a:prstGeom>
        </p:spPr>
        <p:txBody>
          <a:bodyPr lIns="0" tIns="15240" rIns="0" bIns="0">
            <a:spAutoFit/>
          </a:bodyPr>
          <a:lstStyle/>
          <a:p>
            <a:pPr marL="12700" fontAlgn="auto">
              <a:spcBef>
                <a:spcPts val="120"/>
              </a:spcBef>
              <a:spcAft>
                <a:spcPts val="0"/>
              </a:spcAft>
              <a:defRPr/>
            </a:pPr>
            <a:r>
              <a:rPr lang="uk-UA" sz="2400" b="1" spc="5" dirty="0">
                <a:solidFill>
                  <a:srgbClr val="152A65"/>
                </a:solidFill>
                <a:latin typeface="Avenir Next Cyr Medium"/>
                <a:cs typeface="Avenir Next Cyr Medium"/>
              </a:rPr>
              <a:t>0</a:t>
            </a:r>
            <a:endParaRPr sz="2400" dirty="0">
              <a:solidFill>
                <a:srgbClr val="152A65"/>
              </a:solidFill>
              <a:latin typeface="Avenir Next Cyr Medium"/>
              <a:cs typeface="Avenir Next Cyr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4665</TotalTime>
  <Words>2118</Words>
  <Application>Microsoft Office PowerPoint</Application>
  <PresentationFormat>Произвольный</PresentationFormat>
  <Paragraphs>394</Paragraphs>
  <Slides>27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Office Theme</vt:lpstr>
      <vt:lpstr>ЗВІТ  НАЧАЛЬНИКА ВІДДІЛЕННЯ ПОЛІЦІЇ №3 (Михайлівка) ВАСИЛІВСЬКОГО РАЙОННОГО УПРАВЛІННЯ ПОЛІЦІЇ ГУНП В ЗАПОРІЗЬКІЙ ОБЛАСТІ ПЕРЕД НАСЕЛЕННЯМ      </vt:lpstr>
      <vt:lpstr>01</vt:lpstr>
      <vt:lpstr>Загроза  бойових дій</vt:lpstr>
      <vt:lpstr>02</vt:lpstr>
      <vt:lpstr>Презентация PowerPoint</vt:lpstr>
      <vt:lpstr>03</vt:lpstr>
      <vt:lpstr>Презентация PowerPoint</vt:lpstr>
      <vt:lpstr>04</vt:lpstr>
      <vt:lpstr>Презентация PowerPoint</vt:lpstr>
      <vt:lpstr>Безпечні  дороги</vt:lpstr>
      <vt:lpstr>05</vt:lpstr>
      <vt:lpstr>Презентация PowerPoint</vt:lpstr>
      <vt:lpstr>Презентация PowerPoint</vt:lpstr>
      <vt:lpstr>06</vt:lpstr>
      <vt:lpstr>Презентация PowerPoint</vt:lpstr>
      <vt:lpstr>Презентация PowerPoint</vt:lpstr>
      <vt:lpstr>07</vt:lpstr>
      <vt:lpstr>Презентация PowerPoint</vt:lpstr>
      <vt:lpstr>08</vt:lpstr>
      <vt:lpstr>Презентация PowerPoint</vt:lpstr>
      <vt:lpstr>09</vt:lpstr>
      <vt:lpstr>Зброя, вибухівка</vt:lpstr>
      <vt:lpstr>10</vt:lpstr>
      <vt:lpstr>Презентация PowerPoint</vt:lpstr>
      <vt:lpstr>Презентация PowerPoint</vt:lpstr>
      <vt:lpstr>11</vt:lpstr>
      <vt:lpstr>Нагальні потреби  поліції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 Khashchenkov</dc:creator>
  <cp:lastModifiedBy>Оператор</cp:lastModifiedBy>
  <cp:revision>163</cp:revision>
  <cp:lastPrinted>2020-02-03T11:17:48Z</cp:lastPrinted>
  <dcterms:created xsi:type="dcterms:W3CDTF">2018-09-29T21:14:03Z</dcterms:created>
  <dcterms:modified xsi:type="dcterms:W3CDTF">2021-03-31T09:39:49Z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2018-09-28T00:00:00Z</vt:filetime>
  </property>
  <property fmtid="{D5CDD505-2E9C-101B-9397-08002B2CF9AE}" pid="3" name="Creator">
    <vt:lpwstr>Adobe Illustrator CS5.1</vt:lpwstr>
  </property>
  <property fmtid="{D5CDD505-2E9C-101B-9397-08002B2CF9AE}" pid="4" name="LastSaved">
    <vt:filetime>2018-09-29T00:00:00Z</vt:filetime>
  </property>
</Properties>
</file>